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73" r:id="rId2"/>
    <p:sldId id="474" r:id="rId3"/>
    <p:sldId id="475" r:id="rId4"/>
    <p:sldId id="452" r:id="rId5"/>
    <p:sldId id="470" r:id="rId6"/>
    <p:sldId id="467" r:id="rId7"/>
    <p:sldId id="468" r:id="rId8"/>
    <p:sldId id="469" r:id="rId9"/>
    <p:sldId id="471" r:id="rId10"/>
    <p:sldId id="47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1" r:id="rId20"/>
    <p:sldId id="462" r:id="rId21"/>
    <p:sldId id="463" r:id="rId22"/>
    <p:sldId id="464" r:id="rId23"/>
    <p:sldId id="465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8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81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2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46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33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66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57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5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0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42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6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0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47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C117C7-5746-42F2-8855-00F0A0A58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1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tific-web.com/en/Physics/Biographies/images/ErnestRutherford2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33400" y="1905000"/>
            <a:ext cx="51816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600" smtClean="0"/>
              <a:t>7.27*10</a:t>
            </a:r>
            <a:r>
              <a:rPr lang="en-US" sz="3600" baseline="30000" smtClean="0"/>
              <a:t>21</a:t>
            </a:r>
          </a:p>
          <a:p>
            <a:pPr marL="514350" indent="-514350">
              <a:buFontTx/>
              <a:buAutoNum type="alphaUcPeriod"/>
            </a:pPr>
            <a:r>
              <a:rPr lang="en-US" sz="3600" smtClean="0"/>
              <a:t>0.0121</a:t>
            </a:r>
          </a:p>
          <a:p>
            <a:pPr marL="514350" indent="-514350">
              <a:buFontTx/>
              <a:buAutoNum type="alphaUcPeriod"/>
            </a:pPr>
            <a:r>
              <a:rPr lang="en-US" sz="3600" smtClean="0"/>
              <a:t>82.9</a:t>
            </a:r>
          </a:p>
          <a:p>
            <a:pPr marL="514350" indent="-514350">
              <a:buFontTx/>
              <a:buAutoNum type="alphaUcPeriod"/>
            </a:pPr>
            <a:r>
              <a:rPr lang="en-US" sz="3600" smtClean="0"/>
              <a:t>2.48*10</a:t>
            </a:r>
            <a:r>
              <a:rPr lang="en-US" sz="3600" baseline="30000" smtClean="0"/>
              <a:t>-22</a:t>
            </a:r>
          </a:p>
          <a:p>
            <a:pPr marL="514350" indent="-514350">
              <a:buFontTx/>
              <a:buAutoNum type="alphaUcPeriod"/>
            </a:pPr>
            <a:r>
              <a:rPr lang="en-US" sz="3600" smtClean="0"/>
              <a:t>My answer isn’t above</a:t>
            </a:r>
            <a:endParaRPr lang="en-US" sz="3600" baseline="3000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72000" y="1524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4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240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6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600" b="1" dirty="0" smtClean="0">
                <a:solidFill>
                  <a:srgbClr val="FF0000"/>
                </a:solidFill>
              </a:rPr>
              <a:t>The  gram molecular mass of </a:t>
            </a:r>
            <a:r>
              <a:rPr lang="en-US" sz="2600" b="1" dirty="0" smtClean="0">
                <a:solidFill>
                  <a:srgbClr val="FF0000"/>
                </a:solidFill>
              </a:rPr>
              <a:t>o </a:t>
            </a:r>
            <a:r>
              <a:rPr lang="en-US" sz="2600" b="1" dirty="0" smtClean="0">
                <a:solidFill>
                  <a:srgbClr val="0070C0"/>
                </a:solidFill>
              </a:rPr>
              <a:t>‘crystal meth</a:t>
            </a:r>
            <a:r>
              <a:rPr lang="en-US" sz="2600" b="1" dirty="0" smtClean="0"/>
              <a:t>’  </a:t>
            </a:r>
            <a:r>
              <a:rPr lang="en-US" sz="2600" b="1" dirty="0" smtClean="0">
                <a:solidFill>
                  <a:srgbClr val="FF0000"/>
                </a:solidFill>
              </a:rPr>
              <a:t>is</a:t>
            </a:r>
            <a:r>
              <a:rPr lang="en-US" sz="2600" b="1" dirty="0" smtClean="0"/>
              <a:t> </a:t>
            </a:r>
            <a:r>
              <a:rPr lang="en-US" sz="2600" b="1" dirty="0" smtClean="0">
                <a:solidFill>
                  <a:srgbClr val="0070C0"/>
                </a:solidFill>
              </a:rPr>
              <a:t>149.2 g/mol. </a:t>
            </a:r>
            <a:r>
              <a:rPr lang="en-US" sz="2600" b="1" dirty="0" smtClean="0">
                <a:solidFill>
                  <a:srgbClr val="FF0000"/>
                </a:solidFill>
              </a:rPr>
              <a:t>How many moles of crystal meth are in a typical street `</a:t>
            </a:r>
            <a:r>
              <a:rPr lang="en-US" sz="2600" b="1" dirty="0" err="1" smtClean="0">
                <a:solidFill>
                  <a:srgbClr val="FF0000"/>
                </a:solidFill>
              </a:rPr>
              <a:t>teenth</a:t>
            </a:r>
            <a:r>
              <a:rPr lang="en-US" sz="2600" b="1" dirty="0" smtClean="0">
                <a:solidFill>
                  <a:srgbClr val="FF0000"/>
                </a:solidFill>
              </a:rPr>
              <a:t>’ = 1/16 of an ounce= 1.80 grams ? </a:t>
            </a:r>
            <a:br>
              <a:rPr lang="en-US" sz="2600" b="1" dirty="0" smtClean="0">
                <a:solidFill>
                  <a:srgbClr val="FF0000"/>
                </a:solidFill>
              </a:rPr>
            </a:br>
            <a:r>
              <a:rPr lang="en-US" sz="2600" b="1" dirty="0" smtClean="0">
                <a:solidFill>
                  <a:srgbClr val="FF0000"/>
                </a:solidFill>
              </a:rPr>
              <a:t>			</a:t>
            </a:r>
            <a:r>
              <a:rPr lang="en-US" sz="2600" b="1" dirty="0" smtClean="0"/>
              <a:t>(</a:t>
            </a:r>
            <a:r>
              <a:rPr lang="en-US" sz="2600" b="1" dirty="0" smtClean="0">
                <a:solidFill>
                  <a:srgbClr val="0070C0"/>
                </a:solidFill>
              </a:rPr>
              <a:t>1 </a:t>
            </a:r>
            <a:r>
              <a:rPr lang="en-US" sz="2600" b="1" dirty="0" err="1" smtClean="0">
                <a:solidFill>
                  <a:srgbClr val="0070C0"/>
                </a:solidFill>
              </a:rPr>
              <a:t>mol</a:t>
            </a:r>
            <a:r>
              <a:rPr lang="en-US" sz="2600" b="1" dirty="0" smtClean="0">
                <a:solidFill>
                  <a:srgbClr val="0070C0"/>
                </a:solidFill>
              </a:rPr>
              <a:t> count=6.022*10</a:t>
            </a:r>
            <a:r>
              <a:rPr lang="en-US" sz="2600" b="1" baseline="30000" dirty="0" smtClean="0">
                <a:solidFill>
                  <a:srgbClr val="0070C0"/>
                </a:solidFill>
              </a:rPr>
              <a:t>23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b="1" dirty="0" smtClean="0"/>
              <a:t>.)</a:t>
            </a:r>
          </a:p>
        </p:txBody>
      </p:sp>
      <p:sp>
        <p:nvSpPr>
          <p:cNvPr id="7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14425" y="2498725"/>
            <a:ext cx="1397000" cy="65881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sz="2800">
              <a:solidFill>
                <a:srgbClr val="0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5219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17469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1865   </a:t>
            </a:r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/>
              <a:t>~ 72 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294785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1908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</a:t>
            </a:r>
            <a:r>
              <a:rPr lang="en-US" sz="4800" b="1" dirty="0" smtClean="0"/>
              <a:t>6.7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76023"/>
            <a:ext cx="548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1909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= </a:t>
            </a:r>
            <a:r>
              <a:rPr lang="en-US" sz="4800" b="1" dirty="0" smtClean="0"/>
              <a:t>6.16*10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342823"/>
            <a:ext cx="624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1918</a:t>
            </a:r>
            <a:r>
              <a:rPr lang="en-US" sz="4800" b="1" dirty="0" smtClean="0">
                <a:solidFill>
                  <a:srgbClr val="FF0000"/>
                </a:solidFill>
              </a:rPr>
              <a:t>  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</a:t>
            </a:r>
            <a:r>
              <a:rPr lang="en-US" sz="4800" b="1" dirty="0" smtClean="0"/>
              <a:t>6.019*10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324061"/>
            <a:ext cx="8001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2001</a:t>
            </a:r>
            <a:r>
              <a:rPr lang="en-US" sz="4800" b="1" dirty="0" smtClean="0">
                <a:solidFill>
                  <a:srgbClr val="FF0000"/>
                </a:solidFill>
              </a:rPr>
              <a:t> 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  6.022133530*10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4000" dirty="0" smtClean="0"/>
              <a:t> 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reflects the technological advance of our </a:t>
            </a:r>
            <a:r>
              <a:rPr lang="en-US" sz="2400" b="1" dirty="0" err="1" smtClean="0"/>
              <a:t>speices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34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And yet little more trivia about Avogadro’s #,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2767077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267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Lorenzo Romano Amedeo Carlo </a:t>
            </a:r>
            <a:r>
              <a:rPr lang="it-IT" sz="2800" b="1" i="1" dirty="0" smtClean="0">
                <a:solidFill>
                  <a:srgbClr val="FF0000"/>
                </a:solidFill>
              </a:rPr>
              <a:t>Avogadro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di Quaregna e di Cerreto, Count of Quaregna and Cerreto (9 August 1776 – 9 July 1856) </a:t>
            </a:r>
          </a:p>
          <a:p>
            <a:r>
              <a:rPr lang="it-IT" sz="2800" b="1" i="1" dirty="0" smtClean="0">
                <a:solidFill>
                  <a:srgbClr val="00B050"/>
                </a:solidFill>
              </a:rPr>
              <a:t>...</a:t>
            </a:r>
            <a:r>
              <a:rPr lang="it-IT" sz="2800" b="1" i="1" dirty="0" smtClean="0">
                <a:solidFill>
                  <a:srgbClr val="FF0000"/>
                </a:solidFill>
              </a:rPr>
              <a:t>ostensibly counting `azote’ = Nitrogen molecules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6913" y="1219200"/>
            <a:ext cx="70104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Avogadro </a:t>
            </a:r>
            <a:r>
              <a:rPr lang="en-US" sz="3200" b="1" i="1" dirty="0" smtClean="0"/>
              <a:t>never  derived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en-US" sz="3200" b="1" i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/>
              <a:t>and did not count the N</a:t>
            </a:r>
            <a:r>
              <a:rPr lang="en-US" sz="3200" b="1" i="1" baseline="-25000" dirty="0" smtClean="0"/>
              <a:t>2</a:t>
            </a:r>
            <a:r>
              <a:rPr lang="en-US" sz="3200" b="1" i="1" dirty="0" smtClean="0"/>
              <a:t> molecules in a flask (as the cartoon to the left suggests…) </a:t>
            </a:r>
            <a:endParaRPr lang="en-US" sz="3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457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Avogadro Myth debunked:</a:t>
            </a:r>
            <a:endParaRPr lang="en-US" sz="3200" u="sng" dirty="0" smtClean="0"/>
          </a:p>
        </p:txBody>
      </p:sp>
    </p:spTree>
    <p:extLst>
      <p:ext uri="{BB962C8B-B14F-4D97-AF65-F5344CB8AC3E}">
        <p14:creationId xmlns:p14="http://schemas.microsoft.com/office/powerpoint/2010/main" val="240017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2386077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304800"/>
            <a:ext cx="8610600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800" b="1" dirty="0" smtClean="0"/>
              <a:t>Equal numbers of gas particles occupy the same volume if at the same temperature and pressure regardless of gas identity.”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87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His real contribution: </a:t>
            </a:r>
            <a:r>
              <a:rPr lang="en-US" sz="2000" b="1" u="sng" dirty="0" smtClean="0">
                <a:solidFill>
                  <a:srgbClr val="FF0000"/>
                </a:solidFill>
              </a:rPr>
              <a:t>Avogadro’s Gas Law</a:t>
            </a:r>
          </a:p>
        </p:txBody>
      </p:sp>
      <p:pic>
        <p:nvPicPr>
          <p:cNvPr id="1030" name="Picture 6" descr="http://www.physics.ucla.edu/demoweb/demomanual/modern_physics/nuclear_and_particle_physics/heavy_wat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124200"/>
            <a:ext cx="2619375" cy="1685925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4343400" y="2895600"/>
            <a:ext cx="1066800" cy="1143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27432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28800" y="17526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nitrogens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weigh 28 g              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1828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Y </a:t>
            </a:r>
            <a:r>
              <a:rPr lang="en-US" sz="3200" b="1" dirty="0" err="1" smtClean="0">
                <a:solidFill>
                  <a:srgbClr val="FF0000"/>
                </a:solidFill>
              </a:rPr>
              <a:t>oxygens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weigh 32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4800601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*</a:t>
            </a:r>
            <a:r>
              <a:rPr lang="en-US" sz="2400" b="1" dirty="0" smtClean="0">
                <a:solidFill>
                  <a:srgbClr val="FF0000"/>
                </a:solidFill>
              </a:rPr>
              <a:t>Mass of  one O atom </a:t>
            </a:r>
            <a:r>
              <a:rPr lang="en-US" sz="2400" dirty="0" smtClean="0"/>
              <a:t>= 	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32 g</a:t>
            </a:r>
            <a:r>
              <a:rPr lang="en-US" sz="2400" dirty="0" smtClean="0"/>
              <a:t>                                          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29718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 Experimental path to finding the relative masses of elements on Periodic table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334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Y* </a:t>
            </a:r>
            <a:r>
              <a:rPr lang="en-US" sz="2400" b="1" dirty="0" smtClean="0">
                <a:solidFill>
                  <a:srgbClr val="0070C0"/>
                </a:solidFill>
              </a:rPr>
              <a:t>Mass of one N atom                          28 g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" y="5334000"/>
            <a:ext cx="327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" y="48768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54102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9530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5410200"/>
            <a:ext cx="381000" cy="3048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8200" y="5867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Now unit-less ratio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6294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 </a:t>
            </a:r>
            <a:r>
              <a:rPr lang="en-US" sz="2800" b="1" u="sng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14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5791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Periodic table entries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369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8" grpId="0"/>
      <p:bldP spid="19" grpId="0"/>
      <p:bldP spid="20" grpId="0"/>
      <p:bldP spid="21" grpId="0" animBg="1"/>
      <p:bldP spid="22" grpId="0"/>
      <p:bldP spid="33" grpId="0"/>
      <p:bldP spid="34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2767077" cy="3200400"/>
          </a:xfrm>
          <a:prstGeom prst="rect">
            <a:avLst/>
          </a:prstGeom>
          <a:noFill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981200"/>
            <a:ext cx="121781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1219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 gave you this…</a:t>
            </a:r>
            <a:endParaRPr lang="en-US" sz="2800" b="1" dirty="0"/>
          </a:p>
        </p:txBody>
      </p:sp>
      <p:sp>
        <p:nvSpPr>
          <p:cNvPr id="13" name="Freeform 12"/>
          <p:cNvSpPr/>
          <p:nvPr/>
        </p:nvSpPr>
        <p:spPr>
          <a:xfrm>
            <a:off x="1811383" y="914400"/>
            <a:ext cx="3065417" cy="106680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62200" y="2514600"/>
            <a:ext cx="1066800" cy="45720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4" name="Picture 2" descr="http://farm1.static.flickr.com/25/53654949_346ceed6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038600"/>
            <a:ext cx="3149600" cy="2286610"/>
          </a:xfrm>
          <a:prstGeom prst="rect">
            <a:avLst/>
          </a:prstGeom>
          <a:noFill/>
        </p:spPr>
      </p:pic>
      <p:sp>
        <p:nvSpPr>
          <p:cNvPr id="20" name="Freeform 19"/>
          <p:cNvSpPr/>
          <p:nvPr/>
        </p:nvSpPr>
        <p:spPr>
          <a:xfrm>
            <a:off x="2514600" y="5029200"/>
            <a:ext cx="2704011" cy="94488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5600" y="5257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this….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867400"/>
            <a:ext cx="525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  </a:t>
            </a:r>
            <a:r>
              <a:rPr lang="en-US" sz="3600" b="1" dirty="0" smtClean="0">
                <a:solidFill>
                  <a:srgbClr val="FF0000"/>
                </a:solidFill>
              </a:rPr>
              <a:t> =6.022 133530*10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600" dirty="0" smtClean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507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gram atomic masses (AW)  let us know the ratios of atoms in compounds (even if we don’t know how big </a:t>
            </a:r>
            <a:r>
              <a:rPr lang="en-US" sz="2800" b="1" dirty="0" smtClean="0">
                <a:solidFill>
                  <a:srgbClr val="002060"/>
                </a:solidFill>
              </a:rPr>
              <a:t>N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o</a:t>
            </a:r>
            <a:r>
              <a:rPr lang="en-US" sz="2800" b="1" dirty="0" smtClean="0"/>
              <a:t> is)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EXAMPLE 1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447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Mass of element in  X</a:t>
            </a:r>
            <a:endParaRPr lang="en-US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24.0  grams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2133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64.0 grams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1421487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GAW</a:t>
            </a:r>
            <a:r>
              <a:rPr lang="en-US" b="1" u="sng" dirty="0" smtClean="0"/>
              <a:t>		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610100" y="182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12.0 grams/mol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178278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16.0 grams/mol O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124200"/>
            <a:ext cx="510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atoms to O atoms in compound X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182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24/12=2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64/16=4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32766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2C</a:t>
            </a:r>
            <a:r>
              <a:rPr lang="en-US" sz="4000" dirty="0" smtClean="0"/>
              <a:t> to 4O</a:t>
            </a:r>
            <a:endParaRPr lang="en-US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1371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# mole</a:t>
            </a:r>
            <a:endParaRPr lang="en-US" sz="28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343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4786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19" grpId="0"/>
      <p:bldP spid="21" grpId="0" animBg="1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gram atomic masses (AW)  let us know the ratios of atoms in compounds (cont.)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EXAMPLE 2: 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0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6764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Mass of element in Y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0574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600" b="1" dirty="0" smtClean="0"/>
              <a:t>6.0  grams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2.0  grams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1676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GAW (grams/ mol)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20574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12.0 grams/mol C</a:t>
            </a:r>
            <a:endParaRPr lang="en-US" sz="2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2362200"/>
            <a:ext cx="289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en-US" sz="2600" b="1" dirty="0" smtClean="0"/>
              <a:t>1.0 grams/mol H</a:t>
            </a:r>
            <a:endParaRPr lang="en-US" sz="2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3124200"/>
            <a:ext cx="4953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of H to C atoms in compound Y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2057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6/12=  ½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15200" y="2438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2/1    =2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3429000"/>
            <a:ext cx="2895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H to </a:t>
            </a:r>
            <a:r>
              <a:rPr lang="en-US" sz="4000" b="1" dirty="0" smtClean="0">
                <a:solidFill>
                  <a:srgbClr val="FF0000"/>
                </a:solidFill>
              </a:rPr>
              <a:t>½  C  </a:t>
            </a:r>
          </a:p>
          <a:p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1676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 mol</a:t>
            </a:r>
            <a:endParaRPr lang="en-US" sz="24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495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</a:t>
            </a:r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endParaRPr lang="en-US" sz="3600" b="1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419600" y="4876800"/>
            <a:ext cx="1219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4572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4</a:t>
            </a:r>
            <a:endParaRPr lang="en-US" sz="36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6011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gram atomic masses (AW)  let us know the ratios of atoms in compounds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45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3: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16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Element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H</a:t>
            </a:r>
          </a:p>
          <a:p>
            <a:r>
              <a:rPr lang="en-US" sz="2500" b="1" dirty="0" smtClean="0"/>
              <a:t>O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914400"/>
            <a:ext cx="358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Mass of element in  Z</a:t>
            </a:r>
            <a:endParaRPr lang="en-US" sz="2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 smtClean="0">
                <a:solidFill>
                  <a:srgbClr val="FF0000"/>
                </a:solidFill>
              </a:rPr>
              <a:t>.0  grams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00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0070C0"/>
                </a:solidFill>
              </a:rPr>
              <a:t>2.0  grams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914400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GAW (grams/1 mol)</a:t>
            </a:r>
            <a:endParaRPr lang="en-US" sz="2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1371600"/>
            <a:ext cx="2667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12.0 grams/mol C</a:t>
            </a:r>
            <a:endParaRPr lang="en-US" sz="23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1676400"/>
            <a:ext cx="281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>
                <a:solidFill>
                  <a:srgbClr val="0070C0"/>
                </a:solidFill>
              </a:rPr>
              <a:t>1.0 grams/mol H</a:t>
            </a:r>
            <a:endParaRPr lang="en-US" sz="23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2514600"/>
            <a:ext cx="8991600" cy="538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900" b="1" dirty="0" smtClean="0"/>
              <a:t>What is the ratio of C to H to O  atoms in  Z ?</a:t>
            </a:r>
            <a:endParaRPr lang="en-US" sz="2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13716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8.0/12=0.666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16764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</a:t>
            </a:r>
            <a:r>
              <a:rPr lang="en-US" sz="2200" b="1" dirty="0" smtClean="0">
                <a:solidFill>
                  <a:srgbClr val="0070C0"/>
                </a:solidFill>
              </a:rPr>
              <a:t>2.0/1= 2.0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914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#mol</a:t>
            </a:r>
            <a:endParaRPr lang="en-US" sz="2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1981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5.33  grams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9812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/>
              <a:t>16.0 grams/mol O</a:t>
            </a:r>
            <a:endParaRPr lang="en-US" sz="23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20574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5.33/16=0.333</a:t>
            </a:r>
            <a:endParaRPr lang="en-US" sz="2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0.666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2.0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3048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n-US" sz="2400" b="1" u="sng" dirty="0" smtClean="0">
                <a:solidFill>
                  <a:srgbClr val="FF0000"/>
                </a:solidFill>
              </a:rPr>
              <a:t>Mol C</a:t>
            </a:r>
            <a:r>
              <a:rPr lang="en-US" sz="2400" b="1" u="sng" dirty="0" smtClean="0"/>
              <a:t>	     </a:t>
            </a:r>
            <a:r>
              <a:rPr lang="en-US" sz="2400" b="1" u="sng" dirty="0" smtClean="0">
                <a:solidFill>
                  <a:srgbClr val="0070C0"/>
                </a:solidFill>
              </a:rPr>
              <a:t>Mol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rgbClr val="0070C0"/>
                </a:solidFill>
              </a:rPr>
              <a:t>H       </a:t>
            </a:r>
            <a:r>
              <a:rPr lang="en-US" sz="2400" b="1" u="sng" dirty="0" smtClean="0"/>
              <a:t>Mol  O</a:t>
            </a:r>
            <a:endParaRPr lang="en-US" sz="2400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" y="3886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Divide by smallest  mol count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22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0.666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411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2.0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0.333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324600" y="3429000"/>
            <a:ext cx="281940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to simplify to produce whole numbers only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5029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2</a:t>
            </a:r>
            <a:r>
              <a:rPr lang="en-US" sz="2800" b="1" dirty="0" smtClean="0"/>
              <a:t>	     </a:t>
            </a:r>
            <a:r>
              <a:rPr lang="en-US" sz="2800" b="1" dirty="0" smtClean="0">
                <a:solidFill>
                  <a:srgbClr val="0070C0"/>
                </a:solidFill>
              </a:rPr>
              <a:t>6</a:t>
            </a:r>
            <a:r>
              <a:rPr lang="en-US" sz="2800" b="1" dirty="0" smtClean="0"/>
              <a:t>              1</a:t>
            </a:r>
            <a:endParaRPr lang="en-US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24200" y="5791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=&gt; 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6</a:t>
            </a:r>
            <a:r>
              <a:rPr lang="en-US" sz="3600" b="1" dirty="0" smtClean="0"/>
              <a:t>O </a:t>
            </a:r>
            <a:r>
              <a:rPr lang="en-US" sz="3600" dirty="0" smtClean="0"/>
              <a:t>  (grain alcohol)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60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20" grpId="0" animBg="1"/>
      <p:bldP spid="21" grpId="0"/>
      <p:bldP spid="22" grpId="0"/>
      <p:bldP spid="24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20319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EMPIRIC</a:t>
            </a:r>
            <a:endParaRPr lang="en-US" sz="28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0" y="170717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EMPIRIC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EMPIRIC</a:t>
            </a:r>
            <a:r>
              <a:rPr lang="en-US" sz="2800" dirty="0" smtClean="0"/>
              <a:t>…3 &amp; 7 have no shared factors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4335958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90700" y="509795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EMPIRIC</a:t>
            </a:r>
            <a:r>
              <a:rPr lang="en-US" sz="2800" dirty="0" smtClean="0"/>
              <a:t> …5 has no shared factors with 3,9  or 12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938270" y="5587597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Do not </a:t>
            </a:r>
            <a:r>
              <a:rPr lang="en-US" sz="2800" b="1" dirty="0" smtClean="0"/>
              <a:t>write HP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S</a:t>
            </a:r>
            <a:r>
              <a:rPr lang="en-US" sz="2800" b="1" baseline="-25000" dirty="0" smtClean="0"/>
              <a:t>5/3</a:t>
            </a:r>
            <a:endParaRPr lang="en-US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43182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continued 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2743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1981200" y="44958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63.63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057400" y="54102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16</a:t>
            </a:r>
            <a:endParaRPr lang="en-US" sz="2800" dirty="0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 sz="2800" dirty="0">
                <a:latin typeface="Arial" charset="0"/>
              </a:rPr>
              <a:t>=</a:t>
            </a:r>
          </a:p>
          <a:p>
            <a:r>
              <a:rPr lang="en-US" sz="2800" b="1" dirty="0">
                <a:latin typeface="Arial" charset="0"/>
              </a:rPr>
              <a:t>4.545</a:t>
            </a:r>
            <a:endParaRPr lang="en-US" sz="2800" dirty="0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 sz="2800" dirty="0">
                <a:latin typeface="Arial" charset="0"/>
              </a:rPr>
              <a:t>/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 sz="2800" dirty="0">
                <a:latin typeface="Arial" charset="0"/>
              </a:rPr>
              <a:t>=</a:t>
            </a: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6917028" y="4359321"/>
            <a:ext cx="175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>
                <a:latin typeface="Arial" charset="0"/>
              </a:rPr>
              <a:t>4.545</a:t>
            </a:r>
            <a:r>
              <a:rPr lang="en-US" sz="2800" b="1" dirty="0">
                <a:latin typeface="Arial" charset="0"/>
              </a:rPr>
              <a:t> = 2</a:t>
            </a:r>
            <a:endParaRPr lang="en-US" sz="2800" b="1" u="sng" dirty="0">
              <a:latin typeface="Arial" charset="0"/>
            </a:endParaRP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82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>
                <a:latin typeface="Arial" charset="0"/>
              </a:rPr>
              <a:t>2.273</a:t>
            </a:r>
            <a:r>
              <a:rPr lang="en-US" sz="2800" b="1" dirty="0">
                <a:latin typeface="Arial" charset="0"/>
              </a:rPr>
              <a:t> =1</a:t>
            </a:r>
            <a:endParaRPr lang="en-US" sz="2800" b="1" u="sng" dirty="0">
              <a:latin typeface="Arial" charset="0"/>
            </a:endParaRPr>
          </a:p>
          <a:p>
            <a:r>
              <a:rPr lang="en-US" sz="2800" b="1" dirty="0">
                <a:latin typeface="Arial" charset="0"/>
              </a:rPr>
              <a:t>2.273</a:t>
            </a:r>
            <a:endParaRPr lang="en-US" sz="2800" dirty="0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 dirty="0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 dirty="0" err="1" smtClean="0">
                <a:latin typeface="Arial" charset="0"/>
              </a:rPr>
              <a:t>n</a:t>
            </a:r>
            <a:r>
              <a:rPr lang="en-US" sz="2800" b="1" baseline="-25000" dirty="0" err="1" smtClean="0">
                <a:latin typeface="Arial" charset="0"/>
              </a:rPr>
              <a:t>min</a:t>
            </a:r>
            <a:endParaRPr lang="en-US" sz="2800" dirty="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816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7315200" y="1981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Dinitrogen</a:t>
            </a:r>
            <a:r>
              <a:rPr lang="en-US" sz="3600" dirty="0" smtClean="0">
                <a:solidFill>
                  <a:srgbClr val="FF0000"/>
                </a:solidFill>
              </a:rPr>
              <a:t> monoxide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33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0875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2500" b="1" smtClean="0">
                <a:solidFill>
                  <a:srgbClr val="0070C0"/>
                </a:solidFill>
              </a:rPr>
              <a:t>B1-Aflatoxin (MW=328.2 g/mol) </a:t>
            </a:r>
            <a:r>
              <a:rPr lang="en-US" sz="2500" b="1" smtClean="0">
                <a:solidFill>
                  <a:srgbClr val="FF0000"/>
                </a:solidFill>
              </a:rPr>
              <a:t>is a naturally occurring, horribly toxic poison derived from Aspergillus fungi, a common contaminant in corn. It causes cancer in most humans at the staggeringly low exposure level of 1*10</a:t>
            </a:r>
            <a:r>
              <a:rPr lang="en-US" sz="2500" b="1" baseline="30000" smtClean="0">
                <a:solidFill>
                  <a:srgbClr val="FF0000"/>
                </a:solidFill>
              </a:rPr>
              <a:t>17</a:t>
            </a:r>
            <a:r>
              <a:rPr lang="en-US" sz="2500" b="1" smtClean="0">
                <a:solidFill>
                  <a:srgbClr val="FF0000"/>
                </a:solidFill>
              </a:rPr>
              <a:t> molecules.  What is the equivalent mass of aflatoxin represented by this count ? </a:t>
            </a:r>
            <a:r>
              <a:rPr lang="en-US" sz="2500" b="1" smtClean="0"/>
              <a:t>(</a:t>
            </a:r>
            <a:r>
              <a:rPr lang="en-US" sz="2500" b="1" smtClean="0">
                <a:solidFill>
                  <a:srgbClr val="0070C0"/>
                </a:solidFill>
              </a:rPr>
              <a:t> 1 mol count=6.022*10</a:t>
            </a:r>
            <a:r>
              <a:rPr lang="en-US" sz="2500" b="1" baseline="30000" smtClean="0">
                <a:solidFill>
                  <a:srgbClr val="0070C0"/>
                </a:solidFill>
              </a:rPr>
              <a:t>23</a:t>
            </a:r>
            <a:r>
              <a:rPr lang="en-US" sz="2500" b="1" smtClean="0">
                <a:solidFill>
                  <a:srgbClr val="0070C0"/>
                </a:solidFill>
              </a:rPr>
              <a:t> </a:t>
            </a:r>
            <a:r>
              <a:rPr lang="en-US" sz="2500" smtClean="0"/>
              <a:t>.)</a:t>
            </a:r>
            <a:endParaRPr lang="en-US" sz="2500" b="1" smtClean="0"/>
          </a:p>
        </p:txBody>
      </p:sp>
      <p:sp>
        <p:nvSpPr>
          <p:cNvPr id="6041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590800"/>
            <a:ext cx="45720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z="3100" dirty="0" smtClean="0"/>
              <a:t>3.28*10</a:t>
            </a:r>
            <a:r>
              <a:rPr lang="en-US" sz="3100" baseline="30000" dirty="0" smtClean="0"/>
              <a:t>-15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1.84*10</a:t>
            </a:r>
            <a:r>
              <a:rPr lang="en-US" sz="3100" baseline="30000" dirty="0" smtClean="0"/>
              <a:t>-4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 5.45*10</a:t>
            </a:r>
            <a:r>
              <a:rPr lang="en-US" sz="3100" baseline="30000" dirty="0" smtClean="0"/>
              <a:t>-5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5.06*10</a:t>
            </a:r>
            <a:r>
              <a:rPr lang="en-US" sz="3100" baseline="30000" dirty="0" smtClean="0"/>
              <a:t>-10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1.98*10</a:t>
            </a:r>
            <a:r>
              <a:rPr lang="en-US" sz="3100" baseline="30000" dirty="0" smtClean="0"/>
              <a:t>-10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6.02*10</a:t>
            </a:r>
            <a:r>
              <a:rPr lang="en-US" sz="3100" baseline="30000" dirty="0" smtClean="0"/>
              <a:t>6</a:t>
            </a:r>
            <a:r>
              <a:rPr lang="en-US" sz="3100" dirty="0" smtClean="0"/>
              <a:t> g</a:t>
            </a:r>
          </a:p>
          <a:p>
            <a:pPr marL="514350" indent="-514350">
              <a:buFontTx/>
              <a:buAutoNum type="alphaUcPeriod"/>
            </a:pPr>
            <a:r>
              <a:rPr lang="en-US" sz="3100" dirty="0" smtClean="0"/>
              <a:t>My answer isn’t above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876800" y="2057400"/>
          <a:ext cx="42672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057400"/>
                        <a:ext cx="42672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457200" y="3676650"/>
            <a:ext cx="2570163" cy="566738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064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947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61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179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smtClean="0">
                <a:solidFill>
                  <a:srgbClr val="FF0000"/>
                </a:solidFill>
              </a:rPr>
              <a:t>Micro chip manufacture requires  nearly oxygen-free conditions wherein the concentration of </a:t>
            </a:r>
            <a:r>
              <a:rPr lang="en-US" sz="2800" b="1" smtClean="0">
                <a:solidFill>
                  <a:srgbClr val="0070C0"/>
                </a:solidFill>
              </a:rPr>
              <a:t>O</a:t>
            </a:r>
            <a:r>
              <a:rPr lang="en-US" sz="3200" b="1" baseline="-25000" smtClean="0">
                <a:solidFill>
                  <a:srgbClr val="0070C0"/>
                </a:solidFill>
              </a:rPr>
              <a:t>2</a:t>
            </a:r>
            <a:r>
              <a:rPr lang="en-US" sz="2800" b="1" smtClean="0">
                <a:solidFill>
                  <a:srgbClr val="0070C0"/>
                </a:solidFill>
              </a:rPr>
              <a:t> </a:t>
            </a:r>
            <a:r>
              <a:rPr lang="en-US" sz="2800" b="1" smtClean="0">
                <a:solidFill>
                  <a:srgbClr val="FF0000"/>
                </a:solidFill>
              </a:rPr>
              <a:t>is at or below 17 pg/L.  Given that the atomic mass of </a:t>
            </a:r>
            <a:r>
              <a:rPr lang="en-US" sz="2800" b="1" smtClean="0">
                <a:solidFill>
                  <a:srgbClr val="0070C0"/>
                </a:solidFill>
              </a:rPr>
              <a:t>O </a:t>
            </a:r>
            <a:r>
              <a:rPr lang="en-US" sz="2800" b="1" smtClean="0">
                <a:solidFill>
                  <a:srgbClr val="FF0000"/>
                </a:solidFill>
              </a:rPr>
              <a:t>is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rgbClr val="0070C0"/>
                </a:solidFill>
              </a:rPr>
              <a:t>16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rgbClr val="0070C0"/>
                </a:solidFill>
              </a:rPr>
              <a:t>g/mol, </a:t>
            </a:r>
            <a:r>
              <a:rPr lang="en-US" sz="2800" b="1" smtClean="0">
                <a:solidFill>
                  <a:srgbClr val="FF0000"/>
                </a:solidFill>
              </a:rPr>
              <a:t>about how many molecules of </a:t>
            </a:r>
            <a:r>
              <a:rPr lang="en-US" sz="2800" b="1" smtClean="0">
                <a:solidFill>
                  <a:srgbClr val="0070C0"/>
                </a:solidFill>
              </a:rPr>
              <a:t>O</a:t>
            </a:r>
            <a:r>
              <a:rPr lang="en-US" sz="3200" b="1" baseline="-25000" smtClean="0">
                <a:solidFill>
                  <a:srgbClr val="0070C0"/>
                </a:solidFill>
              </a:rPr>
              <a:t>2</a:t>
            </a:r>
            <a:r>
              <a:rPr lang="en-US" sz="2800" b="1" smtClean="0"/>
              <a:t> /L </a:t>
            </a:r>
            <a:r>
              <a:rPr lang="en-US" sz="2800" b="1" smtClean="0">
                <a:solidFill>
                  <a:srgbClr val="FF0000"/>
                </a:solidFill>
              </a:rPr>
              <a:t>does this represent ? </a:t>
            </a:r>
            <a:r>
              <a:rPr lang="en-US" sz="2800" b="1" smtClean="0">
                <a:solidFill>
                  <a:srgbClr val="0070C0"/>
                </a:solidFill>
              </a:rPr>
              <a:t>Note: 1 mol count=6.022*10</a:t>
            </a:r>
            <a:r>
              <a:rPr lang="en-US" sz="2800" b="1" baseline="30000" smtClean="0">
                <a:solidFill>
                  <a:srgbClr val="0070C0"/>
                </a:solidFill>
              </a:rPr>
              <a:t>23</a:t>
            </a:r>
            <a:r>
              <a:rPr lang="en-US" sz="2800" b="1" smtClean="0">
                <a:solidFill>
                  <a:srgbClr val="0070C0"/>
                </a:solidFill>
              </a:rPr>
              <a:t> </a:t>
            </a:r>
            <a:endParaRPr lang="en-US" sz="2800" smtClean="0"/>
          </a:p>
        </p:txBody>
      </p:sp>
      <p:sp>
        <p:nvSpPr>
          <p:cNvPr id="6144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2332038"/>
            <a:ext cx="5181600" cy="4525962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mtClean="0"/>
              <a:t>5.4*10</a:t>
            </a:r>
            <a:r>
              <a:rPr lang="en-US" baseline="30000" smtClean="0"/>
              <a:t>24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3.5*10</a:t>
            </a:r>
            <a:r>
              <a:rPr lang="en-US" baseline="30000" smtClean="0"/>
              <a:t>22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5.3*10</a:t>
            </a:r>
            <a:r>
              <a:rPr lang="en-US" baseline="30000" smtClean="0"/>
              <a:t>22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3.2*10</a:t>
            </a:r>
            <a:r>
              <a:rPr lang="en-US" baseline="30000" smtClean="0"/>
              <a:t>11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6.4*10</a:t>
            </a:r>
            <a:r>
              <a:rPr lang="en-US" baseline="30000" smtClean="0"/>
              <a:t>12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1.9*10</a:t>
            </a:r>
            <a:r>
              <a:rPr lang="en-US" baseline="30000" smtClean="0"/>
              <a:t>13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My answer isn’t above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72000" y="1981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304800" y="4035425"/>
            <a:ext cx="2152650" cy="585788"/>
          </a:xfrm>
          <a:prstGeom prst="round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95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-30051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brief digression on Avogadro’s Number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0"/>
            <a:ext cx="8763000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</a:t>
            </a:r>
            <a:r>
              <a:rPr lang="en-US" sz="2800" b="1" dirty="0" smtClean="0"/>
              <a:t>There’s nothing magic or special about it. It reflects the arbitrary assumption of the use of grams to replace the </a:t>
            </a:r>
            <a:r>
              <a:rPr lang="en-US" sz="2800" b="1" dirty="0" err="1" smtClean="0"/>
              <a:t>unitless</a:t>
            </a:r>
            <a:r>
              <a:rPr lang="en-US" sz="2800" b="1" dirty="0" smtClean="0"/>
              <a:t> `relative’ masses in the Periodic Table. Change the choice of units…change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819400"/>
            <a:ext cx="8678278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2) </a:t>
            </a:r>
            <a:r>
              <a:rPr lang="en-US" sz="2800" b="1" dirty="0" smtClean="0"/>
              <a:t>Its’ </a:t>
            </a:r>
            <a:r>
              <a:rPr lang="en-US" sz="2800" b="1" dirty="0" smtClean="0"/>
              <a:t>magnitude has only definitively been determined in the 20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century (It’s a hard one to measure.) Until then, chemists got </a:t>
            </a:r>
            <a:r>
              <a:rPr lang="en-US" sz="2800" b="1" dirty="0" smtClean="0"/>
              <a:t>along just </a:t>
            </a:r>
            <a:r>
              <a:rPr lang="en-US" sz="2800" b="1" dirty="0" smtClean="0"/>
              <a:t>fine counting moles not atoms.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798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17775" y="2784300"/>
            <a:ext cx="4273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Loschmidt</a:t>
            </a:r>
            <a:r>
              <a:rPr lang="en-US" sz="4000" dirty="0" smtClean="0"/>
              <a:t> 1865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076" y="747403"/>
            <a:ext cx="8763000" cy="12003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</a:t>
            </a:r>
            <a:r>
              <a:rPr lang="en-US" sz="3600" b="1" dirty="0" smtClean="0"/>
              <a:t>semi-ok guess </a:t>
            </a:r>
            <a:r>
              <a:rPr lang="en-US" sz="3600" b="1" dirty="0" smtClean="0"/>
              <a:t>in 1865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(N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originally called </a:t>
            </a:r>
            <a:r>
              <a:rPr lang="en-US" sz="3600" b="1" dirty="0" err="1" smtClean="0"/>
              <a:t>Loschmidt’s</a:t>
            </a:r>
            <a:r>
              <a:rPr lang="en-US" sz="3600" b="1" dirty="0" smtClean="0"/>
              <a:t> Number)</a:t>
            </a:r>
            <a:endParaRPr lang="en-US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4267200"/>
            <a:ext cx="344805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/>
              <a:t>~72  *10</a:t>
            </a:r>
            <a:r>
              <a:rPr lang="en-US" sz="4800" b="1" baseline="30000" dirty="0" smtClean="0"/>
              <a:t>23</a:t>
            </a:r>
            <a:endParaRPr lang="en-US" sz="4800" b="1" dirty="0"/>
          </a:p>
        </p:txBody>
      </p:sp>
      <p:pic>
        <p:nvPicPr>
          <p:cNvPr id="22530" name="Picture 2" descr="http://www.kfki.hu/~cheminfo/hun/olvaso/histchem/mol/losch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5139" y="1947732"/>
            <a:ext cx="2417472" cy="424117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8476" y="71974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evolution of Avogadro’s number, </a:t>
            </a:r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2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81229" y="2011945"/>
            <a:ext cx="3967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1908 Perrin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550183" y="4645652"/>
            <a:ext cx="3886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 = 6.7 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2532" name="Picture 4" descr="http://www.nndb.com/people/720/000099423/jean-perri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20038"/>
            <a:ext cx="2895600" cy="409332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597683" y="3031585"/>
            <a:ext cx="579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3200" b="1" dirty="0"/>
              <a:t>U</a:t>
            </a:r>
            <a:r>
              <a:rPr lang="en-US" sz="3200" b="1" dirty="0" smtClean="0"/>
              <a:t>ses 4 methods to find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/>
              <a:t>; wins</a:t>
            </a:r>
          </a:p>
          <a:p>
            <a:r>
              <a:rPr lang="en-US" sz="3200" b="1" dirty="0" smtClean="0"/>
              <a:t>Nobel Prize; re-names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chemeClr val="tx2"/>
                </a:solidFill>
              </a:rPr>
              <a:t> </a:t>
            </a:r>
            <a:r>
              <a:rPr lang="en-US" sz="3200" b="1" dirty="0" smtClean="0"/>
              <a:t>`Avogadro’s #’ </a:t>
            </a:r>
            <a:endParaRPr lang="en-US" sz="3200" b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762000"/>
            <a:ext cx="8077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Next big advance doesn’t come for 43 years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671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9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57600" y="24384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1909  Rutherford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4405075"/>
            <a:ext cx="3962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800" b="1" dirty="0" smtClean="0">
                <a:solidFill>
                  <a:srgbClr val="FF0000"/>
                </a:solidFill>
              </a:rPr>
              <a:t>= 6.16*10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2534" name="Picture 6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438400"/>
            <a:ext cx="2987040" cy="37338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886200" y="3466787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Counted alpha particles</a:t>
            </a:r>
            <a:endParaRPr lang="en-US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" y="716987"/>
            <a:ext cx="8724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Things pick up speed in the 20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century….in less than a year after Perrin’s work , a better </a:t>
            </a:r>
            <a:r>
              <a:rPr lang="en-US" sz="3600" dirty="0" smtClean="0">
                <a:solidFill>
                  <a:srgbClr val="FF0000"/>
                </a:solidFill>
              </a:rPr>
              <a:t>N</a:t>
            </a:r>
            <a:r>
              <a:rPr lang="en-US" sz="3600" baseline="-25000" dirty="0" smtClean="0">
                <a:solidFill>
                  <a:srgbClr val="FF0000"/>
                </a:solidFill>
              </a:rPr>
              <a:t>o</a:t>
            </a:r>
            <a:r>
              <a:rPr lang="en-US" sz="3600" dirty="0" smtClean="0"/>
              <a:t> is obtained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170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1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10100" y="1753786"/>
            <a:ext cx="4533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1918</a:t>
            </a:r>
          </a:p>
          <a:p>
            <a:r>
              <a:rPr lang="en-US" sz="2800" b="1" dirty="0" smtClean="0"/>
              <a:t>The Braggs (father &amp; son)</a:t>
            </a:r>
          </a:p>
          <a:p>
            <a:r>
              <a:rPr lang="en-US" sz="2800" b="1" dirty="0" smtClean="0"/>
              <a:t>… win Nobel Prizes in Physics separately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19430" y="5017196"/>
            <a:ext cx="3733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>
                <a:solidFill>
                  <a:srgbClr val="FF0000"/>
                </a:solidFill>
              </a:rPr>
              <a:t> =6.019*10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22536" name="Picture 8" descr="http://www4.nau.edu/microanalysis/microprobe/img/stamp_bra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10903"/>
            <a:ext cx="4334669" cy="32766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4334668" y="3649203"/>
            <a:ext cx="48093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Used x-rays and counted atoms in a unit cell</a:t>
            </a:r>
            <a:endParaRPr lang="en-US" sz="3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647403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Rutherford’s protégés at the Cavendish lab creep closer to the right value….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647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4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953000" y="2362200"/>
            <a:ext cx="419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2001</a:t>
            </a:r>
          </a:p>
          <a:p>
            <a:r>
              <a:rPr lang="en-US" sz="3200" b="1" dirty="0" smtClean="0"/>
              <a:t>De </a:t>
            </a:r>
            <a:r>
              <a:rPr lang="en-US" sz="3200" b="1" dirty="0" err="1" smtClean="0"/>
              <a:t>Bièvre</a:t>
            </a:r>
            <a:r>
              <a:rPr lang="en-US" sz="3200" b="1" dirty="0" smtClean="0"/>
              <a:t> et. al.</a:t>
            </a:r>
          </a:p>
          <a:p>
            <a:r>
              <a:rPr lang="en-US" sz="3200" b="1" dirty="0" smtClean="0"/>
              <a:t>NIST Gaithersburg </a:t>
            </a:r>
            <a:r>
              <a:rPr lang="en-US" sz="3200" b="1" dirty="0" err="1" smtClean="0"/>
              <a:t>Md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47995" y="4172801"/>
            <a:ext cx="496107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900" b="1" dirty="0" smtClean="0">
                <a:solidFill>
                  <a:srgbClr val="FF0000"/>
                </a:solidFill>
              </a:rPr>
              <a:t>N</a:t>
            </a:r>
            <a:r>
              <a:rPr lang="en-US" sz="39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3900" b="1" dirty="0" smtClean="0">
                <a:solidFill>
                  <a:srgbClr val="FF0000"/>
                </a:solidFill>
              </a:rPr>
              <a:t> =6.022133530*10</a:t>
            </a:r>
            <a:r>
              <a:rPr lang="en-US" sz="39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4000" dirty="0" smtClean="0"/>
              <a:t> </a:t>
            </a:r>
            <a:endParaRPr lang="en-US" sz="4000" dirty="0"/>
          </a:p>
        </p:txBody>
      </p:sp>
      <p:pic>
        <p:nvPicPr>
          <p:cNvPr id="22538" name="Picture 10" descr="http://www.researchchannel.org/images/inst/nis/nist_aerial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776" y="2127885"/>
            <a:ext cx="4036219" cy="403621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34967" y="80444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….the current value…from NIST (National Institute of Standards &amp; Technology)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evolution of Avogadro’s number,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(cont.)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450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A1ADD167DEA64996A199F0936155E4E0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HASRESULTS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EBC71773BF245249E94ABB3AE8CBC3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CCEB836EDBB430A9E03422283172CB6&lt;/guid&gt;&#10;            &lt;repollguid&gt;7E653632CCA545E88C67F74017C131EE&lt;/repollguid&gt;&#10;            &lt;sourceid&gt;2E1A904C6F4E49979F32E578CB667EF0&lt;/sourceid&gt;&#10;            &lt;questiontext&gt;Micro chip manufacture requires  nearly oxygen-free conditions wherein the concentration of O2 is at or below 17 pg/L.  Given that the atomic mass of O is 16 g/mol, about how many molecules of O2 /L does this represent ? Note: 1 mol count=6.022*1023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CD1E316AE5E479F8E1B79589B632E63&lt;/guid&gt;&#10;                    &lt;answertext&gt;5.4*1024&lt;/answertext&gt;&#10;                    &lt;valuetype&gt;-1&lt;/valuetype&gt;&#10;                &lt;/answer&gt;&#10;                &lt;answer&gt;&#10;                    &lt;guid&gt;39710F0D4B0340A8A3B7FFF96252E224&lt;/guid&gt;&#10;                    &lt;answertext&gt;3.5*1022&lt;/answertext&gt;&#10;                    &lt;valuetype&gt;-1&lt;/valuetype&gt;&#10;                &lt;/answer&gt;&#10;                &lt;answer&gt;&#10;                    &lt;guid&gt;FED03B8A47DA475A8310536AE505A3CA&lt;/guid&gt;&#10;                    &lt;answertext&gt;5.3*1022&lt;/answertext&gt;&#10;                    &lt;valuetype&gt;-1&lt;/valuetype&gt;&#10;                &lt;/answer&gt;&#10;                &lt;answer&gt;&#10;                    &lt;guid&gt;393D7AF944054FA2A5C15D9F1117A02A&lt;/guid&gt;&#10;                    &lt;answertext&gt;3.2*1011&lt;/answertext&gt;&#10;                    &lt;valuetype&gt;1&lt;/valuetype&gt;&#10;                &lt;/answer&gt;&#10;                &lt;answer&gt;&#10;                    &lt;guid&gt;EB2B930911C04ED2B4ED1FA83ED3C07A&lt;/guid&gt;&#10;                    &lt;answertext&gt;6.4*1012&lt;/answertext&gt;&#10;                    &lt;valuetype&gt;-1&lt;/valuetype&gt;&#10;                &lt;/answer&gt;&#10;                &lt;answer&gt;&#10;                    &lt;guid&gt;B4C89E6BE07A4C6B8C0DC5D1BDB146F0&lt;/guid&gt;&#10;                    &lt;answertext&gt;1.9*1013&lt;/answertext&gt;&#10;                    &lt;valuetype&gt;-1&lt;/valuetype&gt;&#10;                &lt;/answer&gt;&#10;                &lt;answer&gt;&#10;                    &lt;guid&gt;622A56ADE7A84BB3A0FF8DC3560AE7A2&lt;/guid&gt;&#10;                    &lt;answertext&gt;My answer isn’t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47E495497784D49B822BF4DCCC9E32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817EBD2AC4840B7AB83713888532550&lt;/guid&gt;&#10;            &lt;repollguid&gt;398B229E9A0048B0B5246CAE0B6CC923&lt;/repollguid&gt;&#10;            &lt;sourceid&gt;17C8EFB3C2714C65BB0D0C50FEA85927&lt;/sourceid&gt;&#10;            &lt;questiontext&gt;The  gram molecular mass of of ‘crystal meth’)  is 149.2 g/mol. How many moles of crystal meth are in a typical street `teenth’ = 1/16 of an ounce= 1.80 grams ?    (1 mol count=6.022*1023 .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02CF0DEC19D46849DD215DED6CDEB7C&lt;/guid&gt;&#10;                    &lt;answertext&gt;7.27*1021&lt;/answertext&gt;&#10;                    &lt;valuetype&gt;-1&lt;/valuetype&gt;&#10;                &lt;/answer&gt;&#10;                &lt;answer&gt;&#10;                    &lt;guid&gt;D1B4A60249D34D72B63BE44EB0DAD0AC&lt;/guid&gt;&#10;                    &lt;answertext&gt;0.0121&lt;/answertext&gt;&#10;                    &lt;valuetype&gt;1&lt;/valuetype&gt;&#10;                &lt;/answer&gt;&#10;                &lt;answer&gt;&#10;                    &lt;guid&gt;08CCC560BE444A6296F93FA54BA2618B&lt;/guid&gt;&#10;                    &lt;answertext&gt;82.9&lt;/answertext&gt;&#10;                    &lt;valuetype&gt;-1&lt;/valuetype&gt;&#10;                &lt;/answer&gt;&#10;                &lt;answer&gt;&#10;                    &lt;guid&gt;7002BE95BAA440D0BDFE63AD871FB3B9&lt;/guid&gt;&#10;                    &lt;answertext&gt;2.48*10-22&lt;/answertext&gt;&#10;                    &lt;valuetype&gt;-1&lt;/valuetype&gt;&#10;                &lt;/answer&gt;&#10;                &lt;answer&gt;&#10;                    &lt;guid&gt;E1CFB6B6BE7C43458F547D5593281948&lt;/guid&gt;&#10;                    &lt;answertext&gt;My answer isn’t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HASRESULTS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7DBCC4F188C49FABA21C18A735DC548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DB2A49A86C5481999B02376365B2693&lt;/guid&gt;&#10;            &lt;repollguid&gt;9522234B753044F0B8CCA50F5A25993B&lt;/repollguid&gt;&#10;            &lt;sourceid&gt;48B8742829F14C1297754417C45C8FED&lt;/sourceid&gt;&#10;            &lt;questiontext&gt;B1-Aflatoxin (MW=328.2 g/mol) is a naturally occurring, horribly toxic poison derived from Aspergillus fungi, a common contaminant in corn. It causes cancer in most humans at the staggeringly low exposure level of 1*1017 molecules.  What is the equivalent mass of aflatoxin represented by this count ? ( 1 mol count=6.022*1023 .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091DFBFCDCC4B4FB6F8CB59C0E458CE&lt;/guid&gt;&#10;                    &lt;answertext&gt;3.28*10-15 g&lt;/answertext&gt;&#10;                    &lt;valuetype&gt;-1&lt;/valuetype&gt;&#10;                &lt;/answer&gt;&#10;                &lt;answer&gt;&#10;                    &lt;guid&gt;F74B7F4F98CE4713A7CF8D7076246390&lt;/guid&gt;&#10;                    &lt;answertext&gt;1.84*10-4 g&lt;/answertext&gt;&#10;                    &lt;valuetype&gt;-1&lt;/valuetype&gt;&#10;                &lt;/answer&gt;&#10;                &lt;answer&gt;&#10;                    &lt;guid&gt;C7155C90099B46369B137B809665561F&lt;/guid&gt;&#10;                    &lt;answertext&gt; 5.45*10-5 g&lt;/answertext&gt;&#10;                    &lt;valuetype&gt;1&lt;/valuetype&gt;&#10;                &lt;/answer&gt;&#10;                &lt;answer&gt;&#10;                    &lt;guid&gt;388A51D108744F4BBB1274B48583BE47&lt;/guid&gt;&#10;                    &lt;answertext&gt;5.06*10-10 g&lt;/answertext&gt;&#10;                    &lt;valuetype&gt;-1&lt;/valuetype&gt;&#10;                &lt;/answer&gt;&#10;                &lt;answer&gt;&#10;                    &lt;guid&gt;6AD0163B286345B0A721EA9E90DE3C22&lt;/guid&gt;&#10;                    &lt;answertext&gt;1.98*10-10 g&lt;/answertext&gt;&#10;                    &lt;valuetype&gt;-1&lt;/valuetype&gt;&#10;                &lt;/answer&gt;&#10;                &lt;answer&gt;&#10;                    &lt;guid&gt;0DFBC8A0669C4C8FA23D928744F49729&lt;/guid&gt;&#10;                    &lt;answertext&gt;6.02*106 g&lt;/answertext&gt;&#10;                    &lt;valuetype&gt;-1&lt;/valuetype&gt;&#10;                &lt;/answer&gt;&#10;                &lt;answer&gt;&#10;                    &lt;guid&gt;CF45883561634537939648336B3EC37C&lt;/guid&gt;&#10;                    &lt;answertext&gt;My answer isn’t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1444</Words>
  <Application>Microsoft Office PowerPoint</Application>
  <PresentationFormat>On-screen Show (4:3)</PresentationFormat>
  <Paragraphs>345</Paragraphs>
  <Slides>23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Calibri</vt:lpstr>
      <vt:lpstr>Comic Sans MS</vt:lpstr>
      <vt:lpstr>Times New Roman</vt:lpstr>
      <vt:lpstr>Office Theme</vt:lpstr>
      <vt:lpstr>Chart</vt:lpstr>
      <vt:lpstr>The  gram molecular mass of o ‘crystal meth’  is 149.2 g/mol. How many moles of crystal meth are in a typical street `teenth’ = 1/16 of an ounce= 1.80 grams ?     (1 mol count=6.022*1023 .)</vt:lpstr>
      <vt:lpstr>B1-Aflatoxin (MW=328.2 g/mol) is a naturally occurring, horribly toxic poison derived from Aspergillus fungi, a common contaminant in corn. It causes cancer in most humans at the staggeringly low exposure level of 1*1017 molecules.  What is the equivalent mass of aflatoxin represented by this count ? ( 1 mol count=6.022*1023 .)</vt:lpstr>
      <vt:lpstr>Micro chip manufacture requires  nearly oxygen-free conditions wherein the concentration of O2 is at or below 17 pg/L.  Given that the atomic mass of O is 16 g/mol, about how many molecules of O2 /L does this represent ? Note: 1 mol count=6.022*1023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195</cp:revision>
  <dcterms:created xsi:type="dcterms:W3CDTF">2011-08-29T23:32:25Z</dcterms:created>
  <dcterms:modified xsi:type="dcterms:W3CDTF">2015-02-23T19:13:47Z</dcterms:modified>
</cp:coreProperties>
</file>