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40" r:id="rId2"/>
    <p:sldId id="441" r:id="rId3"/>
    <p:sldId id="447" r:id="rId4"/>
    <p:sldId id="470" r:id="rId5"/>
    <p:sldId id="448" r:id="rId6"/>
    <p:sldId id="468" r:id="rId7"/>
    <p:sldId id="469" r:id="rId8"/>
    <p:sldId id="471" r:id="rId9"/>
    <p:sldId id="472" r:id="rId10"/>
    <p:sldId id="449" r:id="rId11"/>
    <p:sldId id="473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075" autoAdjust="0"/>
  </p:normalViewPr>
  <p:slideViewPr>
    <p:cSldViewPr>
      <p:cViewPr varScale="1">
        <p:scale>
          <a:sx n="74" d="100"/>
          <a:sy n="74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AB61B109-41F8-48D9-BF17-066EE1D1F2C3}" type="slidenum">
              <a:rPr lang="en-US" sz="1200" smtClean="0"/>
              <a:pPr/>
              <a:t>4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366805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1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23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92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59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06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46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molecular mass of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 (hydrogen peroxide) ?  (H=1, O=16)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17 g/</a:t>
            </a:r>
            <a:r>
              <a:rPr lang="en-US" sz="4000" dirty="0" err="1" smtClean="0"/>
              <a:t>mol</a:t>
            </a:r>
            <a:endParaRPr lang="en-US" sz="40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18 g/</a:t>
            </a:r>
            <a:r>
              <a:rPr lang="en-US" sz="4000" dirty="0" err="1" smtClean="0"/>
              <a:t>mol</a:t>
            </a:r>
            <a:endParaRPr lang="en-US" sz="40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34 g/</a:t>
            </a:r>
            <a:r>
              <a:rPr lang="en-US" sz="4000" dirty="0" err="1" smtClean="0"/>
              <a:t>mol</a:t>
            </a:r>
            <a:endParaRPr lang="en-US" sz="40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68 g/</a:t>
            </a:r>
            <a:r>
              <a:rPr lang="en-US" sz="4000" dirty="0" err="1" smtClean="0"/>
              <a:t>mol</a:t>
            </a:r>
            <a:endParaRPr lang="en-US" sz="40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8682905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5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91332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0"/>
            <a:ext cx="899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Mass</a:t>
            </a:r>
            <a:r>
              <a:rPr lang="en-US" sz="4400" b="1" dirty="0" smtClean="0"/>
              <a:t>    </a:t>
            </a:r>
            <a:r>
              <a:rPr lang="en-US" sz="2400" b="1" dirty="0" smtClean="0"/>
              <a:t>  </a:t>
            </a:r>
            <a:r>
              <a:rPr lang="en-US" sz="2400" b="1" dirty="0" smtClean="0">
                <a:sym typeface="Wingdings" pitchFamily="2" charset="2"/>
              </a:rPr>
              <a:t>Moles        </a:t>
            </a:r>
            <a:r>
              <a:rPr lang="en-US" sz="2400" b="1" dirty="0" smtClean="0">
                <a:sym typeface="Symbol"/>
              </a:rPr>
              <a:t>  # molecules:  around the triangle approach </a:t>
            </a:r>
            <a:endParaRPr lang="en-US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05409" y="628709"/>
            <a:ext cx="8915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How many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 molecules in </a:t>
            </a:r>
            <a:r>
              <a:rPr lang="en-US" sz="3200" b="1" dirty="0" smtClean="0">
                <a:solidFill>
                  <a:srgbClr val="FF0000"/>
                </a:solidFill>
              </a:rPr>
              <a:t>7200</a:t>
            </a:r>
            <a:r>
              <a:rPr lang="en-US" sz="3200" dirty="0" smtClean="0"/>
              <a:t> grams of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 ? </a:t>
            </a:r>
            <a:endParaRPr lang="en-US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3657600" y="1143000"/>
            <a:ext cx="1143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400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47" name="TextBox 46"/>
          <p:cNvSpPr txBox="1"/>
          <p:nvPr/>
        </p:nvSpPr>
        <p:spPr>
          <a:xfrm>
            <a:off x="6324600" y="5562600"/>
            <a:ext cx="2514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=2.409*10</a:t>
            </a:r>
            <a:r>
              <a:rPr lang="en-US" sz="3200" b="1" baseline="30000" dirty="0" smtClean="0"/>
              <a:t>26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3657600" y="15240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moles</a:t>
            </a:r>
            <a:endParaRPr lang="en-US" sz="32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81000" y="47244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weight</a:t>
            </a:r>
            <a:endParaRPr lang="en-US" sz="3200" b="1" dirty="0"/>
          </a:p>
        </p:txBody>
      </p:sp>
      <p:cxnSp>
        <p:nvCxnSpPr>
          <p:cNvPr id="50" name="Straight Arrow Connector 49"/>
          <p:cNvCxnSpPr/>
          <p:nvPr/>
        </p:nvCxnSpPr>
        <p:spPr>
          <a:xfrm rot="5400000" flipH="1" flipV="1">
            <a:off x="1257300" y="2247900"/>
            <a:ext cx="2819400" cy="22860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743200" y="34290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ym typeface="Symbol"/>
              </a:rPr>
              <a:t></a:t>
            </a:r>
            <a:r>
              <a:rPr lang="en-US" sz="3200" b="1" dirty="0" smtClean="0"/>
              <a:t>MW</a:t>
            </a:r>
            <a:endParaRPr lang="en-US" sz="3200" b="1" dirty="0"/>
          </a:p>
        </p:txBody>
      </p:sp>
      <p:cxnSp>
        <p:nvCxnSpPr>
          <p:cNvPr id="52" name="Straight Arrow Connector 51"/>
          <p:cNvCxnSpPr/>
          <p:nvPr/>
        </p:nvCxnSpPr>
        <p:spPr>
          <a:xfrm rot="16200000" flipH="1">
            <a:off x="4267200" y="2514600"/>
            <a:ext cx="2667000" cy="205740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62600" y="48006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# molecules</a:t>
            </a:r>
            <a:endParaRPr lang="en-US" sz="32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181600" y="23622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x 6.022*10</a:t>
            </a:r>
            <a:r>
              <a:rPr lang="en-US" sz="3200" baseline="30000" dirty="0" smtClean="0"/>
              <a:t>23</a:t>
            </a:r>
            <a:endParaRPr lang="en-US" sz="3200" dirty="0"/>
          </a:p>
        </p:txBody>
      </p:sp>
      <p:sp>
        <p:nvSpPr>
          <p:cNvPr id="59" name="TextBox 58"/>
          <p:cNvSpPr txBox="1"/>
          <p:nvPr/>
        </p:nvSpPr>
        <p:spPr>
          <a:xfrm>
            <a:off x="228600" y="5410200"/>
            <a:ext cx="2362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7200 g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0" y="60960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Start here</a:t>
            </a:r>
            <a:endParaRPr lang="en-US" sz="32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2438400" y="44958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Fill in MW</a:t>
            </a:r>
            <a:endParaRPr lang="en-US" sz="32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667000" y="3962400"/>
            <a:ext cx="2133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18 g/mol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9600" y="1932896"/>
            <a:ext cx="2286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7200</a:t>
            </a:r>
            <a:r>
              <a:rPr lang="en-US" sz="3600" b="1" dirty="0" smtClean="0"/>
              <a:t> </a:t>
            </a:r>
            <a:r>
              <a:rPr lang="en-US" sz="3600" b="1" dirty="0" smtClean="0">
                <a:sym typeface="Symbol"/>
              </a:rPr>
              <a:t></a:t>
            </a:r>
            <a:r>
              <a:rPr lang="en-US" sz="3600" b="1" dirty="0" smtClean="0">
                <a:solidFill>
                  <a:srgbClr val="002060"/>
                </a:solidFill>
              </a:rPr>
              <a:t>18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1200" y="2895600"/>
            <a:ext cx="3352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400</a:t>
            </a:r>
            <a:r>
              <a:rPr lang="en-US" sz="3600" dirty="0" smtClean="0"/>
              <a:t> x 6.022*10</a:t>
            </a:r>
            <a:r>
              <a:rPr lang="en-US" sz="3600" baseline="30000" dirty="0" smtClean="0"/>
              <a:t>23</a:t>
            </a:r>
            <a:endParaRPr lang="en-US" sz="3600" baseline="30000" dirty="0"/>
          </a:p>
        </p:txBody>
      </p:sp>
      <p:sp>
        <p:nvSpPr>
          <p:cNvPr id="66" name="TextBox 65"/>
          <p:cNvSpPr txBox="1"/>
          <p:nvPr/>
        </p:nvSpPr>
        <p:spPr>
          <a:xfrm>
            <a:off x="457200" y="2590800"/>
            <a:ext cx="190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Divide up to moles</a:t>
            </a:r>
            <a:endParaRPr lang="en-US" sz="3000" b="1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34736" y="457200"/>
            <a:ext cx="647700" cy="0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66950" y="457200"/>
            <a:ext cx="647700" cy="0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257800" y="1435387"/>
            <a:ext cx="327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Multiply down to molecules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3842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9" grpId="0" animBg="1"/>
      <p:bldP spid="47" grpId="0" animBg="1"/>
      <p:bldP spid="48" grpId="0"/>
      <p:bldP spid="49" grpId="0"/>
      <p:bldP spid="51" grpId="0"/>
      <p:bldP spid="58" grpId="0"/>
      <p:bldP spid="61" grpId="0"/>
      <p:bldP spid="59" grpId="0" animBg="1"/>
      <p:bldP spid="60" grpId="0"/>
      <p:bldP spid="62" grpId="0"/>
      <p:bldP spid="63" grpId="0" animBg="1"/>
      <p:bldP spid="64" grpId="0" animBg="1"/>
      <p:bldP spid="65" grpId="0" animBg="1"/>
      <p:bldP spid="66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447800"/>
            <a:ext cx="8915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In-class board </a:t>
            </a:r>
            <a:r>
              <a:rPr lang="en-US" sz="6600" dirty="0" err="1" smtClean="0"/>
              <a:t>mol</a:t>
            </a:r>
            <a:r>
              <a:rPr lang="en-US" sz="6600" dirty="0" smtClean="0"/>
              <a:t>-weight-count conversions using triangle method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70091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is the molecular mass of Ca(NO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  (Ca=40, N=14, O=16)</a:t>
            </a:r>
            <a:endParaRPr lang="en-US" baseline="-25000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102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164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328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4000" dirty="0" smtClean="0"/>
              <a:t>142</a:t>
            </a:r>
            <a:endParaRPr lang="en-US" sz="40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5515995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9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9330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0" y="0"/>
            <a:ext cx="9144000" cy="212365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4400" b="1" dirty="0">
                <a:solidFill>
                  <a:srgbClr val="000000"/>
                </a:solidFill>
              </a:rPr>
              <a:t>IN-CLASS simple mole calculations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4400" b="1" dirty="0">
                <a:solidFill>
                  <a:srgbClr val="000000"/>
                </a:solidFill>
              </a:rPr>
              <a:t>(on board) the dozen method </a:t>
            </a:r>
            <a:r>
              <a:rPr lang="en-US" sz="4400" b="1" dirty="0" smtClean="0">
                <a:solidFill>
                  <a:srgbClr val="000000"/>
                </a:solidFill>
              </a:rPr>
              <a:t>way (continued)</a:t>
            </a:r>
            <a:endParaRPr lang="en-US" sz="4400" b="1" dirty="0">
              <a:solidFill>
                <a:srgbClr val="000000"/>
              </a:solidFill>
            </a:endParaRPr>
          </a:p>
        </p:txBody>
      </p:sp>
      <p:pic>
        <p:nvPicPr>
          <p:cNvPr id="4" name="Picture 6" descr="chemical mo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515" y="2123658"/>
            <a:ext cx="2494997" cy="4622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24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152400" y="1981200"/>
            <a:ext cx="899160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		     </a:t>
            </a:r>
            <a:r>
              <a:rPr lang="en-US" sz="4000" b="1">
                <a:solidFill>
                  <a:schemeClr val="accent2"/>
                </a:solidFill>
                <a:latin typeface="Arial" panose="020B0604020202020204" pitchFamily="34" charset="0"/>
              </a:rPr>
              <a:t>Moles (n)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Weight (w)</a:t>
            </a:r>
            <a:r>
              <a:rPr lang="en-US" b="1">
                <a:solidFill>
                  <a:srgbClr val="000000"/>
                </a:solidFill>
                <a:latin typeface="Arial" panose="020B0604020202020204" pitchFamily="34" charset="0"/>
              </a:rPr>
              <a:t>		    </a:t>
            </a:r>
            <a:r>
              <a:rPr lang="en-US" sz="4000" b="1">
                <a:solidFill>
                  <a:srgbClr val="000000"/>
                </a:solidFill>
                <a:latin typeface="Arial" panose="020B0604020202020204" pitchFamily="34" charset="0"/>
              </a:rPr>
              <a:t>molecule count (N)</a:t>
            </a:r>
          </a:p>
        </p:txBody>
      </p:sp>
      <p:sp>
        <p:nvSpPr>
          <p:cNvPr id="110596" name="Line 4"/>
          <p:cNvSpPr>
            <a:spLocks noChangeShapeType="1"/>
          </p:cNvSpPr>
          <p:nvPr/>
        </p:nvSpPr>
        <p:spPr bwMode="auto">
          <a:xfrm flipV="1">
            <a:off x="1933575" y="2740025"/>
            <a:ext cx="838200" cy="1295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597" name="Line 5"/>
          <p:cNvSpPr>
            <a:spLocks noChangeShapeType="1"/>
          </p:cNvSpPr>
          <p:nvPr/>
        </p:nvSpPr>
        <p:spPr bwMode="auto">
          <a:xfrm flipH="1">
            <a:off x="1654175" y="2641600"/>
            <a:ext cx="914400" cy="13589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598" name="Line 6"/>
          <p:cNvSpPr>
            <a:spLocks noChangeShapeType="1"/>
          </p:cNvSpPr>
          <p:nvPr/>
        </p:nvSpPr>
        <p:spPr bwMode="auto">
          <a:xfrm>
            <a:off x="5029200" y="2470150"/>
            <a:ext cx="1219200" cy="12827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599" name="Line 7"/>
          <p:cNvSpPr>
            <a:spLocks noChangeShapeType="1"/>
          </p:cNvSpPr>
          <p:nvPr/>
        </p:nvSpPr>
        <p:spPr bwMode="auto">
          <a:xfrm flipH="1" flipV="1">
            <a:off x="4724400" y="2590800"/>
            <a:ext cx="1295400" cy="1371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9" name="Line 15"/>
          <p:cNvSpPr>
            <a:spLocks noChangeShapeType="1"/>
          </p:cNvSpPr>
          <p:nvPr/>
        </p:nvSpPr>
        <p:spPr bwMode="auto">
          <a:xfrm>
            <a:off x="2895600" y="4953000"/>
            <a:ext cx="14478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0" name="Line 16"/>
          <p:cNvSpPr>
            <a:spLocks noChangeShapeType="1"/>
          </p:cNvSpPr>
          <p:nvPr/>
        </p:nvSpPr>
        <p:spPr bwMode="auto">
          <a:xfrm flipH="1">
            <a:off x="2819400" y="4800600"/>
            <a:ext cx="152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1" name="Line 17"/>
          <p:cNvSpPr>
            <a:spLocks noChangeShapeType="1"/>
          </p:cNvSpPr>
          <p:nvPr/>
        </p:nvSpPr>
        <p:spPr bwMode="auto">
          <a:xfrm flipH="1">
            <a:off x="3276600" y="4572000"/>
            <a:ext cx="609600" cy="457200"/>
          </a:xfrm>
          <a:prstGeom prst="line">
            <a:avLst/>
          </a:prstGeom>
          <a:noFill/>
          <a:ln w="539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2" name="Line 18"/>
          <p:cNvSpPr>
            <a:spLocks noChangeShapeType="1"/>
          </p:cNvSpPr>
          <p:nvPr/>
        </p:nvSpPr>
        <p:spPr bwMode="auto">
          <a:xfrm>
            <a:off x="3276600" y="4648200"/>
            <a:ext cx="533400" cy="381000"/>
          </a:xfrm>
          <a:prstGeom prst="line">
            <a:avLst/>
          </a:prstGeom>
          <a:noFill/>
          <a:ln w="603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133600" y="5181600"/>
            <a:ext cx="3124200" cy="9239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5400" b="1">
                <a:solidFill>
                  <a:srgbClr val="FF0000"/>
                </a:solidFill>
              </a:rPr>
              <a:t>Divide up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05000" y="1182688"/>
            <a:ext cx="5029200" cy="83026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 dirty="0"/>
              <a:t>Multiply Down</a:t>
            </a:r>
          </a:p>
        </p:txBody>
      </p:sp>
      <p:sp>
        <p:nvSpPr>
          <p:cNvPr id="25613" name="TextBox 12"/>
          <p:cNvSpPr txBox="1">
            <a:spLocks noChangeArrowheads="1"/>
          </p:cNvSpPr>
          <p:nvPr/>
        </p:nvSpPr>
        <p:spPr bwMode="auto">
          <a:xfrm>
            <a:off x="228600" y="17463"/>
            <a:ext cx="8991600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rgbClr val="000000"/>
                </a:solidFill>
              </a:rPr>
              <a:t>The triangle `trick’ for those allergic to eggs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2554288"/>
            <a:ext cx="1676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6000"/>
              <a:t>MW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019800" y="2401888"/>
            <a:ext cx="2819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6000"/>
              <a:t>6.0*10</a:t>
            </a:r>
            <a:r>
              <a:rPr lang="en-US" sz="6000" baseline="30000"/>
              <a:t>23</a:t>
            </a:r>
            <a:endParaRPr lang="en-US" sz="6000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514600" y="3200400"/>
            <a:ext cx="2667000" cy="12001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ALL ROADS LEAD THROUGH MOLES</a:t>
            </a:r>
          </a:p>
        </p:txBody>
      </p:sp>
    </p:spTree>
    <p:extLst>
      <p:ext uri="{BB962C8B-B14F-4D97-AF65-F5344CB8AC3E}">
        <p14:creationId xmlns:p14="http://schemas.microsoft.com/office/powerpoint/2010/main" val="423888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nimBg="1"/>
      <p:bldP spid="110597" grpId="0" animBg="1"/>
      <p:bldP spid="110598" grpId="0" animBg="1"/>
      <p:bldP spid="110599" grpId="0" animBg="1"/>
      <p:bldP spid="44039" grpId="0" animBg="1"/>
      <p:bldP spid="44040" grpId="0" animBg="1"/>
      <p:bldP spid="44041" grpId="0" animBg="1"/>
      <p:bldP spid="44042" grpId="0" animBg="1"/>
      <p:bldP spid="14" grpId="0" animBg="1"/>
      <p:bldP spid="15" grpId="0" animBg="1"/>
      <p:bldP spid="2" grpId="0"/>
      <p:bldP spid="3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2073" y="1192143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moles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4746486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</a:t>
            </a:r>
            <a:r>
              <a:rPr lang="en-US" sz="4000" b="1" dirty="0" smtClean="0"/>
              <a:t>eight (g)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62600" y="4267200"/>
            <a:ext cx="259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# atoms or molecules</a:t>
            </a:r>
            <a:endParaRPr lang="en-US" sz="4000" b="1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219200" y="1900029"/>
            <a:ext cx="2057402" cy="236717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6800" y="1900029"/>
            <a:ext cx="1828800" cy="2146802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127" y="19812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MW</a:t>
            </a:r>
            <a:r>
              <a:rPr lang="en-US" sz="2800" b="1" dirty="0" smtClean="0">
                <a:solidFill>
                  <a:srgbClr val="0070C0"/>
                </a:solidFill>
              </a:rPr>
              <a:t> (</a:t>
            </a:r>
            <a:r>
              <a:rPr lang="en-US" sz="3600" b="1" dirty="0" smtClean="0">
                <a:solidFill>
                  <a:srgbClr val="0070C0"/>
                </a:solidFill>
              </a:rPr>
              <a:t>g/</a:t>
            </a:r>
            <a:r>
              <a:rPr lang="en-US" sz="3600" b="1" dirty="0" err="1" smtClean="0">
                <a:solidFill>
                  <a:srgbClr val="0070C0"/>
                </a:solidFill>
              </a:rPr>
              <a:t>mol</a:t>
            </a:r>
            <a:r>
              <a:rPr lang="en-US" sz="3600" b="1" dirty="0" smtClean="0">
                <a:solidFill>
                  <a:srgbClr val="0070C0"/>
                </a:solidFill>
              </a:rPr>
              <a:t>)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25836" y="2057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~6.0*10</a:t>
            </a:r>
            <a:r>
              <a:rPr lang="en-US" sz="3600" b="1" baseline="30000" dirty="0" smtClean="0">
                <a:solidFill>
                  <a:srgbClr val="0070C0"/>
                </a:solidFill>
              </a:rPr>
              <a:t>23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12818" y="5515367"/>
            <a:ext cx="41910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Divide up</a:t>
            </a:r>
            <a:endParaRPr lang="en-US" sz="5400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638300" y="2057400"/>
            <a:ext cx="1943100" cy="2286000"/>
          </a:xfrm>
          <a:prstGeom prst="straightConnector1">
            <a:avLst/>
          </a:prstGeom>
          <a:ln w="539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488873" y="1981200"/>
            <a:ext cx="1835727" cy="2065632"/>
          </a:xfrm>
          <a:prstGeom prst="straightConnector1">
            <a:avLst/>
          </a:prstGeom>
          <a:ln w="539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267691" y="260535"/>
            <a:ext cx="5022271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Multiply down</a:t>
            </a:r>
            <a:endParaRPr lang="en-US" sz="5400" b="1" dirty="0"/>
          </a:p>
        </p:txBody>
      </p:sp>
      <p:pic>
        <p:nvPicPr>
          <p:cNvPr id="24" name="Picture 23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2671141"/>
            <a:ext cx="1219200" cy="22577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031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5664" y="987717"/>
            <a:ext cx="3512127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0.5 Moles </a:t>
            </a:r>
            <a:r>
              <a:rPr lang="en-US" sz="4000" b="1" dirty="0" smtClean="0">
                <a:solidFill>
                  <a:srgbClr val="FF0000"/>
                </a:solidFill>
              </a:rPr>
              <a:t>SiO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4746486"/>
            <a:ext cx="44196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w</a:t>
            </a:r>
            <a:r>
              <a:rPr lang="en-US" sz="4000" b="1" dirty="0" smtClean="0">
                <a:solidFill>
                  <a:srgbClr val="FF0000"/>
                </a:solidFill>
              </a:rPr>
              <a:t>eight (g) SiO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??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219200" y="1900029"/>
            <a:ext cx="2057402" cy="236717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6800" y="1900029"/>
            <a:ext cx="1828800" cy="2146802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-75443" y="1928836"/>
            <a:ext cx="3297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MW </a:t>
            </a:r>
            <a:r>
              <a:rPr lang="en-US" sz="4000" b="1" dirty="0" smtClean="0">
                <a:solidFill>
                  <a:srgbClr val="FF0000"/>
                </a:solidFill>
              </a:rPr>
              <a:t>SiO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0070C0"/>
                </a:solidFill>
              </a:rPr>
              <a:t> =60</a:t>
            </a:r>
            <a:endParaRPr lang="en-US" sz="4000" b="1" dirty="0">
              <a:solidFill>
                <a:srgbClr val="0070C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638300" y="2057400"/>
            <a:ext cx="1943100" cy="2286000"/>
          </a:xfrm>
          <a:prstGeom prst="straightConnector1">
            <a:avLst/>
          </a:prstGeom>
          <a:ln w="539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488873" y="1981200"/>
            <a:ext cx="1835727" cy="2065632"/>
          </a:xfrm>
          <a:prstGeom prst="straightConnector1">
            <a:avLst/>
          </a:prstGeom>
          <a:ln w="539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8714" y="36159"/>
            <a:ext cx="5022271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Multiply down</a:t>
            </a:r>
            <a:endParaRPr lang="en-US" sz="5400" b="1" dirty="0"/>
          </a:p>
        </p:txBody>
      </p:sp>
      <p:pic>
        <p:nvPicPr>
          <p:cNvPr id="24" name="Picture 23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2671141"/>
            <a:ext cx="1219200" cy="22577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5590639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0.5 *</a:t>
            </a:r>
            <a:r>
              <a:rPr lang="en-US" sz="5400" b="1" dirty="0" smtClean="0">
                <a:solidFill>
                  <a:srgbClr val="0070C0"/>
                </a:solidFill>
              </a:rPr>
              <a:t>60= </a:t>
            </a:r>
            <a:r>
              <a:rPr lang="en-US" sz="5400" b="1" dirty="0" smtClean="0">
                <a:solidFill>
                  <a:srgbClr val="FF0000"/>
                </a:solidFill>
              </a:rPr>
              <a:t>30 g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60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/>
      <p:bldP spid="23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5664" y="987717"/>
            <a:ext cx="3512127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/>
              <a:t>5</a:t>
            </a:r>
            <a:r>
              <a:rPr lang="en-US" sz="4000" b="1" dirty="0" smtClean="0"/>
              <a:t> Moles </a:t>
            </a:r>
            <a:r>
              <a:rPr lang="en-US" sz="4000" b="1" dirty="0" smtClean="0">
                <a:solidFill>
                  <a:srgbClr val="FF0000"/>
                </a:solidFill>
              </a:rPr>
              <a:t>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O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219200" y="1900029"/>
            <a:ext cx="2057402" cy="236717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6800" y="1900029"/>
            <a:ext cx="1828800" cy="2146802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1638300" y="2057400"/>
            <a:ext cx="1943100" cy="2286000"/>
          </a:xfrm>
          <a:prstGeom prst="straightConnector1">
            <a:avLst/>
          </a:prstGeom>
          <a:ln w="539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488873" y="1981200"/>
            <a:ext cx="1835727" cy="2065632"/>
          </a:xfrm>
          <a:prstGeom prst="straightConnector1">
            <a:avLst/>
          </a:prstGeom>
          <a:ln w="539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8714" y="36159"/>
            <a:ext cx="5022271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Multiply down</a:t>
            </a:r>
            <a:endParaRPr lang="en-US" sz="5400" b="1" dirty="0"/>
          </a:p>
        </p:txBody>
      </p:sp>
      <p:pic>
        <p:nvPicPr>
          <p:cNvPr id="24" name="Picture 23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35174" y="2424228"/>
            <a:ext cx="1219200" cy="225777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488873" y="4046831"/>
            <a:ext cx="4655127" cy="67710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800" b="1" dirty="0" smtClean="0"/>
              <a:t># molecules of</a:t>
            </a:r>
            <a:r>
              <a:rPr lang="en-US" sz="3800" b="1" dirty="0" smtClean="0">
                <a:solidFill>
                  <a:srgbClr val="FF0000"/>
                </a:solidFill>
              </a:rPr>
              <a:t> H</a:t>
            </a:r>
            <a:r>
              <a:rPr lang="en-US" sz="3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800" b="1" dirty="0" smtClean="0">
                <a:solidFill>
                  <a:srgbClr val="FF0000"/>
                </a:solidFill>
              </a:rPr>
              <a:t>O </a:t>
            </a:r>
            <a:r>
              <a:rPr lang="en-US" sz="3800" b="1" dirty="0" smtClean="0"/>
              <a:t>?</a:t>
            </a:r>
            <a:endParaRPr lang="en-US" sz="3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715000" y="19812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 mol~6.0*10</a:t>
            </a:r>
            <a:r>
              <a:rPr lang="en-US" sz="3600" b="1" baseline="30000" dirty="0" smtClean="0"/>
              <a:t>23    	</a:t>
            </a:r>
            <a:r>
              <a:rPr lang="en-US" sz="3600" b="1" dirty="0" smtClean="0"/>
              <a:t>molecules</a:t>
            </a:r>
            <a:endParaRPr lang="en-US" sz="3600" b="1" baseline="30000" dirty="0"/>
          </a:p>
        </p:txBody>
      </p:sp>
      <p:sp>
        <p:nvSpPr>
          <p:cNvPr id="9" name="TextBox 8"/>
          <p:cNvSpPr txBox="1"/>
          <p:nvPr/>
        </p:nvSpPr>
        <p:spPr>
          <a:xfrm>
            <a:off x="4812946" y="4682006"/>
            <a:ext cx="48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5*6*10</a:t>
            </a:r>
            <a:r>
              <a:rPr lang="en-US" sz="4400" b="1" baseline="30000" dirty="0" smtClean="0"/>
              <a:t>23</a:t>
            </a:r>
            <a:r>
              <a:rPr lang="en-US" sz="4400" b="1" dirty="0" smtClean="0"/>
              <a:t>=30*10</a:t>
            </a:r>
            <a:r>
              <a:rPr lang="en-US" sz="4400" b="1" baseline="30000" dirty="0" smtClean="0"/>
              <a:t>23</a:t>
            </a:r>
            <a:endParaRPr lang="en-US" sz="4400" b="1" baseline="30000" dirty="0"/>
          </a:p>
        </p:txBody>
      </p:sp>
      <p:sp>
        <p:nvSpPr>
          <p:cNvPr id="10" name="TextBox 9"/>
          <p:cNvSpPr txBox="1"/>
          <p:nvPr/>
        </p:nvSpPr>
        <p:spPr>
          <a:xfrm>
            <a:off x="6477000" y="5373798"/>
            <a:ext cx="243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</a:t>
            </a:r>
            <a:r>
              <a:rPr lang="en-US" sz="4400" b="1" dirty="0" smtClean="0">
                <a:solidFill>
                  <a:srgbClr val="FF0000"/>
                </a:solidFill>
              </a:rPr>
              <a:t>3*10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24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58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4" grpId="0" animBg="1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4746486"/>
            <a:ext cx="281940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500 g </a:t>
            </a:r>
            <a:r>
              <a:rPr lang="en-US" sz="4000" b="1" dirty="0" smtClean="0">
                <a:solidFill>
                  <a:srgbClr val="FF0000"/>
                </a:solidFill>
              </a:rPr>
              <a:t>CaCO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3</a:t>
            </a:r>
            <a:endParaRPr lang="en-US" sz="4000" b="1" baseline="-250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219200" y="1900029"/>
            <a:ext cx="2057402" cy="236717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6800" y="1900029"/>
            <a:ext cx="1828800" cy="2146802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4300" y="1715134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MW </a:t>
            </a:r>
            <a:r>
              <a:rPr lang="en-US" sz="3600" b="1" dirty="0" smtClean="0">
                <a:solidFill>
                  <a:srgbClr val="FF0000"/>
                </a:solidFill>
              </a:rPr>
              <a:t>CaCO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(</a:t>
            </a:r>
            <a:r>
              <a:rPr lang="en-US" sz="3600" b="1" dirty="0" smtClean="0">
                <a:solidFill>
                  <a:srgbClr val="0070C0"/>
                </a:solidFill>
              </a:rPr>
              <a:t>g/</a:t>
            </a:r>
            <a:r>
              <a:rPr lang="en-US" sz="3600" b="1" dirty="0" err="1" smtClean="0">
                <a:solidFill>
                  <a:srgbClr val="0070C0"/>
                </a:solidFill>
              </a:rPr>
              <a:t>mol</a:t>
            </a:r>
            <a:r>
              <a:rPr lang="en-US" sz="3600" b="1" dirty="0" smtClean="0">
                <a:solidFill>
                  <a:srgbClr val="0070C0"/>
                </a:solidFill>
              </a:rPr>
              <a:t>)=100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81300" y="5639267"/>
            <a:ext cx="41910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Divide up</a:t>
            </a:r>
            <a:endParaRPr lang="en-US" sz="5400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638300" y="2057400"/>
            <a:ext cx="1943100" cy="2286000"/>
          </a:xfrm>
          <a:prstGeom prst="straightConnector1">
            <a:avLst/>
          </a:prstGeom>
          <a:ln w="539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488873" y="1981200"/>
            <a:ext cx="1835727" cy="2065632"/>
          </a:xfrm>
          <a:prstGeom prst="straightConnector1">
            <a:avLst/>
          </a:prstGeom>
          <a:ln w="539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2671141"/>
            <a:ext cx="1219200" cy="22577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17223" y="923667"/>
            <a:ext cx="35433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Moles  </a:t>
            </a:r>
            <a:r>
              <a:rPr lang="en-US" sz="3600" b="1" dirty="0" smtClean="0">
                <a:solidFill>
                  <a:srgbClr val="FF0000"/>
                </a:solidFill>
              </a:rPr>
              <a:t>CaCO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600" b="1" dirty="0" smtClean="0"/>
              <a:t>???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62125" y="63606"/>
            <a:ext cx="62293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500 /100 = 5 moles </a:t>
            </a:r>
            <a:r>
              <a:rPr lang="en-US" sz="4400" b="1" dirty="0" smtClean="0">
                <a:solidFill>
                  <a:srgbClr val="FF0000"/>
                </a:solidFill>
              </a:rPr>
              <a:t>CaCO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3</a:t>
            </a:r>
            <a:endParaRPr lang="en-US" sz="4400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98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5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 flipH="1">
            <a:off x="1219200" y="1900029"/>
            <a:ext cx="2057402" cy="236717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6800" y="1900029"/>
            <a:ext cx="1828800" cy="2146802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781300" y="5639267"/>
            <a:ext cx="41910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Divide up</a:t>
            </a:r>
            <a:endParaRPr lang="en-US" sz="5400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638300" y="2057400"/>
            <a:ext cx="1943100" cy="2286000"/>
          </a:xfrm>
          <a:prstGeom prst="straightConnector1">
            <a:avLst/>
          </a:prstGeom>
          <a:ln w="539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488873" y="1981200"/>
            <a:ext cx="1835727" cy="2065632"/>
          </a:xfrm>
          <a:prstGeom prst="straightConnector1">
            <a:avLst/>
          </a:prstGeom>
          <a:ln w="539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2300" y="2657356"/>
            <a:ext cx="1219200" cy="225777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419600" y="4403236"/>
            <a:ext cx="4724400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3*10</a:t>
            </a:r>
            <a:r>
              <a:rPr lang="en-US" sz="4000" b="1" baseline="30000" dirty="0" smtClean="0"/>
              <a:t>25</a:t>
            </a:r>
            <a:r>
              <a:rPr lang="en-US" sz="4000" b="1" dirty="0" smtClean="0"/>
              <a:t> molecules </a:t>
            </a:r>
            <a:r>
              <a:rPr lang="en-US" sz="4000" b="1" dirty="0" smtClean="0">
                <a:solidFill>
                  <a:srgbClr val="FF0000"/>
                </a:solidFill>
              </a:rPr>
              <a:t>CO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endParaRPr lang="en-US" sz="4000" b="1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47901" y="943574"/>
            <a:ext cx="4724399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Moles of </a:t>
            </a:r>
            <a:r>
              <a:rPr lang="en-US" sz="4400" b="1" dirty="0" smtClean="0">
                <a:solidFill>
                  <a:srgbClr val="FF0000"/>
                </a:solidFill>
              </a:rPr>
              <a:t>CO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smtClean="0"/>
              <a:t>??</a:t>
            </a:r>
            <a:endParaRPr lang="en-US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19800" y="1981200"/>
            <a:ext cx="312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 </a:t>
            </a:r>
            <a:r>
              <a:rPr lang="en-US" sz="3200" b="1" dirty="0" err="1" smtClean="0"/>
              <a:t>mol</a:t>
            </a:r>
            <a:r>
              <a:rPr lang="en-US" sz="3200" b="1" dirty="0" smtClean="0"/>
              <a:t>~ 6.0*10</a:t>
            </a:r>
            <a:r>
              <a:rPr lang="en-US" sz="3200" b="1" baseline="30000" dirty="0" smtClean="0"/>
              <a:t>23  	</a:t>
            </a:r>
            <a:r>
              <a:rPr lang="en-US" sz="3200" b="1" dirty="0" smtClean="0"/>
              <a:t>molecules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674708" y="142181"/>
            <a:ext cx="38464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3*10</a:t>
            </a:r>
            <a:r>
              <a:rPr lang="en-US" sz="4000" baseline="30000" dirty="0" smtClean="0"/>
              <a:t>25</a:t>
            </a:r>
            <a:r>
              <a:rPr lang="en-US" sz="4000" dirty="0" smtClean="0"/>
              <a:t>/6*10</a:t>
            </a:r>
            <a:r>
              <a:rPr lang="en-US" sz="4000" baseline="30000" dirty="0" smtClean="0"/>
              <a:t>23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4828772" y="177927"/>
            <a:ext cx="2382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=</a:t>
            </a:r>
            <a:r>
              <a:rPr lang="en-US" sz="4000" dirty="0" smtClean="0"/>
              <a:t>0.5*10</a:t>
            </a:r>
            <a:r>
              <a:rPr lang="en-US" sz="4000" baseline="30000" dirty="0" smtClean="0"/>
              <a:t>2</a:t>
            </a:r>
            <a:endParaRPr lang="en-US" sz="4000" dirty="0"/>
          </a:p>
        </p:txBody>
      </p:sp>
      <p:sp>
        <p:nvSpPr>
          <p:cNvPr id="12" name="Rectangle 11"/>
          <p:cNvSpPr/>
          <p:nvPr/>
        </p:nvSpPr>
        <p:spPr>
          <a:xfrm>
            <a:off x="6705600" y="249957"/>
            <a:ext cx="2614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=50 </a:t>
            </a:r>
            <a:r>
              <a:rPr lang="en-US" sz="3600" b="1" dirty="0" err="1" smtClean="0"/>
              <a:t>mol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CO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endParaRPr lang="en-US" sz="3600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72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" grpId="0" animBg="1"/>
      <p:bldP spid="9" grpId="0"/>
      <p:bldP spid="10" grpId="0"/>
      <p:bldP spid="11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1C684A69DC5C4BF998CE2518447F7975"/>
  <p:tag name="TPVERSION" val="5"/>
  <p:tag name="TPFULLVERSION" val="5.0.0.2212"/>
  <p:tag name="PPTVERSION" val="15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8C653D41FB194B5F87CC46CB8C5568A0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5994E380E18402887E19756CF94A0A1&lt;/guid&gt;&#10;            &lt;repollguid&gt;87F90454548B43F3B13F92578371B7F8&lt;/repollguid&gt;&#10;            &lt;sourceid&gt;8645AD36C2E64AD1BE13B9054B601DFF&lt;/sourceid&gt;&#10;            &lt;questiontext&gt;What is the molecular mass of H2O2 (hydrogen peroxide) ?  (H=1, O=16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4B2262CEB324D71823A2C2273E36469&lt;/guid&gt;&#10;                    &lt;answertext&gt;17 g/mol&lt;/answertext&gt;&#10;                    &lt;valuetype&gt;-1&lt;/valuetype&gt;&#10;                &lt;/answer&gt;&#10;                &lt;answer&gt;&#10;                    &lt;guid&gt;FEE09936BC3349728A06B44893A44E87&lt;/guid&gt;&#10;                    &lt;answertext&gt;18 g/mol&lt;/answertext&gt;&#10;                    &lt;valuetype&gt;-1&lt;/valuetype&gt;&#10;                &lt;/answer&gt;&#10;                &lt;answer&gt;&#10;                    &lt;guid&gt;EFA19A0EB5104A7185128E232EE20E9E&lt;/guid&gt;&#10;                    &lt;answertext&gt;34 g/mol&lt;/answertext&gt;&#10;                    &lt;valuetype&gt;1&lt;/valuetype&gt;&#10;                &lt;/answer&gt;&#10;                &lt;answer&gt;&#10;                    &lt;guid&gt;D1C7E8A2A2804F1B8D6BF9E6A8BA821C&lt;/guid&gt;&#10;                    &lt;answertext&gt;68 g/mol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D8CB42FD7C3E4E5C9A846D33A0B4DE31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CBAEA82087349959BB8CC6D63393ECF&lt;/guid&gt;&#10;            &lt;repollguid&gt;3FA85981D65946278EEDAE164E8D6721&lt;/repollguid&gt;&#10;            &lt;sourceid&gt;3E1A5684837347A689D0C56C91098D69&lt;/sourceid&gt;&#10;            &lt;questiontext&gt;What is the molecular mass of Ca(NO3)2  (Ca=40, N=14, O=16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990751C79F34E9683BFEB95C08965AD&lt;/guid&gt;&#10;                    &lt;answertext&gt;102&lt;/answertext&gt;&#10;                    &lt;valuetype&gt;-1&lt;/valuetype&gt;&#10;                &lt;/answer&gt;&#10;                &lt;answer&gt;&#10;                    &lt;guid&gt;E285FCF0C6A5404B855B9A94B66E3286&lt;/guid&gt;&#10;                    &lt;answertext&gt;164&lt;/answertext&gt;&#10;                    &lt;valuetype&gt;1&lt;/valuetype&gt;&#10;                &lt;/answer&gt;&#10;                &lt;answer&gt;&#10;                    &lt;guid&gt;570856DC6E9341E2AD70566C3117A46F&lt;/guid&gt;&#10;                    &lt;answertext&gt;328&lt;/answertext&gt;&#10;                    &lt;valuetype&gt;-1&lt;/valuetype&gt;&#10;                &lt;/answer&gt;&#10;                &lt;answer&gt;&#10;                    &lt;guid&gt;D508F92D54AE4C25B889DFE64E65B4F4&lt;/guid&gt;&#10;                    &lt;answertext&gt;142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1980</TotalTime>
  <Words>242</Words>
  <Application>Microsoft Office PowerPoint</Application>
  <PresentationFormat>On-screen Show (4:3)</PresentationFormat>
  <Paragraphs>79</Paragraphs>
  <Slides>11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Wingdings</vt:lpstr>
      <vt:lpstr>Office Theme</vt:lpstr>
      <vt:lpstr>Chart</vt:lpstr>
      <vt:lpstr>What is the molecular mass of H2O2 (hydrogen peroxide) ?  (H=1, O=16) </vt:lpstr>
      <vt:lpstr>What is the molecular mass of Ca(NO3)2  (Ca=40, N=14, O=16)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183</cp:revision>
  <dcterms:created xsi:type="dcterms:W3CDTF">2011-08-29T23:32:25Z</dcterms:created>
  <dcterms:modified xsi:type="dcterms:W3CDTF">2015-02-23T16:32:42Z</dcterms:modified>
</cp:coreProperties>
</file>