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9" r:id="rId2"/>
    <p:sldId id="410" r:id="rId3"/>
    <p:sldId id="411" r:id="rId4"/>
    <p:sldId id="412" r:id="rId5"/>
    <p:sldId id="413" r:id="rId6"/>
    <p:sldId id="414" r:id="rId7"/>
    <p:sldId id="415" r:id="rId8"/>
    <p:sldId id="417" r:id="rId9"/>
    <p:sldId id="418" r:id="rId10"/>
    <p:sldId id="419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52823DD-9342-44AC-91B5-FA96DA811CF9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19575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B0A05D54-00F9-4B5A-BCD8-075417239879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4118078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70923460-CF1A-4EAF-98A8-B4470F520C24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944908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0DA66966-DAC0-4CCC-8A66-5D912F9204A8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410245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4A249053-09DF-42FF-A026-C8A4D0777202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376835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80345506-B534-4F85-A812-81E166643B34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911779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5DEEA105-BAF7-4DD9-8188-B16270F90573}" type="slidenum">
              <a:rPr lang="en-US" sz="1200" smtClean="0"/>
              <a:pPr/>
              <a:t>10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61773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child+counting&amp;source=images&amp;cd=&amp;docid=XhLZvFhKOBbm8M&amp;tbnid=WQeK5KVGg7r0HM:&amp;ved=0CAUQjRw&amp;url=http://www3.open.ac.uk/study/undergraduate/mathematics-and-statistics/mathematics-education/index.htm&amp;ei=XPYIUtqrG4mI9gTE3oGYBg&amp;bvm=bv.50500085,d.b2I&amp;psig=AFQjCNGZYln67XBjrYAbKTPdJXSPsSzbuQ&amp;ust=1376405449482924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914400" y="838200"/>
            <a:ext cx="693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2400" y="46482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177006"/>
            <a:ext cx="8307388" cy="193899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How </a:t>
            </a:r>
            <a:r>
              <a:rPr lang="en-US" sz="4000" b="1" dirty="0">
                <a:solidFill>
                  <a:srgbClr val="000000"/>
                </a:solidFill>
              </a:rPr>
              <a:t>do chemists count atoms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000000"/>
                </a:solidFill>
              </a:rPr>
              <a:t> and molecules without actually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000000"/>
                </a:solidFill>
              </a:rPr>
              <a:t> having to count them ???</a:t>
            </a:r>
          </a:p>
        </p:txBody>
      </p:sp>
      <p:pic>
        <p:nvPicPr>
          <p:cNvPr id="41986" name="Picture 2" descr="http://t2.gstatic.com/images?q=tbn:ANd9GcTIy_ERVxFIOF2NsBNlSEUDApyXhu2BXMlXWryX7HwL5JBaQA4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83" y="2590800"/>
            <a:ext cx="2439988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62400" y="2590800"/>
            <a:ext cx="487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read  </a:t>
            </a:r>
            <a:r>
              <a:rPr lang="en-US" sz="4000" b="1" dirty="0">
                <a:solidFill>
                  <a:srgbClr val="FF0000"/>
                </a:solidFill>
              </a:rPr>
              <a:t>Chapter 3: </a:t>
            </a:r>
            <a:r>
              <a:rPr lang="en-US" sz="4000" b="1" dirty="0" smtClean="0">
                <a:solidFill>
                  <a:srgbClr val="FF0000"/>
                </a:solidFill>
              </a:rPr>
              <a:t>	     	  sections 3.1-3.4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1505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-4763" y="457200"/>
            <a:ext cx="9144001" cy="56324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  <a:r>
              <a:rPr lang="en-US" sz="4000" b="1" u="sng">
                <a:solidFill>
                  <a:srgbClr val="002060"/>
                </a:solidFill>
                <a:latin typeface="Arial" panose="020B0604020202020204" pitchFamily="34" charset="0"/>
              </a:rPr>
              <a:t>Mass (grams)</a:t>
            </a:r>
            <a:r>
              <a:rPr lang="en-US" sz="4000" b="1">
                <a:solidFill>
                  <a:srgbClr val="002060"/>
                </a:solidFill>
                <a:latin typeface="Arial" panose="020B0604020202020204" pitchFamily="34" charset="0"/>
              </a:rPr>
              <a:t> = </a:t>
            </a:r>
            <a:r>
              <a:rPr 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MW</a:t>
            </a:r>
            <a:r>
              <a:rPr lang="en-US" sz="4000" b="1">
                <a:solidFill>
                  <a:srgbClr val="002060"/>
                </a:solidFill>
                <a:latin typeface="Arial" panose="020B0604020202020204" pitchFamily="34" charset="0"/>
              </a:rPr>
              <a:t>=Molecular</a:t>
            </a:r>
            <a:endParaRPr lang="en-US" sz="4000" b="1" u="sng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2060"/>
                </a:solidFill>
                <a:latin typeface="Arial" panose="020B0604020202020204" pitchFamily="34" charset="0"/>
              </a:rPr>
              <a:t>		mol				    Weight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4000" b="1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2060"/>
                </a:solidFill>
                <a:latin typeface="Arial" panose="020B0604020202020204" pitchFamily="34" charset="0"/>
              </a:rPr>
              <a:t>	  = sum of masses in grams of 	     component elements in a 	  	     compound 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2060"/>
                </a:solidFill>
                <a:latin typeface="Arial" panose="020B0604020202020204" pitchFamily="34" charset="0"/>
              </a:rPr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2060"/>
                </a:solidFill>
                <a:latin typeface="Arial" panose="020B0604020202020204" pitchFamily="34" charset="0"/>
              </a:rPr>
              <a:t>(element masses are average masses taken from Periodic Table)</a:t>
            </a:r>
          </a:p>
        </p:txBody>
      </p:sp>
    </p:spTree>
    <p:extLst>
      <p:ext uri="{BB962C8B-B14F-4D97-AF65-F5344CB8AC3E}">
        <p14:creationId xmlns:p14="http://schemas.microsoft.com/office/powerpoint/2010/main" val="363337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hemical m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914400"/>
            <a:ext cx="2686050" cy="497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685800" y="762000"/>
            <a:ext cx="51054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400" b="1">
                <a:solidFill>
                  <a:srgbClr val="000000"/>
                </a:solidFill>
              </a:rPr>
              <a:t>Chemists count atoms and molecules using…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3200400"/>
            <a:ext cx="4876800" cy="1570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9600">
                <a:solidFill>
                  <a:srgbClr val="FF0000"/>
                </a:solidFill>
              </a:rPr>
              <a:t>Moles</a:t>
            </a:r>
          </a:p>
        </p:txBody>
      </p:sp>
    </p:spTree>
    <p:extLst>
      <p:ext uri="{BB962C8B-B14F-4D97-AF65-F5344CB8AC3E}">
        <p14:creationId xmlns:p14="http://schemas.microsoft.com/office/powerpoint/2010/main" val="144858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828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A trip to Mole land…</a:t>
            </a:r>
            <a:br>
              <a:rPr lang="en-US" sz="4000" b="1" dirty="0" smtClean="0"/>
            </a:br>
            <a:r>
              <a:rPr lang="en-US" sz="4000" b="1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2400" dirty="0" smtClean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838200"/>
            <a:ext cx="8991600" cy="5238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Moles connect the atomic world to human world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743200" y="4114800"/>
            <a:ext cx="6400800" cy="157003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b="1">
                <a:solidFill>
                  <a:srgbClr val="000000"/>
                </a:solidFill>
                <a:latin typeface="Arial" panose="020B0604020202020204" pitchFamily="34" charset="0"/>
              </a:rPr>
              <a:t>Moles allow us to conveniently connect between these worlds using a  scale.</a:t>
            </a:r>
          </a:p>
        </p:txBody>
      </p:sp>
      <p:pic>
        <p:nvPicPr>
          <p:cNvPr id="114693" name="Picture 5" descr="homer_simpso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57375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694" name="Picture 6" descr="atomic force microscope pix of CO2m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17764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695" name="Picture 7" descr="balan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289560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0" y="3903663"/>
            <a:ext cx="3124200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~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30 CO</a:t>
            </a:r>
            <a:r>
              <a:rPr lang="en-US" sz="2800" b="1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  molecules arranged in shape of muffin man (IBM)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>
            <a:off x="2057400" y="1524000"/>
            <a:ext cx="0" cy="22860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2057400" y="2806700"/>
            <a:ext cx="3124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~0.00000002</a:t>
            </a:r>
            <a:r>
              <a:rPr lang="en-US" b="1" baseline="300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5334000" y="1295400"/>
            <a:ext cx="381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~ 10</a:t>
            </a:r>
            <a:r>
              <a:rPr lang="en-US" sz="2400" b="1" baseline="30000">
                <a:solidFill>
                  <a:srgbClr val="000000"/>
                </a:solidFill>
                <a:latin typeface="Arial" panose="020B0604020202020204" pitchFamily="34" charset="0"/>
              </a:rPr>
              <a:t>27 </a:t>
            </a:r>
            <a:r>
              <a:rPr 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 molecules in the shape of a couch potato</a:t>
            </a:r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>
            <a:off x="6858000" y="2133600"/>
            <a:ext cx="0" cy="19812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5867400" y="2806700"/>
            <a:ext cx="1143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000000"/>
                </a:solidFill>
                <a:latin typeface="Arial" panose="020B0604020202020204" pitchFamily="34" charset="0"/>
              </a:rPr>
              <a:t>~2</a:t>
            </a:r>
            <a:r>
              <a:rPr lang="en-US" b="1" baseline="30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>
            <a:off x="5005388" y="3098800"/>
            <a:ext cx="91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7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nimBg="1"/>
      <p:bldP spid="114696" grpId="0"/>
      <p:bldP spid="114697" grpId="0" animBg="1"/>
      <p:bldP spid="114698" grpId="0"/>
      <p:bldP spid="114699" grpId="0"/>
      <p:bldP spid="114700" grpId="0" animBg="1"/>
      <p:bldP spid="114701" grpId="0"/>
      <p:bldP spid="1147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mole</a:t>
            </a:r>
            <a:r>
              <a:rPr lang="en-US" smtClean="0"/>
              <a:t>: starting definitions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7848600" cy="646113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3600" b="1">
                <a:solidFill>
                  <a:srgbClr val="CC0000"/>
                </a:solidFill>
                <a:latin typeface="Arial" panose="020B0604020202020204" pitchFamily="34" charset="0"/>
              </a:rPr>
              <a:t>      What is a  chemical mole  ?</a:t>
            </a:r>
          </a:p>
        </p:txBody>
      </p:sp>
      <p:pic>
        <p:nvPicPr>
          <p:cNvPr id="106502" name="Picture 6" descr="chemical m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828800"/>
            <a:ext cx="1543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0" y="2819400"/>
            <a:ext cx="6553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 </a:t>
            </a:r>
            <a:r>
              <a:rPr lang="en-US" sz="3600" b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# atoms in 12.000 g  of </a:t>
            </a:r>
            <a:r>
              <a:rPr lang="en-US" sz="3600" b="1" baseline="300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12</a:t>
            </a:r>
            <a:r>
              <a:rPr lang="en-US" sz="3600" b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228600" y="3581400"/>
            <a:ext cx="7086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33"/>
                </a:solidFill>
                <a:latin typeface="Arial" panose="020B0604020202020204" pitchFamily="34" charset="0"/>
              </a:rPr>
              <a:t> </a:t>
            </a:r>
            <a:r>
              <a:rPr lang="en-US" sz="3600" b="1">
                <a:solidFill>
                  <a:srgbClr val="990033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</a:t>
            </a:r>
            <a:r>
              <a:rPr lang="en-US" sz="3600" b="1">
                <a:solidFill>
                  <a:srgbClr val="990033"/>
                </a:solidFill>
                <a:latin typeface="Arial" panose="020B0604020202020204" pitchFamily="34" charset="0"/>
              </a:rPr>
              <a:t> 6.0221335 *10</a:t>
            </a:r>
            <a:r>
              <a:rPr lang="en-US" sz="3600" b="1" baseline="30000">
                <a:solidFill>
                  <a:srgbClr val="990033"/>
                </a:solidFill>
                <a:latin typeface="Arial" panose="020B0604020202020204" pitchFamily="34" charset="0"/>
              </a:rPr>
              <a:t>23</a:t>
            </a:r>
            <a:r>
              <a:rPr lang="en-US" sz="3600" b="1">
                <a:solidFill>
                  <a:srgbClr val="990033"/>
                </a:solidFill>
                <a:latin typeface="Arial" panose="020B0604020202020204" pitchFamily="34" charset="0"/>
              </a:rPr>
              <a:t>  atoms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3600" b="1">
                <a:solidFill>
                  <a:srgbClr val="990033"/>
                </a:solidFill>
                <a:latin typeface="Arial" panose="020B0604020202020204" pitchFamily="34" charset="0"/>
              </a:rPr>
              <a:t>(Avogadro’s Number)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228600" y="1752600"/>
            <a:ext cx="5943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The classic textbook rant…….(but not your text’s rant, fortunately)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5105400"/>
            <a:ext cx="8686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…</a:t>
            </a:r>
            <a:r>
              <a:rPr lang="en-US" sz="3600" b="1">
                <a:solidFill>
                  <a:srgbClr val="000000"/>
                </a:solidFill>
              </a:rPr>
              <a:t>Not that helpful when first starting out… </a:t>
            </a:r>
            <a:r>
              <a:rPr lang="en-US" sz="3600" b="1">
                <a:solidFill>
                  <a:srgbClr val="000000"/>
                </a:solidFill>
                <a:sym typeface="Wingdings" panose="05000000000000000000" pitchFamily="2" charset="2"/>
              </a:rPr>
              <a:t></a:t>
            </a:r>
            <a:endParaRPr lang="en-US" sz="36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1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animBg="1"/>
      <p:bldP spid="106503" grpId="0"/>
      <p:bldP spid="106504" grpId="0"/>
      <p:bldP spid="10650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187325" y="76200"/>
            <a:ext cx="76962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400" b="1">
                <a:solidFill>
                  <a:srgbClr val="000000"/>
                </a:solidFill>
              </a:rPr>
              <a:t>A better beginning: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400" b="1">
                <a:solidFill>
                  <a:srgbClr val="000000"/>
                </a:solidFill>
              </a:rPr>
              <a:t>the  </a:t>
            </a:r>
            <a:r>
              <a:rPr lang="en-US" sz="4400" b="1">
                <a:solidFill>
                  <a:srgbClr val="FF0000"/>
                </a:solidFill>
              </a:rPr>
              <a:t>mole concept </a:t>
            </a:r>
            <a:r>
              <a:rPr lang="en-US" sz="4400" b="1">
                <a:solidFill>
                  <a:srgbClr val="000000"/>
                </a:solidFill>
              </a:rPr>
              <a:t>is really </a:t>
            </a:r>
            <a:r>
              <a:rPr lang="en-US" sz="440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1447800" y="205740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1524000"/>
            <a:ext cx="7620000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800" b="1">
                <a:solidFill>
                  <a:srgbClr val="000000"/>
                </a:solidFill>
              </a:rPr>
              <a:t>the same  idea as a </a:t>
            </a:r>
            <a:r>
              <a:rPr lang="en-US" sz="4800" b="1">
                <a:solidFill>
                  <a:srgbClr val="FF0000"/>
                </a:solidFill>
              </a:rPr>
              <a:t>`dozen.’</a:t>
            </a:r>
          </a:p>
        </p:txBody>
      </p:sp>
      <p:pic>
        <p:nvPicPr>
          <p:cNvPr id="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4875213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hemical mo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90800"/>
            <a:ext cx="2133600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0" y="4191000"/>
            <a:ext cx="838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9600">
                <a:solidFill>
                  <a:srgbClr val="000000"/>
                </a:solidFill>
                <a:sym typeface="Symbol" panose="05050102010706020507" pitchFamily="18" charset="2"/>
              </a:rPr>
              <a:t></a:t>
            </a:r>
            <a:endParaRPr lang="en-US" sz="9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72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1447800" y="205740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</p:txBody>
      </p:sp>
      <p:pic>
        <p:nvPicPr>
          <p:cNvPr id="24579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71600"/>
            <a:ext cx="5257800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381000" y="457200"/>
            <a:ext cx="86106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000000"/>
                </a:solidFill>
              </a:rPr>
              <a:t>IN-CLASS EGG CALCULATIONS</a:t>
            </a:r>
          </a:p>
        </p:txBody>
      </p:sp>
    </p:spTree>
    <p:extLst>
      <p:ext uri="{BB962C8B-B14F-4D97-AF65-F5344CB8AC3E}">
        <p14:creationId xmlns:p14="http://schemas.microsoft.com/office/powerpoint/2010/main" val="3411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3400" y="152400"/>
            <a:ext cx="3194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 u="sng">
                <a:solidFill>
                  <a:srgbClr val="0070C0"/>
                </a:solidFill>
              </a:rPr>
              <a:t>EGG WORLD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86400" y="228600"/>
            <a:ext cx="4114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 u="sng">
                <a:solidFill>
                  <a:srgbClr val="FF0000"/>
                </a:solidFill>
              </a:rPr>
              <a:t>CHEMISTRY WORLD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1524000"/>
            <a:ext cx="20812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0000"/>
                </a:solidFill>
              </a:rPr>
              <a:t>Smallest unit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7313" y="4111625"/>
            <a:ext cx="22860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0000"/>
                </a:solidFill>
              </a:rPr>
              <a:t>Practical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0000"/>
                </a:solidFill>
              </a:rPr>
              <a:t>Counting unit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90800" y="4419600"/>
            <a:ext cx="1905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70C0"/>
                </a:solidFill>
              </a:rPr>
              <a:t>Dozen</a:t>
            </a:r>
          </a:p>
        </p:txBody>
      </p:sp>
      <p:pic>
        <p:nvPicPr>
          <p:cNvPr id="21510" name="Picture 6" descr="http://www.lenntech.com/images/Water%20molecu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76400"/>
            <a:ext cx="1752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14600" y="2895600"/>
            <a:ext cx="1512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70C0"/>
                </a:solidFill>
              </a:rPr>
              <a:t>1 egg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19800" y="2971800"/>
            <a:ext cx="28956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FF0000"/>
                </a:solidFill>
              </a:rPr>
              <a:t>1 molecule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48200" y="4191000"/>
            <a:ext cx="449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FF0000"/>
                </a:solidFill>
              </a:rPr>
              <a:t>		Mole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     (The chemist’s dozen)</a:t>
            </a:r>
          </a:p>
        </p:txBody>
      </p:sp>
      <p:pic>
        <p:nvPicPr>
          <p:cNvPr id="25" name="Picture 2" descr="http://www.willybanjo.com/shop/gifts_and_novelties/herb_grinders_and_mills/acrylic_grinders/images/main_grinder_smiley_egg_griegg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1401763"/>
            <a:ext cx="1414463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72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4" grpId="0"/>
      <p:bldP spid="16" grpId="0"/>
      <p:bldP spid="17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2286000" y="457200"/>
            <a:ext cx="2286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 u="sng">
                <a:solidFill>
                  <a:srgbClr val="0070C0"/>
                </a:solidFill>
              </a:rPr>
              <a:t>EGG WORLD</a:t>
            </a:r>
          </a:p>
        </p:txBody>
      </p:sp>
      <p:sp>
        <p:nvSpPr>
          <p:cNvPr id="28675" name="TextBox 5"/>
          <p:cNvSpPr txBox="1">
            <a:spLocks noChangeArrowheads="1"/>
          </p:cNvSpPr>
          <p:nvPr/>
        </p:nvSpPr>
        <p:spPr bwMode="auto">
          <a:xfrm>
            <a:off x="5334000" y="457200"/>
            <a:ext cx="3429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 u="sng">
                <a:solidFill>
                  <a:srgbClr val="FF0000"/>
                </a:solidFill>
              </a:rPr>
              <a:t>CHEMISTRY WORLD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81200" y="4038600"/>
            <a:ext cx="2590800" cy="1077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70C0"/>
                </a:solidFill>
              </a:rPr>
              <a:t>grams/dozen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70C0"/>
                </a:solidFill>
              </a:rPr>
              <a:t>    (WEIGH)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3813" y="3921125"/>
            <a:ext cx="2057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0000"/>
                </a:solidFill>
              </a:rPr>
              <a:t>Practical mass unit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575" y="1600200"/>
            <a:ext cx="26384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0000"/>
                </a:solidFill>
              </a:rPr>
              <a:t># units in  practical counting unit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057400" y="2057400"/>
            <a:ext cx="2441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0070C0"/>
                </a:solidFill>
              </a:rPr>
              <a:t>1 dozen=12 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876800" y="1981200"/>
            <a:ext cx="426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FF0000"/>
                </a:solidFill>
              </a:rPr>
              <a:t>1 mole </a:t>
            </a:r>
            <a:r>
              <a:rPr lang="en-US" sz="3600" b="1">
                <a:solidFill>
                  <a:srgbClr val="FF0000"/>
                </a:solidFill>
                <a:sym typeface="Symbol" panose="05050102010706020507" pitchFamily="18" charset="2"/>
              </a:rPr>
              <a:t></a:t>
            </a:r>
            <a:r>
              <a:rPr lang="en-US" sz="3600" b="1">
                <a:solidFill>
                  <a:srgbClr val="FF0000"/>
                </a:solidFill>
              </a:rPr>
              <a:t> 6.022 *10</a:t>
            </a:r>
            <a:r>
              <a:rPr lang="en-US" sz="3600" b="1" baseline="30000">
                <a:solidFill>
                  <a:srgbClr val="FF0000"/>
                </a:solidFill>
              </a:rPr>
              <a:t>23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48200" y="3429000"/>
            <a:ext cx="4495800" cy="20621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grams/mole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=gram molecular weight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= MW </a:t>
            </a:r>
            <a:r>
              <a:rPr lang="en-US" sz="2800" b="1">
                <a:solidFill>
                  <a:srgbClr val="FF0000"/>
                </a:solidFill>
              </a:rPr>
              <a:t>(molecular weight)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            (ADD)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15000" y="2514600"/>
            <a:ext cx="289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(Avogadro’s #)</a:t>
            </a:r>
          </a:p>
        </p:txBody>
      </p:sp>
      <p:sp>
        <p:nvSpPr>
          <p:cNvPr id="28683" name="TextBox 11"/>
          <p:cNvSpPr txBox="1">
            <a:spLocks noChangeArrowheads="1"/>
          </p:cNvSpPr>
          <p:nvPr/>
        </p:nvSpPr>
        <p:spPr bwMode="auto">
          <a:xfrm>
            <a:off x="152400" y="0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Eggs vs. chemistry world (continued)</a:t>
            </a:r>
          </a:p>
        </p:txBody>
      </p:sp>
    </p:spTree>
    <p:extLst>
      <p:ext uri="{BB962C8B-B14F-4D97-AF65-F5344CB8AC3E}">
        <p14:creationId xmlns:p14="http://schemas.microsoft.com/office/powerpoint/2010/main" val="226586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8" grpId="0"/>
      <p:bldP spid="19" grpId="0"/>
      <p:bldP spid="22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smtClean="0"/>
              <a:t>THE ONE PLACE </a:t>
            </a:r>
            <a:r>
              <a:rPr lang="en-US" sz="2800" b="1" smtClean="0">
                <a:solidFill>
                  <a:srgbClr val="0070C0"/>
                </a:solidFill>
              </a:rPr>
              <a:t>EGG WORLD</a:t>
            </a:r>
            <a:r>
              <a:rPr lang="en-US" sz="2800" b="1" smtClean="0"/>
              <a:t> AND </a:t>
            </a:r>
            <a:r>
              <a:rPr lang="en-US" sz="2800" b="1" smtClean="0">
                <a:solidFill>
                  <a:srgbClr val="FF0000"/>
                </a:solidFill>
              </a:rPr>
              <a:t>CHEMISTRY WORLD </a:t>
            </a:r>
            <a:r>
              <a:rPr lang="en-US" sz="2800" b="1" smtClean="0"/>
              <a:t>DEVIATE A TEENY BIT</a:t>
            </a:r>
            <a:r>
              <a:rPr lang="en-US" sz="2800" b="1" smtClean="0">
                <a:solidFill>
                  <a:srgbClr val="CC0000"/>
                </a:solidFill>
              </a:rPr>
              <a:t>: 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685800" y="2743200"/>
            <a:ext cx="2362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rgbClr val="000099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3600" b="1" u="sng">
                <a:solidFill>
                  <a:srgbClr val="000099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Mass</a:t>
            </a:r>
            <a:endParaRPr lang="en-US" sz="3600" b="1" u="sng">
              <a:solidFill>
                <a:srgbClr val="CC00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000099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dozen</a:t>
            </a:r>
            <a:endParaRPr lang="en-US" sz="3600">
              <a:solidFill>
                <a:srgbClr val="CC00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587375" y="1584325"/>
            <a:ext cx="1371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000099"/>
                </a:solidFill>
                <a:latin typeface="Arial" panose="020B0604020202020204" pitchFamily="34" charset="0"/>
              </a:rPr>
              <a:t>Egg world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4800600" y="1584325"/>
            <a:ext cx="22272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Chemistry world</a:t>
            </a:r>
          </a:p>
        </p:txBody>
      </p:sp>
      <p:pic>
        <p:nvPicPr>
          <p:cNvPr id="20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454150"/>
            <a:ext cx="1066800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 descr="chemical mo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09600"/>
            <a:ext cx="12192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209800" y="2860675"/>
            <a:ext cx="6705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rgbClr val="000099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400" b="1">
                <a:solidFill>
                  <a:srgbClr val="CC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</a:t>
            </a:r>
            <a:r>
              <a:rPr lang="en-US" b="1" u="sng">
                <a:solidFill>
                  <a:srgbClr val="CC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Mass  </a:t>
            </a:r>
            <a:r>
              <a:rPr lang="en-US" b="1">
                <a:solidFill>
                  <a:srgbClr val="CC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= molecular weight </a:t>
            </a:r>
            <a:r>
              <a:rPr lang="en-US" b="1" u="sng">
                <a:solidFill>
                  <a:srgbClr val="CC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0099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b="1">
                <a:solidFill>
                  <a:srgbClr val="CC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mol		(MW)	          	      </a:t>
            </a:r>
            <a:r>
              <a:rPr lang="en-US">
                <a:solidFill>
                  <a:srgbClr val="CC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4114800"/>
            <a:ext cx="2667000" cy="1200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002060"/>
                </a:solidFill>
              </a:rPr>
              <a:t>Must weigh box of eggs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52800" y="4114800"/>
            <a:ext cx="5791200" cy="1754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FF0000"/>
                </a:solidFill>
              </a:rPr>
              <a:t>Just add up atomic masses using Periodic Table in grams</a:t>
            </a:r>
          </a:p>
        </p:txBody>
      </p:sp>
    </p:spTree>
    <p:extLst>
      <p:ext uri="{BB962C8B-B14F-4D97-AF65-F5344CB8AC3E}">
        <p14:creationId xmlns:p14="http://schemas.microsoft.com/office/powerpoint/2010/main" val="67407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0" grpId="0"/>
      <p:bldP spid="107535" grpId="0"/>
      <p:bldP spid="107536" grpId="0"/>
      <p:bldP spid="17" grpId="0"/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0233B3AC6E9E4F3883FF8CFBED306E44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276</Words>
  <Application>Microsoft Office PowerPoint</Application>
  <PresentationFormat>On-screen Show (4:3)</PresentationFormat>
  <Paragraphs>71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A trip to Mole land…   </vt:lpstr>
      <vt:lpstr>The mole: starting definitions</vt:lpstr>
      <vt:lpstr>PowerPoint Presentation</vt:lpstr>
      <vt:lpstr>PowerPoint Presentation</vt:lpstr>
      <vt:lpstr>PowerPoint Presentation</vt:lpstr>
      <vt:lpstr>PowerPoint Presentation</vt:lpstr>
      <vt:lpstr>THE ONE PLACE EGG WORLD AND CHEMISTRY WORLD DEVIATE A TEENY BIT: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175</cp:revision>
  <dcterms:created xsi:type="dcterms:W3CDTF">2011-08-29T23:32:25Z</dcterms:created>
  <dcterms:modified xsi:type="dcterms:W3CDTF">2015-02-20T16:34:07Z</dcterms:modified>
</cp:coreProperties>
</file>