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92" r:id="rId2"/>
    <p:sldId id="393" r:id="rId3"/>
    <p:sldId id="394" r:id="rId4"/>
    <p:sldId id="396" r:id="rId5"/>
    <p:sldId id="395" r:id="rId6"/>
    <p:sldId id="405" r:id="rId7"/>
    <p:sldId id="406" r:id="rId8"/>
    <p:sldId id="407" r:id="rId9"/>
    <p:sldId id="408" r:id="rId10"/>
    <p:sldId id="40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EEF2A3-7F53-4BAF-8E00-A4251E797B53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4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7031CA42-2C87-4CC6-B8A3-406353F03652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2457668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0D080EBE-AEEC-4EF1-8D85-97C0E9C4CC2D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69605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child+counting&amp;source=images&amp;cd=&amp;docid=XhLZvFhKOBbm8M&amp;tbnid=WQeK5KVGg7r0HM:&amp;ved=0CAUQjRw&amp;url=http://www3.open.ac.uk/study/undergraduate/mathematics-and-statistics/mathematics-education/index.htm&amp;ei=XPYIUtqrG4mI9gTE3oGYBg&amp;bvm=bv.50500085,d.b2I&amp;psig=AFQjCNGZYln67XBjrYAbKTPdJXSPsSzbuQ&amp;ust=137640544948292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5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6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4038600" y="2286000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15 </a:t>
            </a:r>
            <a:r>
              <a:rPr lang="en-US" sz="5400">
                <a:sym typeface="Symbol" pitchFamily="18" charset="2"/>
              </a:rPr>
              <a:t>m = ??? pm</a:t>
            </a:r>
            <a:endParaRPr lang="en-US" sz="5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381635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914400" y="8382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2400" y="46482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177006"/>
            <a:ext cx="8307388" cy="193899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How </a:t>
            </a:r>
            <a:r>
              <a:rPr lang="en-US" sz="4000" b="1" dirty="0">
                <a:solidFill>
                  <a:srgbClr val="000000"/>
                </a:solidFill>
              </a:rPr>
              <a:t>do chemists count atoms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 and molecules without actually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 having to count them ???</a:t>
            </a:r>
          </a:p>
        </p:txBody>
      </p:sp>
      <p:pic>
        <p:nvPicPr>
          <p:cNvPr id="41986" name="Picture 2" descr="http://t2.gstatic.com/images?q=tbn:ANd9GcTIy_ERVxFIOF2NsBNlSEUDApyXhu2BXMlXWryX7HwL5JBaQA4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83" y="2590800"/>
            <a:ext cx="2439988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62400" y="2590800"/>
            <a:ext cx="487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read  </a:t>
            </a:r>
            <a:r>
              <a:rPr lang="en-US" sz="4000" b="1" dirty="0">
                <a:solidFill>
                  <a:srgbClr val="FF0000"/>
                </a:solidFill>
              </a:rPr>
              <a:t>Chapter 3: </a:t>
            </a:r>
            <a:r>
              <a:rPr lang="en-US" sz="4000" b="1" dirty="0" smtClean="0">
                <a:solidFill>
                  <a:srgbClr val="FF0000"/>
                </a:solidFill>
              </a:rPr>
              <a:t>	     	  sections 3.1-3.4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50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9677400" cy="13239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</a:rPr>
              <a:t>1) Algebraic (‘Marine’ way)</a:t>
            </a:r>
          </a:p>
          <a:p>
            <a:r>
              <a:rPr lang="en-US" sz="4000">
                <a:solidFill>
                  <a:schemeClr val="tx1"/>
                </a:solidFill>
              </a:rPr>
              <a:t>Doc’s story about his HS chem teacher</a:t>
            </a:r>
          </a:p>
        </p:txBody>
      </p:sp>
      <p:pic>
        <p:nvPicPr>
          <p:cNvPr id="52228" name="Picture 4" descr="USMC_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30480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648200" y="2743200"/>
            <a:ext cx="3810000" cy="21240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0066"/>
                </a:solidFill>
              </a:rPr>
              <a:t>Divide and conquer,</a:t>
            </a:r>
          </a:p>
          <a:p>
            <a:pPr algn="ctr"/>
            <a:r>
              <a:rPr lang="en-US" sz="4400" b="1">
                <a:solidFill>
                  <a:srgbClr val="FF0066"/>
                </a:solidFill>
              </a:rPr>
              <a:t> maggot !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-1588"/>
            <a:ext cx="7772400" cy="1143001"/>
          </a:xfrm>
        </p:spPr>
        <p:txBody>
          <a:bodyPr/>
          <a:lstStyle/>
          <a:p>
            <a:pPr eaLnBrk="1" hangingPunct="1"/>
            <a:r>
              <a:rPr lang="en-US" sz="3600" b="1" smtClean="0"/>
              <a:t>2 ways to convert between metric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8001000" cy="113877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2)  </a:t>
            </a:r>
            <a:r>
              <a:rPr lang="en-US" sz="3200" b="1" dirty="0">
                <a:solidFill>
                  <a:srgbClr val="0000FF"/>
                </a:solidFill>
              </a:rPr>
              <a:t>Factor-label (commonly taught by  high school teachers)</a:t>
            </a:r>
          </a:p>
        </p:txBody>
      </p:sp>
      <p:pic>
        <p:nvPicPr>
          <p:cNvPr id="52229" name="Picture 5" descr="gee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6413" y="2209800"/>
            <a:ext cx="51244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4" y="1672173"/>
            <a:ext cx="4296603" cy="168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3810000" y="685800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dirty="0"/>
              <a:t>15 </a:t>
            </a:r>
            <a:r>
              <a:rPr lang="en-US" sz="5400" dirty="0">
                <a:sym typeface="Symbol" pitchFamily="18" charset="2"/>
              </a:rPr>
              <a:t>m = ??? pm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1635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14800" y="2362200"/>
            <a:ext cx="434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Done two ways on blackboard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Guided practice Unit conversions</a:t>
            </a:r>
            <a:br>
              <a:rPr lang="en-US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(via factor-label &amp; Algebraic)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609600" y="1905000"/>
            <a:ext cx="36576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Convert 45.7 kg to g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228600" y="3215044"/>
            <a:ext cx="4291885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Convert 0.73 mL to </a:t>
            </a:r>
            <a:r>
              <a:rPr lang="en-US" sz="3200" dirty="0">
                <a:sym typeface="Symbol" pitchFamily="18" charset="2"/>
              </a:rPr>
              <a:t>L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447541" y="5350409"/>
            <a:ext cx="46482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Convert 7.2 kg/L to mg/ </a:t>
            </a:r>
            <a:r>
              <a:rPr lang="en-US" sz="3200" dirty="0">
                <a:sym typeface="Symbol" pitchFamily="18" charset="2"/>
              </a:rPr>
              <a:t>L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105400" y="1905000"/>
            <a:ext cx="3429000" cy="584775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CC3300"/>
                </a:solidFill>
              </a:rPr>
              <a:t>4.57*10</a:t>
            </a:r>
            <a:r>
              <a:rPr lang="en-US" sz="3200" b="1" baseline="30000" dirty="0">
                <a:solidFill>
                  <a:srgbClr val="CC3300"/>
                </a:solidFill>
              </a:rPr>
              <a:t>4</a:t>
            </a:r>
            <a:r>
              <a:rPr lang="en-US" sz="3200" b="1" dirty="0">
                <a:solidFill>
                  <a:srgbClr val="CC3300"/>
                </a:solidFill>
              </a:rPr>
              <a:t> g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4419600" y="3276600"/>
            <a:ext cx="42672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C3300"/>
                </a:solidFill>
              </a:rPr>
              <a:t>730 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L =7.3*10</a:t>
            </a:r>
            <a:r>
              <a:rPr lang="en-US" sz="3600" b="1" baseline="30000" dirty="0">
                <a:solidFill>
                  <a:srgbClr val="CC3300"/>
                </a:solidFill>
                <a:sym typeface="Symbol" pitchFamily="18" charset="2"/>
              </a:rPr>
              <a:t>2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 </a:t>
            </a:r>
            <a:r>
              <a:rPr lang="en-US" sz="3200" dirty="0">
                <a:solidFill>
                  <a:srgbClr val="CC3300"/>
                </a:solidFill>
                <a:sym typeface="Symbol" pitchFamily="18" charset="2"/>
              </a:rPr>
              <a:t>L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867400" y="5458737"/>
            <a:ext cx="2667000" cy="584775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CC3300"/>
                </a:solidFill>
              </a:rPr>
              <a:t>7.2 mg/</a:t>
            </a:r>
            <a:r>
              <a:rPr lang="en-US" sz="3200" b="1" dirty="0">
                <a:solidFill>
                  <a:srgbClr val="CC3300"/>
                </a:solidFill>
                <a:sym typeface="Symbol" pitchFamily="18" charset="2"/>
              </a:rPr>
              <a:t></a:t>
            </a:r>
            <a:r>
              <a:rPr lang="en-US" sz="3200" b="1" dirty="0">
                <a:solidFill>
                  <a:srgbClr val="CC3300"/>
                </a:solidFill>
              </a:rPr>
              <a:t>L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5128591" y="1282988"/>
            <a:ext cx="3124200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 dirty="0"/>
              <a:t>answers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7541" y="4191000"/>
            <a:ext cx="4200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Convert 100 </a:t>
            </a:r>
            <a:r>
              <a:rPr lang="en-US" sz="3200" dirty="0" err="1" smtClean="0"/>
              <a:t>ps</a:t>
            </a:r>
            <a:r>
              <a:rPr lang="en-US" sz="3200" dirty="0" smtClean="0"/>
              <a:t> to ns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91200" y="4191000"/>
            <a:ext cx="2895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100 </a:t>
            </a:r>
            <a:r>
              <a:rPr lang="en-US" sz="3600" b="1" dirty="0" err="1" smtClean="0">
                <a:solidFill>
                  <a:srgbClr val="FF0000"/>
                </a:solidFill>
              </a:rPr>
              <a:t>ps</a:t>
            </a:r>
            <a:r>
              <a:rPr lang="en-US" sz="3600" b="1" dirty="0" smtClean="0">
                <a:solidFill>
                  <a:srgbClr val="FF0000"/>
                </a:solidFill>
              </a:rPr>
              <a:t> =0.1 ns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  <p:bldP spid="9221" grpId="0"/>
      <p:bldP spid="43018" grpId="0" animBg="1"/>
      <p:bldP spid="43019" grpId="0" animBg="1"/>
      <p:bldP spid="43020" grpId="0" animBg="1"/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Convert 100 pm to nm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0.01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0.001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0.1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No clue…help !</a:t>
            </a:r>
            <a:endParaRPr lang="en-US" sz="36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574981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9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7212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Convert 5000 kg to Mg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50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0.5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500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Still no clue…need nap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54174824"/>
              </p:ext>
            </p:extLst>
          </p:nvPr>
        </p:nvGraphicFramePr>
        <p:xfrm>
          <a:off x="4572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0889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0" y="0"/>
            <a:ext cx="9525000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100" b="1" dirty="0">
                <a:solidFill>
                  <a:srgbClr val="000000"/>
                </a:solidFill>
              </a:rPr>
              <a:t>INTRO TO MOLES: </a:t>
            </a:r>
            <a:r>
              <a:rPr lang="en-US" sz="3100" b="1" dirty="0">
                <a:solidFill>
                  <a:srgbClr val="FF0000"/>
                </a:solidFill>
              </a:rPr>
              <a:t>Every science involves </a:t>
            </a:r>
            <a:r>
              <a:rPr lang="en-US" sz="3100" b="1" dirty="0" smtClean="0">
                <a:solidFill>
                  <a:srgbClr val="FF0000"/>
                </a:solidFill>
              </a:rPr>
              <a:t>counting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25" y="739816"/>
            <a:ext cx="4114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2060"/>
                </a:solidFill>
              </a:rPr>
              <a:t>Astronomers count ……</a:t>
            </a:r>
          </a:p>
        </p:txBody>
      </p:sp>
      <p:pic>
        <p:nvPicPr>
          <p:cNvPr id="1026" name="Picture 2" descr="http://www.ceo.wa.edu.au/home/carey.peter/astronom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30861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19600" y="762000"/>
            <a:ext cx="472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Animal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biologists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count </a:t>
            </a:r>
            <a:r>
              <a:rPr lang="en-US" sz="2400" b="1">
                <a:solidFill>
                  <a:srgbClr val="FF0000"/>
                </a:solidFill>
              </a:rPr>
              <a:t>…….</a:t>
            </a:r>
          </a:p>
        </p:txBody>
      </p:sp>
      <p:pic>
        <p:nvPicPr>
          <p:cNvPr id="1028" name="Picture 4" descr="http://farm4.static.flickr.com/3554/3695677431_53ef5bdca5_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95400"/>
            <a:ext cx="290512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3276600"/>
            <a:ext cx="441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5426"/>
                </a:solidFill>
              </a:rPr>
              <a:t>Bacteriologists</a:t>
            </a:r>
            <a:r>
              <a:rPr lang="en-US" sz="2400" b="1">
                <a:solidFill>
                  <a:srgbClr val="005426"/>
                </a:solidFill>
              </a:rPr>
              <a:t> </a:t>
            </a:r>
            <a:r>
              <a:rPr lang="en-US" b="1">
                <a:solidFill>
                  <a:srgbClr val="005426"/>
                </a:solidFill>
              </a:rPr>
              <a:t>count …..</a:t>
            </a:r>
          </a:p>
        </p:txBody>
      </p:sp>
      <p:pic>
        <p:nvPicPr>
          <p:cNvPr id="1030" name="Picture 6" descr="http://productinspiration.com/wp-content/uploads/2008/04/bacteria5.jpg1f2cfe32-b8c8-4f65-9e77-560f98ca8c12lar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876800" y="3276600"/>
            <a:ext cx="3657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0000"/>
                </a:solidFill>
              </a:rPr>
              <a:t>Chemists count…….</a:t>
            </a:r>
          </a:p>
        </p:txBody>
      </p:sp>
      <p:pic>
        <p:nvPicPr>
          <p:cNvPr id="1032" name="Picture 8" descr="http://kartha-pes.sulekha.com/mstore/kartha-pes/albums/default/water%20molecules%20cop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10000"/>
            <a:ext cx="32385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6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1371600" y="152400"/>
            <a:ext cx="7772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000000"/>
                </a:solidFill>
              </a:rPr>
              <a:t>Doc asks another dumb question: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6800" y="762000"/>
            <a:ext cx="80772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0000"/>
                </a:solidFill>
              </a:rPr>
              <a:t>How long would it take the current, fastest computer in the world (The Chinese Tihane-2 as of June 2013 ) to count all the molecules of water in a teacup assuming it counted at its </a:t>
            </a:r>
            <a:r>
              <a:rPr lang="en-US" b="1" u="sng">
                <a:solidFill>
                  <a:srgbClr val="000000"/>
                </a:solidFill>
              </a:rPr>
              <a:t>maximum </a:t>
            </a:r>
            <a:r>
              <a:rPr lang="en-US" b="1">
                <a:solidFill>
                  <a:srgbClr val="000000"/>
                </a:solidFill>
              </a:rPr>
              <a:t> processor rate =</a:t>
            </a:r>
            <a:r>
              <a:rPr lang="en-US" sz="2800" b="1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000000"/>
                </a:solidFill>
              </a:rPr>
              <a:t>34,000,000,000,000,000 molecules/second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	 (=3400 THz=3.4*10</a:t>
            </a:r>
            <a:r>
              <a:rPr lang="en-US" sz="2800" baseline="30000">
                <a:solidFill>
                  <a:srgbClr val="000000"/>
                </a:solidFill>
              </a:rPr>
              <a:t>6</a:t>
            </a:r>
            <a:r>
              <a:rPr lang="en-US" sz="2800">
                <a:solidFill>
                  <a:srgbClr val="000000"/>
                </a:solidFill>
              </a:rPr>
              <a:t> GHz</a:t>
            </a:r>
            <a:r>
              <a:rPr lang="en-US" sz="2800" baseline="30000">
                <a:solidFill>
                  <a:srgbClr val="000000"/>
                </a:solidFill>
              </a:rPr>
              <a:t>1</a:t>
            </a:r>
            <a:r>
              <a:rPr lang="en-US" sz="2800">
                <a:solidFill>
                  <a:srgbClr val="000000"/>
                </a:solidFill>
              </a:rPr>
              <a:t> ) ?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81200" y="4648200"/>
            <a:ext cx="54864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800" b="1">
                <a:solidFill>
                  <a:srgbClr val="FF0000"/>
                </a:solidFill>
              </a:rPr>
              <a:t>Answer: ~ 3.2 years</a:t>
            </a:r>
          </a:p>
        </p:txBody>
      </p:sp>
      <p:pic>
        <p:nvPicPr>
          <p:cNvPr id="11" name="Picture 7" descr="madsci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2850" cy="1676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5562600"/>
            <a:ext cx="777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 b="1" baseline="30000">
                <a:solidFill>
                  <a:srgbClr val="000000"/>
                </a:solidFill>
              </a:rPr>
              <a:t>1</a:t>
            </a:r>
            <a:r>
              <a:rPr lang="en-US" sz="2800" b="1">
                <a:solidFill>
                  <a:srgbClr val="000000"/>
                </a:solidFill>
              </a:rPr>
              <a:t> ~ 1 million times faster than a typical laptop</a:t>
            </a:r>
          </a:p>
        </p:txBody>
      </p:sp>
    </p:spTree>
    <p:extLst>
      <p:ext uri="{BB962C8B-B14F-4D97-AF65-F5344CB8AC3E}">
        <p14:creationId xmlns:p14="http://schemas.microsoft.com/office/powerpoint/2010/main" val="54726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2BF8458726F54EB9BCFD274DDBB2EBCB"/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AAF0D0A5B8E84013900495DD467D350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47BDB1677854C2AA3929BDEF0825A5F&lt;/guid&gt;&#10;            &lt;repollguid&gt;C1A1141E22904BA39716F72DB61C5BF3&lt;/repollguid&gt;&#10;            &lt;sourceid&gt;0B07696300FF4BDBACC9F04259CCDD14&lt;/sourceid&gt;&#10;            &lt;questiontext&gt;Convert 100 pm to n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02505605E44A3AA50AB7769DD3B02C&lt;/guid&gt;&#10;                    &lt;answertext&gt;0.01 nm&lt;/answertext&gt;&#10;                    &lt;valuetype&gt;-1&lt;/valuetype&gt;&#10;                &lt;/answer&gt;&#10;                &lt;answer&gt;&#10;                    &lt;guid&gt;B5064A7814594C87914CAFECAD5984E4&lt;/guid&gt;&#10;                    &lt;answertext&gt;0.001 nm&lt;/answertext&gt;&#10;                    &lt;valuetype&gt;-1&lt;/valuetype&gt;&#10;                &lt;/answer&gt;&#10;                &lt;answer&gt;&#10;                    &lt;guid&gt;5FAB4F9656384A23A9E2009842266F6B&lt;/guid&gt;&#10;                    &lt;answertext&gt;1 nm&lt;/answertext&gt;&#10;                    &lt;valuetype&gt;-1&lt;/valuetype&gt;&#10;                &lt;/answer&gt;&#10;                &lt;answer&gt;&#10;                    &lt;guid&gt;133B9EBD01C842BF908C1146225D8361&lt;/guid&gt;&#10;                    &lt;answertext&gt;0.1 nm&lt;/answertext&gt;&#10;                    &lt;valuetype&gt;1&lt;/valuetype&gt;&#10;                &lt;/answer&gt;&#10;                &lt;answer&gt;&#10;                    &lt;guid&gt;F6E44288D47744C1B9D54244DA879EE2&lt;/guid&gt;&#10;                    &lt;answertext&gt;No clue…help 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AEAC45DE2CB944B8828CCCB6C6B44AC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27EA60FBFB4B3285509CD3A02041AB&lt;/guid&gt;&#10;            &lt;repollguid&gt;BBA1047D77584B35A6510BD211CE1131&lt;/repollguid&gt;&#10;            &lt;sourceid&gt;9C5330A76FA143238D1359642619E94B&lt;/sourceid&gt;&#10;            &lt;questiontext&gt;Convert 5000 kg to M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6AC13CD890E432A955BBDEB9166950B&lt;/guid&gt;&#10;                    &lt;answertext&gt;5 Mg&lt;/answertext&gt;&#10;                    &lt;valuetype&gt;0&lt;/valuetype&gt;&#10;                &lt;/answer&gt;&#10;                &lt;answer&gt;&#10;                    &lt;guid&gt;094C2A59FA20483B86D7D7B8B8348DF9&lt;/guid&gt;&#10;                    &lt;answertext&gt;50 Mg&lt;/answertext&gt;&#10;                    &lt;valuetype&gt;0&lt;/valuetype&gt;&#10;                &lt;/answer&gt;&#10;                &lt;answer&gt;&#10;                    &lt;guid&gt;D6C8E17CB578446BB392860E9C8E6C1D&lt;/guid&gt;&#10;                    &lt;answertext&gt;0.5 Mg&lt;/answertext&gt;&#10;                    &lt;valuetype&gt;0&lt;/valuetype&gt;&#10;                &lt;/answer&gt;&#10;                &lt;answer&gt;&#10;                    &lt;guid&gt;6CABAC6D48D440FE8FA8A9A51A92FE74&lt;/guid&gt;&#10;                    &lt;answertext&gt;500 Mg&lt;/answertext&gt;&#10;                    &lt;valuetype&gt;0&lt;/valuetype&gt;&#10;                &lt;/answer&gt;&#10;                &lt;answer&gt;&#10;                    &lt;guid&gt;05178AEBC4914E198A7A7C46457047A6&lt;/guid&gt;&#10;                    &lt;answertext&gt;Still no clue…need nap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246</Words>
  <Application>Microsoft Office PowerPoint</Application>
  <PresentationFormat>On-screen Show (4:3)</PresentationFormat>
  <Paragraphs>50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Office Theme</vt:lpstr>
      <vt:lpstr>Chart</vt:lpstr>
      <vt:lpstr>PowerPoint Presentation</vt:lpstr>
      <vt:lpstr>2 ways to convert between metric units</vt:lpstr>
      <vt:lpstr>PowerPoint Presentation</vt:lpstr>
      <vt:lpstr>PowerPoint Presentation</vt:lpstr>
      <vt:lpstr>Guided practice Unit conversions (via factor-label &amp; Algebraic)</vt:lpstr>
      <vt:lpstr>Convert 100 pm to nm</vt:lpstr>
      <vt:lpstr>Convert 5000 kg to Mg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172</cp:revision>
  <dcterms:created xsi:type="dcterms:W3CDTF">2011-08-29T23:32:25Z</dcterms:created>
  <dcterms:modified xsi:type="dcterms:W3CDTF">2015-02-18T17:01:52Z</dcterms:modified>
</cp:coreProperties>
</file>