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32" r:id="rId2"/>
    <p:sldId id="333" r:id="rId3"/>
    <p:sldId id="341" r:id="rId4"/>
    <p:sldId id="360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61" r:id="rId13"/>
    <p:sldId id="350" r:id="rId14"/>
    <p:sldId id="351" r:id="rId15"/>
    <p:sldId id="363" r:id="rId16"/>
    <p:sldId id="362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81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76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83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66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2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03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78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51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8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44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54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27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080"/>
            <a:ext cx="80772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Baskerville Old Face" pitchFamily="18" charset="0"/>
              </a:rPr>
              <a:t>Summary: How to Construct Binary Salt and Mineral Compounds</a:t>
            </a:r>
            <a:endParaRPr lang="en-US" sz="4000" b="1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685800"/>
            <a:ext cx="7391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b="1" dirty="0" smtClean="0">
                <a:latin typeface="Baskerville Old Face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latin typeface="Baskerville Old Face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latin typeface="Baskerville Old Face" pitchFamily="18" charset="0"/>
              </a:rPr>
              <a:t>If two elements are combined, the one further to the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left side </a:t>
            </a:r>
            <a:r>
              <a:rPr lang="en-US" sz="2800" b="1" dirty="0" smtClean="0">
                <a:latin typeface="Baskerville Old Face" pitchFamily="18" charset="0"/>
              </a:rPr>
              <a:t>of the table is the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+ species </a:t>
            </a:r>
            <a:r>
              <a:rPr lang="en-US" sz="2800" b="1" dirty="0" smtClean="0">
                <a:latin typeface="Baskerville Old Face" pitchFamily="18" charset="0"/>
              </a:rPr>
              <a:t>while the one further to the</a:t>
            </a:r>
            <a:r>
              <a:rPr lang="en-US" sz="2800" b="1" dirty="0" smtClean="0">
                <a:solidFill>
                  <a:srgbClr val="00B0F0"/>
                </a:solidFill>
                <a:latin typeface="Baskerville Old Face" pitchFamily="18" charset="0"/>
              </a:rPr>
              <a:t> right side </a:t>
            </a:r>
            <a:r>
              <a:rPr lang="en-US" sz="2800" b="1" dirty="0" smtClean="0">
                <a:latin typeface="Baskerville Old Face" pitchFamily="18" charset="0"/>
              </a:rPr>
              <a:t>is  the </a:t>
            </a:r>
            <a:r>
              <a:rPr lang="en-US" sz="2800" b="1" dirty="0" smtClean="0">
                <a:solidFill>
                  <a:srgbClr val="00B0F0"/>
                </a:solidFill>
                <a:latin typeface="Baskerville Old Face" pitchFamily="18" charset="0"/>
              </a:rPr>
              <a:t>– species.  </a:t>
            </a:r>
            <a:r>
              <a:rPr lang="en-US" sz="2800" b="1" dirty="0" smtClean="0">
                <a:latin typeface="Baskerville Old Face" pitchFamily="18" charset="0"/>
              </a:rPr>
              <a:t>(Ex.  Ca + C=&gt;    Ca</a:t>
            </a:r>
            <a:r>
              <a:rPr lang="en-US" sz="2800" b="1" dirty="0" smtClean="0">
                <a:latin typeface="Baskerville Old Face" pitchFamily="18" charset="0"/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Ca</a:t>
            </a:r>
            <a:r>
              <a:rPr lang="en-US" sz="2800" b="1" baseline="30000" dirty="0" smtClean="0">
                <a:solidFill>
                  <a:srgbClr val="FF0000"/>
                </a:solidFill>
                <a:latin typeface="Baskerville Old Face" pitchFamily="18" charset="0"/>
              </a:rPr>
              <a:t>2+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  </a:t>
            </a:r>
            <a:r>
              <a:rPr lang="en-US" sz="2800" b="1" dirty="0" smtClean="0">
                <a:latin typeface="Baskerville Old Face" pitchFamily="18" charset="0"/>
              </a:rPr>
              <a:t>C</a:t>
            </a:r>
            <a:r>
              <a:rPr lang="en-US" sz="2800" b="1" dirty="0" smtClean="0">
                <a:latin typeface="Baskerville Old Face" pitchFamily="18" charset="0"/>
                <a:sym typeface="Wingdings" pitchFamily="2" charset="2"/>
              </a:rPr>
              <a:t></a:t>
            </a:r>
            <a:r>
              <a:rPr lang="en-US" sz="2800" b="1" dirty="0" smtClean="0">
                <a:latin typeface="Baskerville Old Face" pitchFamily="18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latin typeface="Baskerville Old Face" pitchFamily="18" charset="0"/>
              </a:rPr>
              <a:t>C</a:t>
            </a:r>
            <a:r>
              <a:rPr lang="en-US" sz="2800" b="1" baseline="30000" dirty="0" smtClean="0">
                <a:solidFill>
                  <a:srgbClr val="0070C0"/>
                </a:solidFill>
                <a:latin typeface="Baskerville Old Face" pitchFamily="18" charset="0"/>
              </a:rPr>
              <a:t>4-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latin typeface="Baskerville Old Face" pitchFamily="18" charset="0"/>
              </a:rPr>
              <a:t>If two elements in same column, the lower mass element is more </a:t>
            </a:r>
            <a:r>
              <a:rPr lang="en-US" sz="3600" b="1" dirty="0" smtClean="0">
                <a:solidFill>
                  <a:srgbClr val="0070C0"/>
                </a:solidFill>
                <a:latin typeface="Baskerville Old Face" pitchFamily="18" charset="0"/>
              </a:rPr>
              <a:t>-</a:t>
            </a:r>
            <a:r>
              <a:rPr lang="en-US" sz="2800" b="1" dirty="0" smtClean="0">
                <a:latin typeface="Baskerville Old Face" pitchFamily="18" charset="0"/>
              </a:rPr>
              <a:t>, the higher mass element is more  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itchFamily="18" charset="0"/>
              </a:rPr>
              <a:t>+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latin typeface="Baskerville Old Face" pitchFamily="18" charset="0"/>
              </a:rPr>
              <a:t>Salt and mineral compounds are always neutral (no net charge) in their solid forms. 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 smtClean="0">
              <a:latin typeface="Baskerville Old Face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latin typeface="Baskerville Old Face" pitchFamily="18" charset="0"/>
              </a:rPr>
              <a:t>`Crossing’ trick determines formula (which balances charges)</a:t>
            </a:r>
          </a:p>
          <a:p>
            <a:pPr marL="457200" indent="-457200"/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6361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  +     </a:t>
            </a:r>
            <a:r>
              <a:rPr lang="en-US" sz="3600" b="1" dirty="0" err="1" smtClean="0"/>
              <a:t>Cl</a:t>
            </a:r>
            <a:endParaRPr lang="en-US" sz="3600" b="1" dirty="0"/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982767" cy="273465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572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Review of ionic model for how table salt forms </a:t>
            </a:r>
            <a:endParaRPr lang="en-US" sz="28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2209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 and (-)attracted to each other to form ionic bond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1600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858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11 e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10 e</a:t>
            </a:r>
            <a:r>
              <a:rPr lang="en-US" sz="2400" b="1" baseline="30000" dirty="0" smtClean="0"/>
              <a:t>-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17 e-</a:t>
            </a:r>
            <a:r>
              <a:rPr lang="en-US" sz="2400" b="1" dirty="0" smtClean="0">
                <a:sym typeface="Wingdings" pitchFamily="2" charset="2"/>
              </a:rPr>
              <a:t> 18 e-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0" y="2667000"/>
            <a:ext cx="6858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7924800" cy="342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657600" y="2667000"/>
            <a:ext cx="5334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62000" y="4038600"/>
            <a:ext cx="7239000" cy="457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96200" y="4495800"/>
            <a:ext cx="3048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4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4" grpId="0"/>
      <p:bldP spid="15" grpId="0"/>
      <p:bldP spid="15" grpId="1"/>
      <p:bldP spid="23" grpId="0"/>
      <p:bldP spid="24" grpId="0"/>
      <p:bldP spid="25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56" y="61556"/>
            <a:ext cx="90001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Ion formation viewed a different way: `</a:t>
            </a:r>
            <a:r>
              <a:rPr lang="en-US" sz="2400" b="1" dirty="0" err="1" smtClean="0"/>
              <a:t>redox</a:t>
            </a:r>
            <a:r>
              <a:rPr lang="en-US" sz="2400" b="1" dirty="0" smtClean="0"/>
              <a:t>’ reactions (pp 64-67)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Na</a:t>
            </a:r>
            <a:r>
              <a:rPr lang="en-US" sz="3600" b="1" dirty="0" smtClean="0"/>
              <a:t>  +    </a:t>
            </a:r>
            <a:r>
              <a:rPr lang="en-US" sz="3600" b="1" dirty="0" err="1" smtClean="0">
                <a:solidFill>
                  <a:srgbClr val="FF0000"/>
                </a:solidFill>
              </a:rPr>
              <a:t>Cl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1222049" cy="335422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86376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e-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2133600"/>
            <a:ext cx="1828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Loses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133600"/>
            <a:ext cx="2209800" cy="58477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743200"/>
            <a:ext cx="2209800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Na pitches</a:t>
            </a:r>
          </a:p>
          <a:p>
            <a:r>
              <a:rPr lang="en-US" sz="2800" b="1" dirty="0" smtClean="0"/>
              <a:t>=&gt; oxidized (</a:t>
            </a:r>
            <a:r>
              <a:rPr lang="en-US" sz="2800" b="1" dirty="0" smtClean="0">
                <a:solidFill>
                  <a:srgbClr val="0070C0"/>
                </a:solidFill>
              </a:rPr>
              <a:t>ox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2819400"/>
            <a:ext cx="2286000" cy="138499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Cl</a:t>
            </a:r>
            <a:r>
              <a:rPr lang="en-US" sz="2800" b="1" dirty="0" smtClean="0"/>
              <a:t> catches</a:t>
            </a:r>
          </a:p>
          <a:p>
            <a:r>
              <a:rPr lang="en-US" sz="2800" b="1" dirty="0" smtClean="0"/>
              <a:t>=&gt;  reduced (</a:t>
            </a:r>
            <a:r>
              <a:rPr lang="en-US" sz="2800" b="1" dirty="0" smtClean="0">
                <a:solidFill>
                  <a:srgbClr val="FF0000"/>
                </a:solidFill>
              </a:rPr>
              <a:t>red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856" y="609600"/>
            <a:ext cx="9254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Ionic compound formation results from 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 </a:t>
            </a:r>
            <a:r>
              <a:rPr lang="en-US" sz="2800" b="1" dirty="0" smtClean="0"/>
              <a:t> `</a:t>
            </a:r>
            <a:r>
              <a:rPr lang="en-US" sz="2800" b="1" dirty="0" smtClean="0">
                <a:solidFill>
                  <a:srgbClr val="0070C0"/>
                </a:solidFill>
              </a:rPr>
              <a:t>pitch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catch’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8245" y="451778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ox=oxidation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2656" y="450857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red= reduction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57800" y="25908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Reduction</a:t>
            </a:r>
            <a:r>
              <a:rPr lang="en-US" sz="2800" b="1" dirty="0" smtClean="0"/>
              <a:t>-</a:t>
            </a:r>
            <a:r>
              <a:rPr lang="en-US" sz="2800" b="1" dirty="0" smtClean="0">
                <a:solidFill>
                  <a:srgbClr val="0070C0"/>
                </a:solidFill>
              </a:rPr>
              <a:t>oxidation</a:t>
            </a:r>
            <a:endParaRPr lang="en-US" sz="2800" b="1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Abbreviated as </a:t>
            </a:r>
            <a:r>
              <a:rPr lang="en-US" sz="2800" b="1" dirty="0" err="1" smtClean="0">
                <a:solidFill>
                  <a:srgbClr val="FF0000"/>
                </a:solidFill>
                <a:sym typeface="Wingdings" pitchFamily="2" charset="2"/>
              </a:rPr>
              <a:t>Red</a:t>
            </a:r>
            <a:r>
              <a:rPr lang="en-US" sz="2800" b="1" dirty="0" err="1" smtClean="0">
                <a:solidFill>
                  <a:srgbClr val="0070C0"/>
                </a:solidFill>
                <a:sym typeface="Wingdings" pitchFamily="2" charset="2"/>
              </a:rPr>
              <a:t>ox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3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826" y="5490865"/>
            <a:ext cx="2539148" cy="1495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38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0" grpId="0" animBg="1"/>
      <p:bldP spid="11" grpId="0" animBg="1"/>
      <p:bldP spid="12" grpId="0" animBg="1"/>
      <p:bldP spid="13" grpId="0" animBg="1"/>
      <p:bldP spid="22" grpId="0"/>
      <p:bldP spid="24" grpId="0"/>
      <p:bldP spid="25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Na</a:t>
            </a:r>
            <a:r>
              <a:rPr lang="en-US" sz="3600" b="1" dirty="0" smtClean="0"/>
              <a:t>  +    </a:t>
            </a:r>
            <a:r>
              <a:rPr lang="en-US" sz="3600" b="1" dirty="0" err="1" smtClean="0">
                <a:solidFill>
                  <a:srgbClr val="FF0000"/>
                </a:solidFill>
              </a:rPr>
              <a:t>Cl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1222049" cy="335422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41926" y="-28628"/>
            <a:ext cx="8154473" cy="76944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Old school Memory devices:</a:t>
            </a:r>
            <a:r>
              <a:rPr lang="en-US" sz="4400" dirty="0" smtClean="0"/>
              <a:t>	</a:t>
            </a:r>
            <a:endParaRPr lang="en-US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479035" y="4673528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Oil 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Rig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6809" y="4048820"/>
            <a:ext cx="8686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L</a:t>
            </a:r>
            <a:r>
              <a:rPr lang="en-US" sz="3200" b="1" i="1" dirty="0" smtClean="0"/>
              <a:t>ose </a:t>
            </a:r>
            <a:r>
              <a:rPr lang="en-US" sz="3200" b="1" i="1" dirty="0" smtClean="0">
                <a:solidFill>
                  <a:srgbClr val="0070C0"/>
                </a:solidFill>
              </a:rPr>
              <a:t>e</a:t>
            </a:r>
            <a:r>
              <a:rPr lang="en-US" sz="3200" b="1" i="1" dirty="0" smtClean="0"/>
              <a:t>lectrons </a:t>
            </a:r>
            <a:r>
              <a:rPr lang="en-US" sz="3200" b="1" i="1" dirty="0" smtClean="0">
                <a:solidFill>
                  <a:srgbClr val="00B0F0"/>
                </a:solidFill>
              </a:rPr>
              <a:t>o</a:t>
            </a:r>
            <a:r>
              <a:rPr lang="en-US" sz="3200" b="1" i="1" dirty="0" smtClean="0"/>
              <a:t>xidation-</a:t>
            </a:r>
            <a:r>
              <a:rPr lang="en-US" sz="3200" b="1" i="1" dirty="0" smtClean="0">
                <a:solidFill>
                  <a:srgbClr val="FF0000"/>
                </a:solidFill>
              </a:rPr>
              <a:t>G</a:t>
            </a:r>
            <a:r>
              <a:rPr lang="en-US" sz="3200" b="1" i="1" dirty="0" smtClean="0"/>
              <a:t>ain </a:t>
            </a:r>
            <a:r>
              <a:rPr lang="en-US" sz="3200" b="1" i="1" dirty="0" smtClean="0">
                <a:solidFill>
                  <a:srgbClr val="FF0000"/>
                </a:solidFill>
              </a:rPr>
              <a:t>e</a:t>
            </a:r>
            <a:r>
              <a:rPr lang="en-US" sz="3200" b="1" i="1" dirty="0" smtClean="0"/>
              <a:t>lectrons </a:t>
            </a:r>
            <a:r>
              <a:rPr lang="en-US" sz="3200" b="1" i="1" dirty="0" smtClean="0">
                <a:solidFill>
                  <a:srgbClr val="FF0000"/>
                </a:solidFill>
              </a:rPr>
              <a:t>r</a:t>
            </a:r>
            <a:r>
              <a:rPr lang="en-US" sz="3200" b="1" i="1" dirty="0" smtClean="0"/>
              <a:t>eduction</a:t>
            </a:r>
            <a:endParaRPr lang="en-US" sz="32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7324" y="5801534"/>
            <a:ext cx="8686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O</a:t>
            </a:r>
            <a:r>
              <a:rPr lang="en-US" sz="3200" b="1" i="1" dirty="0" smtClean="0"/>
              <a:t>xidation </a:t>
            </a:r>
            <a:r>
              <a:rPr lang="en-US" sz="3200" b="1" i="1" dirty="0" smtClean="0">
                <a:solidFill>
                  <a:srgbClr val="0070C0"/>
                </a:solidFill>
              </a:rPr>
              <a:t>i</a:t>
            </a:r>
            <a:r>
              <a:rPr lang="en-US" sz="3200" b="1" i="1" dirty="0" smtClean="0"/>
              <a:t>s losing (e-).  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R</a:t>
            </a:r>
            <a:r>
              <a:rPr lang="en-US" sz="3200" b="1" i="1" dirty="0" smtClean="0"/>
              <a:t>eduction </a:t>
            </a:r>
            <a:r>
              <a:rPr lang="en-US" sz="3200" b="1" i="1" dirty="0" smtClean="0">
                <a:solidFill>
                  <a:srgbClr val="FF0000"/>
                </a:solidFill>
              </a:rPr>
              <a:t>i</a:t>
            </a:r>
            <a:r>
              <a:rPr lang="en-US" sz="3200" b="1" i="1" dirty="0" smtClean="0"/>
              <a:t>s </a:t>
            </a:r>
            <a:r>
              <a:rPr lang="en-US" sz="3200" b="1" i="1" dirty="0" smtClean="0">
                <a:solidFill>
                  <a:srgbClr val="FF0000"/>
                </a:solidFill>
              </a:rPr>
              <a:t>g</a:t>
            </a:r>
            <a:r>
              <a:rPr lang="en-US" sz="3200" b="1" i="1" dirty="0" smtClean="0"/>
              <a:t>aining (e-).</a:t>
            </a:r>
            <a:endParaRPr lang="en-US" sz="32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08201" y="3540138"/>
            <a:ext cx="2225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Leo</a:t>
            </a:r>
            <a:r>
              <a:rPr lang="en-US" sz="4000" b="1" dirty="0" smtClean="0">
                <a:solidFill>
                  <a:srgbClr val="FF0000"/>
                </a:solidFill>
              </a:rPr>
              <a:t>-Ger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324" y="292322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ox=oxidation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19400" y="297823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red= reduction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2162323"/>
            <a:ext cx="1828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Loses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90800" y="2186226"/>
            <a:ext cx="2209800" cy="584775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167943"/>
            <a:ext cx="2466975" cy="1857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713" y="4518368"/>
            <a:ext cx="1287887" cy="22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3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9248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Identifying who loses and gains….follow the charge change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Mg</a:t>
            </a:r>
            <a:r>
              <a:rPr lang="en-US" sz="2800" b="1" baseline="30000" dirty="0" err="1" smtClean="0"/>
              <a:t>o</a:t>
            </a:r>
            <a:r>
              <a:rPr lang="en-US" sz="2800" b="1" dirty="0" smtClean="0"/>
              <a:t>    +   Cu</a:t>
            </a:r>
            <a:r>
              <a:rPr lang="en-US" sz="2800" b="1" baseline="30000" dirty="0" smtClean="0"/>
              <a:t>2+</a:t>
            </a:r>
            <a:endParaRPr lang="en-US" sz="2800" b="1" baseline="30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1828800"/>
            <a:ext cx="9906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5800" y="1524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Mg </a:t>
            </a:r>
            <a:r>
              <a:rPr lang="en-US" sz="2800" b="1" baseline="30000" dirty="0" smtClean="0"/>
              <a:t>2+  </a:t>
            </a:r>
            <a:r>
              <a:rPr lang="en-US" sz="2800" b="1" dirty="0" smtClean="0"/>
              <a:t>+ </a:t>
            </a:r>
            <a:r>
              <a:rPr lang="en-US" sz="2800" b="1" dirty="0" err="1" smtClean="0"/>
              <a:t>Cu</a:t>
            </a:r>
            <a:r>
              <a:rPr lang="en-US" sz="2800" b="1" baseline="30000" dirty="0" err="1" smtClean="0"/>
              <a:t>o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85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 `ox’ and ‘red’ in reaction  below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900" y="203141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Loses </a:t>
            </a:r>
            <a:r>
              <a:rPr lang="en-US" sz="2800" b="1" dirty="0" smtClean="0">
                <a:solidFill>
                  <a:srgbClr val="FF0000"/>
                </a:solidFill>
              </a:rPr>
              <a:t>2e-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2030516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Gains </a:t>
            </a:r>
            <a:r>
              <a:rPr lang="en-US" sz="3200" b="1" dirty="0" smtClean="0">
                <a:solidFill>
                  <a:srgbClr val="FF0000"/>
                </a:solidFill>
              </a:rPr>
              <a:t>2e-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9397" y="2028978"/>
            <a:ext cx="5138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Memory device:  Leo-</a:t>
            </a:r>
            <a:r>
              <a:rPr lang="en-US" sz="2800" b="1" dirty="0" err="1" smtClean="0">
                <a:solidFill>
                  <a:srgbClr val="FF0000"/>
                </a:solidFill>
              </a:rPr>
              <a:t>Ger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en-US" sz="2800" b="1" dirty="0" smtClean="0"/>
              <a:t>ose electrons 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/>
              <a:t>xidation  (ox)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r>
              <a:rPr lang="en-US" sz="2800" b="1" dirty="0" smtClean="0"/>
              <a:t>ain </a:t>
            </a:r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n-US" sz="2800" b="1" dirty="0" smtClean="0"/>
              <a:t>lectrons </a:t>
            </a:r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r>
              <a:rPr lang="en-US" sz="2800" b="1" dirty="0" smtClean="0"/>
              <a:t>eduction  (red)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2514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ox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5146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red</a:t>
            </a:r>
            <a:endParaRPr lang="en-US" sz="3200" b="1" dirty="0"/>
          </a:p>
        </p:txBody>
      </p:sp>
      <p:sp>
        <p:nvSpPr>
          <p:cNvPr id="13" name="Freeform 12"/>
          <p:cNvSpPr/>
          <p:nvPr/>
        </p:nvSpPr>
        <p:spPr>
          <a:xfrm>
            <a:off x="1538243" y="1298961"/>
            <a:ext cx="1068224" cy="299103"/>
          </a:xfrm>
          <a:custGeom>
            <a:avLst/>
            <a:gdLst>
              <a:gd name="connsiteX0" fmla="*/ 0 w 1068224"/>
              <a:gd name="connsiteY0" fmla="*/ 299103 h 299103"/>
              <a:gd name="connsiteX1" fmla="*/ 34183 w 1068224"/>
              <a:gd name="connsiteY1" fmla="*/ 239282 h 299103"/>
              <a:gd name="connsiteX2" fmla="*/ 59821 w 1068224"/>
              <a:gd name="connsiteY2" fmla="*/ 213645 h 299103"/>
              <a:gd name="connsiteX3" fmla="*/ 102550 w 1068224"/>
              <a:gd name="connsiteY3" fmla="*/ 162370 h 299103"/>
              <a:gd name="connsiteX4" fmla="*/ 128187 w 1068224"/>
              <a:gd name="connsiteY4" fmla="*/ 145278 h 299103"/>
              <a:gd name="connsiteX5" fmla="*/ 153824 w 1068224"/>
              <a:gd name="connsiteY5" fmla="*/ 119641 h 299103"/>
              <a:gd name="connsiteX6" fmla="*/ 213645 w 1068224"/>
              <a:gd name="connsiteY6" fmla="*/ 85458 h 299103"/>
              <a:gd name="connsiteX7" fmla="*/ 239282 w 1068224"/>
              <a:gd name="connsiteY7" fmla="*/ 76912 h 299103"/>
              <a:gd name="connsiteX8" fmla="*/ 264920 w 1068224"/>
              <a:gd name="connsiteY8" fmla="*/ 51275 h 299103"/>
              <a:gd name="connsiteX9" fmla="*/ 333286 w 1068224"/>
              <a:gd name="connsiteY9" fmla="*/ 34183 h 299103"/>
              <a:gd name="connsiteX10" fmla="*/ 478564 w 1068224"/>
              <a:gd name="connsiteY10" fmla="*/ 17091 h 299103"/>
              <a:gd name="connsiteX11" fmla="*/ 564022 w 1068224"/>
              <a:gd name="connsiteY11" fmla="*/ 0 h 299103"/>
              <a:gd name="connsiteX12" fmla="*/ 734938 w 1068224"/>
              <a:gd name="connsiteY12" fmla="*/ 8546 h 299103"/>
              <a:gd name="connsiteX13" fmla="*/ 811850 w 1068224"/>
              <a:gd name="connsiteY13" fmla="*/ 51275 h 299103"/>
              <a:gd name="connsiteX14" fmla="*/ 837488 w 1068224"/>
              <a:gd name="connsiteY14" fmla="*/ 76912 h 299103"/>
              <a:gd name="connsiteX15" fmla="*/ 871671 w 1068224"/>
              <a:gd name="connsiteY15" fmla="*/ 85458 h 299103"/>
              <a:gd name="connsiteX16" fmla="*/ 922946 w 1068224"/>
              <a:gd name="connsiteY16" fmla="*/ 119641 h 299103"/>
              <a:gd name="connsiteX17" fmla="*/ 948583 w 1068224"/>
              <a:gd name="connsiteY17" fmla="*/ 128187 h 299103"/>
              <a:gd name="connsiteX18" fmla="*/ 999858 w 1068224"/>
              <a:gd name="connsiteY18" fmla="*/ 153824 h 299103"/>
              <a:gd name="connsiteX19" fmla="*/ 1034041 w 1068224"/>
              <a:gd name="connsiteY19" fmla="*/ 205099 h 299103"/>
              <a:gd name="connsiteX20" fmla="*/ 1051133 w 1068224"/>
              <a:gd name="connsiteY20" fmla="*/ 230736 h 299103"/>
              <a:gd name="connsiteX21" fmla="*/ 1068224 w 1068224"/>
              <a:gd name="connsiteY21" fmla="*/ 247828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8224" h="299103">
                <a:moveTo>
                  <a:pt x="0" y="299103"/>
                </a:moveTo>
                <a:cubicBezTo>
                  <a:pt x="10447" y="278210"/>
                  <a:pt x="19086" y="257398"/>
                  <a:pt x="34183" y="239282"/>
                </a:cubicBezTo>
                <a:cubicBezTo>
                  <a:pt x="41920" y="229998"/>
                  <a:pt x="52084" y="222929"/>
                  <a:pt x="59821" y="213645"/>
                </a:cubicBezTo>
                <a:cubicBezTo>
                  <a:pt x="90383" y="176971"/>
                  <a:pt x="61686" y="196423"/>
                  <a:pt x="102550" y="162370"/>
                </a:cubicBezTo>
                <a:cubicBezTo>
                  <a:pt x="110440" y="155795"/>
                  <a:pt x="120297" y="151853"/>
                  <a:pt x="128187" y="145278"/>
                </a:cubicBezTo>
                <a:cubicBezTo>
                  <a:pt x="137471" y="137541"/>
                  <a:pt x="144540" y="127378"/>
                  <a:pt x="153824" y="119641"/>
                </a:cubicBezTo>
                <a:cubicBezTo>
                  <a:pt x="168971" y="107019"/>
                  <a:pt x="196434" y="92834"/>
                  <a:pt x="213645" y="85458"/>
                </a:cubicBezTo>
                <a:cubicBezTo>
                  <a:pt x="221925" y="81910"/>
                  <a:pt x="230736" y="79761"/>
                  <a:pt x="239282" y="76912"/>
                </a:cubicBezTo>
                <a:cubicBezTo>
                  <a:pt x="247828" y="68366"/>
                  <a:pt x="254864" y="57979"/>
                  <a:pt x="264920" y="51275"/>
                </a:cubicBezTo>
                <a:cubicBezTo>
                  <a:pt x="275766" y="44045"/>
                  <a:pt x="327794" y="34968"/>
                  <a:pt x="333286" y="34183"/>
                </a:cubicBezTo>
                <a:cubicBezTo>
                  <a:pt x="381334" y="27319"/>
                  <a:pt x="430623" y="25081"/>
                  <a:pt x="478564" y="17091"/>
                </a:cubicBezTo>
                <a:cubicBezTo>
                  <a:pt x="507219" y="12315"/>
                  <a:pt x="564022" y="0"/>
                  <a:pt x="564022" y="0"/>
                </a:cubicBezTo>
                <a:cubicBezTo>
                  <a:pt x="620994" y="2849"/>
                  <a:pt x="678109" y="3605"/>
                  <a:pt x="734938" y="8546"/>
                </a:cubicBezTo>
                <a:cubicBezTo>
                  <a:pt x="758481" y="10593"/>
                  <a:pt x="802297" y="41722"/>
                  <a:pt x="811850" y="51275"/>
                </a:cubicBezTo>
                <a:cubicBezTo>
                  <a:pt x="820396" y="59821"/>
                  <a:pt x="826995" y="70916"/>
                  <a:pt x="837488" y="76912"/>
                </a:cubicBezTo>
                <a:cubicBezTo>
                  <a:pt x="847686" y="82739"/>
                  <a:pt x="860277" y="82609"/>
                  <a:pt x="871671" y="85458"/>
                </a:cubicBezTo>
                <a:cubicBezTo>
                  <a:pt x="888763" y="96852"/>
                  <a:pt x="903459" y="113145"/>
                  <a:pt x="922946" y="119641"/>
                </a:cubicBezTo>
                <a:cubicBezTo>
                  <a:pt x="931492" y="122490"/>
                  <a:pt x="940526" y="124159"/>
                  <a:pt x="948583" y="128187"/>
                </a:cubicBezTo>
                <a:cubicBezTo>
                  <a:pt x="1014848" y="161319"/>
                  <a:pt x="935419" y="132344"/>
                  <a:pt x="999858" y="153824"/>
                </a:cubicBezTo>
                <a:lnTo>
                  <a:pt x="1034041" y="205099"/>
                </a:lnTo>
                <a:cubicBezTo>
                  <a:pt x="1039738" y="213645"/>
                  <a:pt x="1043871" y="223473"/>
                  <a:pt x="1051133" y="230736"/>
                </a:cubicBezTo>
                <a:lnTo>
                  <a:pt x="1068224" y="247828"/>
                </a:lnTo>
              </a:path>
            </a:pathLst>
          </a:custGeom>
          <a:ln w="349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00200" y="990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2e-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3810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2Na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 + Cl</a:t>
            </a:r>
            <a:r>
              <a:rPr lang="en-US" sz="2800" b="1" baseline="-25000" dirty="0" smtClean="0"/>
              <a:t>2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95600" y="4114800"/>
            <a:ext cx="9906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38600" y="3810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2NaCl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7244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1219200" y="3505200"/>
            <a:ext cx="1068224" cy="299103"/>
          </a:xfrm>
          <a:custGeom>
            <a:avLst/>
            <a:gdLst>
              <a:gd name="connsiteX0" fmla="*/ 0 w 1068224"/>
              <a:gd name="connsiteY0" fmla="*/ 299103 h 299103"/>
              <a:gd name="connsiteX1" fmla="*/ 34183 w 1068224"/>
              <a:gd name="connsiteY1" fmla="*/ 239282 h 299103"/>
              <a:gd name="connsiteX2" fmla="*/ 59821 w 1068224"/>
              <a:gd name="connsiteY2" fmla="*/ 213645 h 299103"/>
              <a:gd name="connsiteX3" fmla="*/ 102550 w 1068224"/>
              <a:gd name="connsiteY3" fmla="*/ 162370 h 299103"/>
              <a:gd name="connsiteX4" fmla="*/ 128187 w 1068224"/>
              <a:gd name="connsiteY4" fmla="*/ 145278 h 299103"/>
              <a:gd name="connsiteX5" fmla="*/ 153824 w 1068224"/>
              <a:gd name="connsiteY5" fmla="*/ 119641 h 299103"/>
              <a:gd name="connsiteX6" fmla="*/ 213645 w 1068224"/>
              <a:gd name="connsiteY6" fmla="*/ 85458 h 299103"/>
              <a:gd name="connsiteX7" fmla="*/ 239282 w 1068224"/>
              <a:gd name="connsiteY7" fmla="*/ 76912 h 299103"/>
              <a:gd name="connsiteX8" fmla="*/ 264920 w 1068224"/>
              <a:gd name="connsiteY8" fmla="*/ 51275 h 299103"/>
              <a:gd name="connsiteX9" fmla="*/ 333286 w 1068224"/>
              <a:gd name="connsiteY9" fmla="*/ 34183 h 299103"/>
              <a:gd name="connsiteX10" fmla="*/ 478564 w 1068224"/>
              <a:gd name="connsiteY10" fmla="*/ 17091 h 299103"/>
              <a:gd name="connsiteX11" fmla="*/ 564022 w 1068224"/>
              <a:gd name="connsiteY11" fmla="*/ 0 h 299103"/>
              <a:gd name="connsiteX12" fmla="*/ 734938 w 1068224"/>
              <a:gd name="connsiteY12" fmla="*/ 8546 h 299103"/>
              <a:gd name="connsiteX13" fmla="*/ 811850 w 1068224"/>
              <a:gd name="connsiteY13" fmla="*/ 51275 h 299103"/>
              <a:gd name="connsiteX14" fmla="*/ 837488 w 1068224"/>
              <a:gd name="connsiteY14" fmla="*/ 76912 h 299103"/>
              <a:gd name="connsiteX15" fmla="*/ 871671 w 1068224"/>
              <a:gd name="connsiteY15" fmla="*/ 85458 h 299103"/>
              <a:gd name="connsiteX16" fmla="*/ 922946 w 1068224"/>
              <a:gd name="connsiteY16" fmla="*/ 119641 h 299103"/>
              <a:gd name="connsiteX17" fmla="*/ 948583 w 1068224"/>
              <a:gd name="connsiteY17" fmla="*/ 128187 h 299103"/>
              <a:gd name="connsiteX18" fmla="*/ 999858 w 1068224"/>
              <a:gd name="connsiteY18" fmla="*/ 153824 h 299103"/>
              <a:gd name="connsiteX19" fmla="*/ 1034041 w 1068224"/>
              <a:gd name="connsiteY19" fmla="*/ 205099 h 299103"/>
              <a:gd name="connsiteX20" fmla="*/ 1051133 w 1068224"/>
              <a:gd name="connsiteY20" fmla="*/ 230736 h 299103"/>
              <a:gd name="connsiteX21" fmla="*/ 1068224 w 1068224"/>
              <a:gd name="connsiteY21" fmla="*/ 247828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8224" h="299103">
                <a:moveTo>
                  <a:pt x="0" y="299103"/>
                </a:moveTo>
                <a:cubicBezTo>
                  <a:pt x="10447" y="278210"/>
                  <a:pt x="19086" y="257398"/>
                  <a:pt x="34183" y="239282"/>
                </a:cubicBezTo>
                <a:cubicBezTo>
                  <a:pt x="41920" y="229998"/>
                  <a:pt x="52084" y="222929"/>
                  <a:pt x="59821" y="213645"/>
                </a:cubicBezTo>
                <a:cubicBezTo>
                  <a:pt x="90383" y="176971"/>
                  <a:pt x="61686" y="196423"/>
                  <a:pt x="102550" y="162370"/>
                </a:cubicBezTo>
                <a:cubicBezTo>
                  <a:pt x="110440" y="155795"/>
                  <a:pt x="120297" y="151853"/>
                  <a:pt x="128187" y="145278"/>
                </a:cubicBezTo>
                <a:cubicBezTo>
                  <a:pt x="137471" y="137541"/>
                  <a:pt x="144540" y="127378"/>
                  <a:pt x="153824" y="119641"/>
                </a:cubicBezTo>
                <a:cubicBezTo>
                  <a:pt x="168971" y="107019"/>
                  <a:pt x="196434" y="92834"/>
                  <a:pt x="213645" y="85458"/>
                </a:cubicBezTo>
                <a:cubicBezTo>
                  <a:pt x="221925" y="81910"/>
                  <a:pt x="230736" y="79761"/>
                  <a:pt x="239282" y="76912"/>
                </a:cubicBezTo>
                <a:cubicBezTo>
                  <a:pt x="247828" y="68366"/>
                  <a:pt x="254864" y="57979"/>
                  <a:pt x="264920" y="51275"/>
                </a:cubicBezTo>
                <a:cubicBezTo>
                  <a:pt x="275766" y="44045"/>
                  <a:pt x="327794" y="34968"/>
                  <a:pt x="333286" y="34183"/>
                </a:cubicBezTo>
                <a:cubicBezTo>
                  <a:pt x="381334" y="27319"/>
                  <a:pt x="430623" y="25081"/>
                  <a:pt x="478564" y="17091"/>
                </a:cubicBezTo>
                <a:cubicBezTo>
                  <a:pt x="507219" y="12315"/>
                  <a:pt x="564022" y="0"/>
                  <a:pt x="564022" y="0"/>
                </a:cubicBezTo>
                <a:cubicBezTo>
                  <a:pt x="620994" y="2849"/>
                  <a:pt x="678109" y="3605"/>
                  <a:pt x="734938" y="8546"/>
                </a:cubicBezTo>
                <a:cubicBezTo>
                  <a:pt x="758481" y="10593"/>
                  <a:pt x="802297" y="41722"/>
                  <a:pt x="811850" y="51275"/>
                </a:cubicBezTo>
                <a:cubicBezTo>
                  <a:pt x="820396" y="59821"/>
                  <a:pt x="826995" y="70916"/>
                  <a:pt x="837488" y="76912"/>
                </a:cubicBezTo>
                <a:cubicBezTo>
                  <a:pt x="847686" y="82739"/>
                  <a:pt x="860277" y="82609"/>
                  <a:pt x="871671" y="85458"/>
                </a:cubicBezTo>
                <a:cubicBezTo>
                  <a:pt x="888763" y="96852"/>
                  <a:pt x="903459" y="113145"/>
                  <a:pt x="922946" y="119641"/>
                </a:cubicBezTo>
                <a:cubicBezTo>
                  <a:pt x="931492" y="122490"/>
                  <a:pt x="940526" y="124159"/>
                  <a:pt x="948583" y="128187"/>
                </a:cubicBezTo>
                <a:cubicBezTo>
                  <a:pt x="1014848" y="161319"/>
                  <a:pt x="935419" y="132344"/>
                  <a:pt x="999858" y="153824"/>
                </a:cubicBezTo>
                <a:lnTo>
                  <a:pt x="1034041" y="205099"/>
                </a:lnTo>
                <a:cubicBezTo>
                  <a:pt x="1039738" y="213645"/>
                  <a:pt x="1043871" y="223473"/>
                  <a:pt x="1051133" y="230736"/>
                </a:cubicBezTo>
                <a:lnTo>
                  <a:pt x="1068224" y="247828"/>
                </a:lnTo>
              </a:path>
            </a:pathLst>
          </a:custGeom>
          <a:ln w="349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95400" y="3048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" y="4343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Loses </a:t>
            </a:r>
            <a:r>
              <a:rPr lang="en-US" sz="2800" dirty="0" smtClean="0">
                <a:solidFill>
                  <a:srgbClr val="FF0000"/>
                </a:solidFill>
              </a:rPr>
              <a:t>2e-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4343400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Gains </a:t>
            </a:r>
            <a:r>
              <a:rPr lang="en-US" sz="2800" dirty="0" smtClean="0">
                <a:solidFill>
                  <a:srgbClr val="FF0000"/>
                </a:solidFill>
              </a:rPr>
              <a:t>2e-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4724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ox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138902" y="471049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red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4572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…more practice in class on board….</a:t>
            </a:r>
            <a:endParaRPr lang="en-US" dirty="0"/>
          </a:p>
        </p:txBody>
      </p:sp>
      <p:pic>
        <p:nvPicPr>
          <p:cNvPr id="27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068" y="4919996"/>
            <a:ext cx="3355848" cy="19762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498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4112" y="35331"/>
            <a:ext cx="6077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Ford Focus all electric car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211824" y="4038601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High surface area lithium ion batteries</a:t>
            </a:r>
            <a:endParaRPr lang="en-US" sz="2800" dirty="0"/>
          </a:p>
        </p:txBody>
      </p:sp>
      <p:pic>
        <p:nvPicPr>
          <p:cNvPr id="2050" name="Picture 2" descr="http://www.automotive-fleet.com/fc_images/news/Ford-Focus-Electric-1-full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-30051"/>
            <a:ext cx="4169943" cy="2952171"/>
          </a:xfrm>
          <a:prstGeom prst="rect">
            <a:avLst/>
          </a:prstGeom>
          <a:noFill/>
        </p:spPr>
      </p:pic>
      <p:pic>
        <p:nvPicPr>
          <p:cNvPr id="2052" name="Picture 4" descr="http://www.wareground.com/images/400/2012_ford_focus_ev_to_use_liquid_cooled_lithium_polymer_battery_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3" y="2844163"/>
            <a:ext cx="5487473" cy="3978419"/>
          </a:xfrm>
          <a:prstGeom prst="rect">
            <a:avLst/>
          </a:prstGeom>
          <a:noFill/>
        </p:spPr>
      </p:pic>
      <p:cxnSp>
        <p:nvCxnSpPr>
          <p:cNvPr id="33" name="Straight Arrow Connector 32"/>
          <p:cNvCxnSpPr/>
          <p:nvPr/>
        </p:nvCxnSpPr>
        <p:spPr>
          <a:xfrm flipH="1" flipV="1">
            <a:off x="5029200" y="4405056"/>
            <a:ext cx="1411224" cy="57048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9047" y="1581168"/>
            <a:ext cx="443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Li</a:t>
            </a:r>
            <a:r>
              <a:rPr lang="en-US" sz="3200" b="1" baseline="-25000" dirty="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x</a:t>
            </a:r>
            <a:r>
              <a:rPr lang="en-US" sz="3200" b="1" dirty="0" smtClean="0">
                <a:cs typeface="Arial" pitchFamily="34" charset="0"/>
              </a:rPr>
              <a:t> C</a:t>
            </a:r>
            <a:r>
              <a:rPr lang="en-US" sz="3200" b="1" baseline="-25000" dirty="0" smtClean="0">
                <a:cs typeface="Arial" pitchFamily="34" charset="0"/>
              </a:rPr>
              <a:t>6</a:t>
            </a:r>
            <a:r>
              <a:rPr lang="en-US" sz="3200" b="1" dirty="0" smtClean="0">
                <a:cs typeface="Arial" pitchFamily="34" charset="0"/>
                <a:sym typeface="Wingdings" panose="05000000000000000000" pitchFamily="2" charset="2"/>
              </a:rPr>
              <a:t>  </a:t>
            </a:r>
            <a:r>
              <a:rPr lang="en-US" sz="3200" dirty="0" err="1" smtClean="0">
                <a:cs typeface="Andalus" pitchFamily="2" charset="-78"/>
              </a:rPr>
              <a:t>xLi</a:t>
            </a:r>
            <a:r>
              <a:rPr lang="en-US" sz="3200" baseline="30000" dirty="0" smtClean="0">
                <a:cs typeface="Andalus" pitchFamily="2" charset="-78"/>
              </a:rPr>
              <a:t>+</a:t>
            </a:r>
            <a:r>
              <a:rPr lang="en-US" sz="3200" dirty="0" smtClean="0">
                <a:cs typeface="Andalus" pitchFamily="2" charset="-78"/>
              </a:rPr>
              <a:t>  + 6C  + </a:t>
            </a:r>
            <a:r>
              <a:rPr lang="en-US" sz="3200" dirty="0" err="1" smtClean="0">
                <a:cs typeface="Andalus" pitchFamily="2" charset="-78"/>
              </a:rPr>
              <a:t>xe</a:t>
            </a:r>
            <a:r>
              <a:rPr lang="en-US" sz="3200" dirty="0" smtClean="0">
                <a:cs typeface="Andalus" pitchFamily="2" charset="-78"/>
              </a:rPr>
              <a:t>-</a:t>
            </a:r>
            <a:endParaRPr lang="en-US" sz="3200" b="1" dirty="0"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5394" y="4946647"/>
            <a:ext cx="451493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Cathode (right side=red)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 flipV="1">
            <a:off x="4564891" y="1205394"/>
            <a:ext cx="533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2400" y="3596234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054" name="Picture 6" descr="http://pubs.acs.org/cen/_img/87/i30/8730cover2_flow5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0388" y="1279810"/>
            <a:ext cx="4383669" cy="39190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908226" y="-140904"/>
            <a:ext cx="802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Power cycle – what happens as you drive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224634" y="1193083"/>
            <a:ext cx="7831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+1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891202" y="2113370"/>
            <a:ext cx="4101922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Anode (left side </a:t>
            </a:r>
            <a:r>
              <a:rPr lang="en-US" sz="3200" b="1" dirty="0"/>
              <a:t>=</a:t>
            </a:r>
            <a:r>
              <a:rPr lang="en-US" sz="3200" b="1" dirty="0" smtClean="0"/>
              <a:t>ox)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4683" y="5682222"/>
            <a:ext cx="8480416" cy="11387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FF0000"/>
                </a:solidFill>
              </a:rPr>
              <a:t>Li</a:t>
            </a:r>
            <a:r>
              <a:rPr lang="en-US" sz="34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3400" b="1" dirty="0" smtClean="0"/>
              <a:t>  embedded in `</a:t>
            </a:r>
            <a:r>
              <a:rPr lang="en-US" sz="3400" b="1" dirty="0" smtClean="0">
                <a:solidFill>
                  <a:srgbClr val="C00000"/>
                </a:solidFill>
              </a:rPr>
              <a:t>i</a:t>
            </a:r>
            <a:r>
              <a:rPr lang="en-US" sz="3400" b="1" dirty="0" smtClean="0">
                <a:solidFill>
                  <a:srgbClr val="FF0000"/>
                </a:solidFill>
              </a:rPr>
              <a:t>ntercalation</a:t>
            </a:r>
            <a:r>
              <a:rPr lang="en-US" sz="3400" b="1" dirty="0" smtClean="0"/>
              <a:t>’ compounds on both sides</a:t>
            </a:r>
            <a:endParaRPr lang="en-US" sz="3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25408" y="4250812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Wingdings" pitchFamily="2" charset="2"/>
              </a:rPr>
              <a:t>Li</a:t>
            </a:r>
            <a:r>
              <a:rPr lang="en-US" sz="3200" b="1" baseline="-25000" dirty="0" smtClean="0">
                <a:sym typeface="Wingdings" pitchFamily="2" charset="2"/>
              </a:rPr>
              <a:t>1-x</a:t>
            </a:r>
            <a:r>
              <a:rPr lang="en-US" sz="3200" b="1" dirty="0" smtClean="0">
                <a:sym typeface="Wingdings" pitchFamily="2" charset="2"/>
              </a:rPr>
              <a:t>CoO</a:t>
            </a:r>
            <a:r>
              <a:rPr lang="en-US" sz="3200" b="1" baseline="-25000" dirty="0" smtClean="0">
                <a:sym typeface="Wingdings" pitchFamily="2" charset="2"/>
              </a:rPr>
              <a:t>2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b="1" dirty="0">
                <a:sym typeface="Wingdings" pitchFamily="2" charset="2"/>
              </a:rPr>
              <a:t>+ </a:t>
            </a:r>
            <a:r>
              <a:rPr lang="en-US" sz="3200" b="1" dirty="0" err="1">
                <a:sym typeface="Wingdings" pitchFamily="2" charset="2"/>
              </a:rPr>
              <a:t>xe</a:t>
            </a:r>
            <a:r>
              <a:rPr lang="en-US" sz="3200" b="1" dirty="0">
                <a:sym typeface="Wingdings" pitchFamily="2" charset="2"/>
              </a:rPr>
              <a:t>- + </a:t>
            </a:r>
            <a:r>
              <a:rPr lang="en-US" sz="3200" b="1" dirty="0" err="1" smtClean="0">
                <a:sym typeface="Wingdings" pitchFamily="2" charset="2"/>
              </a:rPr>
              <a:t>xLi</a:t>
            </a:r>
            <a:r>
              <a:rPr lang="en-US" sz="3200" b="1" dirty="0" smtClean="0">
                <a:sym typeface="Wingdings" pitchFamily="2" charset="2"/>
              </a:rPr>
              <a:t>+</a:t>
            </a:r>
            <a:r>
              <a:rPr lang="en-US" sz="3200" b="1" dirty="0" smtClean="0">
                <a:solidFill>
                  <a:srgbClr val="FF0000"/>
                </a:solidFill>
              </a:rPr>
              <a:t>LiCoO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87032" y="435213"/>
            <a:ext cx="5791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Key </a:t>
            </a:r>
            <a:r>
              <a:rPr lang="en-US" sz="4000" b="1" dirty="0" smtClean="0">
                <a:solidFill>
                  <a:srgbClr val="FF0000"/>
                </a:solidFill>
              </a:rPr>
              <a:t>Chemistry</a:t>
            </a:r>
            <a:r>
              <a:rPr lang="en-US" sz="4000" b="1" dirty="0" smtClean="0">
                <a:solidFill>
                  <a:srgbClr val="002060"/>
                </a:solidFill>
              </a:rPr>
              <a:t> trick: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75016" y="3666037"/>
            <a:ext cx="67229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+1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85800" y="1581168"/>
            <a:ext cx="1066800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99379" y="1571141"/>
            <a:ext cx="1066800" cy="0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766179" y="1706989"/>
            <a:ext cx="30590" cy="730855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19918" y="1688934"/>
            <a:ext cx="23342" cy="70794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Box 2047"/>
          <p:cNvSpPr txBox="1"/>
          <p:nvPr/>
        </p:nvSpPr>
        <p:spPr>
          <a:xfrm>
            <a:off x="1718839" y="1094190"/>
            <a:ext cx="117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LOAD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3898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  <p:bldP spid="16" grpId="0" animBg="1"/>
      <p:bldP spid="19" grpId="0" animBg="1"/>
      <p:bldP spid="20" grpId="0" animBg="1"/>
      <p:bldP spid="21" grpId="0" animBg="1"/>
      <p:bldP spid="27" grpId="0"/>
      <p:bldP spid="31" grpId="0" animBg="1"/>
      <p:bldP spid="26" grpId="0" animBg="1"/>
      <p:bldP spid="20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http://www.youtube.com/watch?v=6evFK8y-zdw</a:t>
            </a:r>
          </a:p>
        </p:txBody>
      </p:sp>
    </p:spTree>
    <p:extLst>
      <p:ext uri="{BB962C8B-B14F-4D97-AF65-F5344CB8AC3E}">
        <p14:creationId xmlns:p14="http://schemas.microsoft.com/office/powerpoint/2010/main" val="11685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rot="10800000" flipV="1">
            <a:off x="2047464" y="3733800"/>
            <a:ext cx="1143000" cy="106680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951112" y="3675846"/>
            <a:ext cx="1143000" cy="106680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5270" y="3404539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 to the organic stuff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3853191"/>
            <a:ext cx="266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Inorganic stuff </a:t>
            </a:r>
          </a:p>
        </p:txBody>
      </p:sp>
      <p:pic>
        <p:nvPicPr>
          <p:cNvPr id="12" name="Picture 11" descr="sandy-so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73" y="1086481"/>
            <a:ext cx="2909958" cy="2179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36252" y="139723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CHAPTER 2: DIRT</a:t>
            </a:r>
            <a:endParaRPr lang="en-US" sz="2400" b="1" dirty="0"/>
          </a:p>
        </p:txBody>
      </p:sp>
      <p:pic>
        <p:nvPicPr>
          <p:cNvPr id="41986" name="Picture 2" descr="http://img.alibaba.com/photo/11777963/Different_Kinds_Of_Minerals_From_Ir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879167"/>
            <a:ext cx="2635250" cy="1978833"/>
          </a:xfrm>
          <a:prstGeom prst="rect">
            <a:avLst/>
          </a:prstGeom>
          <a:noFill/>
        </p:spPr>
      </p:pic>
      <p:pic>
        <p:nvPicPr>
          <p:cNvPr id="17" name="Picture 5" descr="poop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876800"/>
            <a:ext cx="13997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162300" y="3530903"/>
            <a:ext cx="2933700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What makes rocks the way they are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(text version, p. 46</a:t>
            </a:r>
          </a:p>
          <a:p>
            <a:r>
              <a:rPr lang="en-US" sz="2800" dirty="0" smtClean="0"/>
              <a:t>“Why do minerals exist?”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9263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we’ve just covered…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136055"/>
            <a:ext cx="411587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Answer: </a:t>
            </a:r>
            <a:r>
              <a:rPr lang="en-US" sz="2800" b="1" dirty="0" smtClean="0">
                <a:solidFill>
                  <a:srgbClr val="0070C0"/>
                </a:solidFill>
              </a:rPr>
              <a:t>mostly ionic bonds between (+) and (-) atoms with inert gas count of electrons.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200" y="1990806"/>
            <a:ext cx="5105400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Practical bonus: </a:t>
            </a:r>
            <a:r>
              <a:rPr lang="en-US" sz="2800" b="1" dirty="0" smtClean="0">
                <a:solidFill>
                  <a:srgbClr val="0070C0"/>
                </a:solidFill>
              </a:rPr>
              <a:t>electron motion as ions form can do useful work, .e.g. make a </a:t>
            </a:r>
            <a:r>
              <a:rPr lang="en-US" sz="2800" b="1" u="sng" dirty="0" smtClean="0">
                <a:solidFill>
                  <a:srgbClr val="FF0000"/>
                </a:solidFill>
              </a:rPr>
              <a:t>battery</a:t>
            </a:r>
            <a:endParaRPr lang="en-US" sz="2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7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8" grpId="0" animBg="1"/>
      <p:bldP spid="16" grpId="0" animBg="1"/>
      <p:bldP spid="16" grpId="1" animBg="1"/>
      <p:bldP spid="19" grpId="0" animBg="1"/>
      <p:bldP spid="1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oo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"/>
            <a:ext cx="13997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0" y="1524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Chapter 3: Diamonds</a:t>
            </a:r>
            <a:endParaRPr lang="en-US" sz="3200" b="1" dirty="0"/>
          </a:p>
        </p:txBody>
      </p:sp>
      <p:pic>
        <p:nvPicPr>
          <p:cNvPr id="19458" name="Picture 2" descr="http://www.fashionsnoops.com/sem_blog/admin/upload/image/diamo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685800"/>
            <a:ext cx="2514600" cy="2307146"/>
          </a:xfrm>
          <a:prstGeom prst="rect">
            <a:avLst/>
          </a:prstGeom>
          <a:noFill/>
        </p:spPr>
      </p:pic>
      <p:pic>
        <p:nvPicPr>
          <p:cNvPr id="5" name="Picture 4" descr="sandy-so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905000"/>
            <a:ext cx="2452758" cy="18368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685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Chapter 2: Dirt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1981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about the organic stuff  ???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229100" y="800100"/>
            <a:ext cx="1143000" cy="9144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67000" y="4191000"/>
            <a:ext cx="6172200" cy="169277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holds together diamonds, </a:t>
            </a:r>
            <a:r>
              <a:rPr lang="en-US" sz="4000" b="1" dirty="0" err="1" smtClean="0">
                <a:solidFill>
                  <a:srgbClr val="FF0000"/>
                </a:solidFill>
              </a:rPr>
              <a:t>poo</a:t>
            </a:r>
            <a:r>
              <a:rPr lang="en-US" sz="4000" b="1" dirty="0" smtClean="0">
                <a:solidFill>
                  <a:srgbClr val="FF0000"/>
                </a:solidFill>
              </a:rPr>
              <a:t> and you ???</a:t>
            </a:r>
          </a:p>
          <a:p>
            <a:r>
              <a:rPr lang="en-US" sz="2400" b="1" dirty="0" smtClean="0"/>
              <a:t>(text version: Why is carbon special ?)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149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00B050"/>
                </a:solidFill>
              </a:rPr>
              <a:t>Organic (Plastics, poo and  you) </a:t>
            </a:r>
            <a:r>
              <a:rPr lang="en-US" sz="2700" dirty="0" smtClean="0"/>
              <a:t>vs. </a:t>
            </a:r>
            <a:r>
              <a:rPr lang="en-US" sz="2700" b="1" dirty="0" smtClean="0">
                <a:solidFill>
                  <a:srgbClr val="C00000"/>
                </a:solidFill>
              </a:rPr>
              <a:t>Inorganic (Minerals/Rocks)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701899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Organics</a:t>
            </a:r>
            <a:r>
              <a:rPr lang="en-US" sz="2800" u="sng" dirty="0" smtClean="0"/>
              <a:t>					</a:t>
            </a:r>
            <a:r>
              <a:rPr lang="en-US" sz="2800" b="1" u="sng" dirty="0" smtClean="0">
                <a:solidFill>
                  <a:srgbClr val="C00000"/>
                </a:solidFill>
              </a:rPr>
              <a:t>Inorganics	</a:t>
            </a:r>
            <a:r>
              <a:rPr lang="en-US" sz="2800" dirty="0" smtClean="0"/>
              <a:t>		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760768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Mostly made of Metals, O, rest of Periodic </a:t>
            </a:r>
            <a:r>
              <a:rPr lang="en-US" sz="3600" b="1" dirty="0">
                <a:solidFill>
                  <a:srgbClr val="C00000"/>
                </a:solidFill>
              </a:rPr>
              <a:t>T</a:t>
            </a:r>
            <a:r>
              <a:rPr lang="en-US" sz="3600" b="1" dirty="0" smtClean="0">
                <a:solidFill>
                  <a:srgbClr val="C00000"/>
                </a:solidFill>
              </a:rPr>
              <a:t>able 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(C plays only a small part)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983" y="1178952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Ex:</a:t>
            </a:r>
            <a:r>
              <a:rPr lang="en-US" dirty="0" smtClean="0"/>
              <a:t>	</a:t>
            </a:r>
            <a:r>
              <a:rPr lang="en-US" sz="3600" b="1" dirty="0" smtClean="0">
                <a:solidFill>
                  <a:srgbClr val="0070C0"/>
                </a:solidFill>
              </a:rPr>
              <a:t>Saran wrap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175993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</a:t>
            </a:r>
            <a:r>
              <a:rPr lang="en-US" sz="3200" b="1" dirty="0" smtClean="0"/>
              <a:t>.     </a:t>
            </a:r>
            <a:r>
              <a:rPr lang="en-US" sz="3200" b="1" dirty="0" smtClean="0">
                <a:solidFill>
                  <a:srgbClr val="C00000"/>
                </a:solidFill>
              </a:rPr>
              <a:t>limestone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358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Main electronic arrangement: covalent bonds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49530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Main electronic arrangement: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Ionic bonds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825283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Mostly made of C, H, O Some N (minor pieces of rest of Periodic Table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2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0300" y="2315342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Na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+1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2225814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</a:t>
            </a:r>
            <a:r>
              <a:rPr lang="en-US" sz="4000" b="1" baseline="30000" dirty="0" smtClean="0">
                <a:solidFill>
                  <a:srgbClr val="0070C0"/>
                </a:solidFill>
              </a:rPr>
              <a:t>2-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62195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Write stable ions of Na and O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794917"/>
            <a:ext cx="3581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Na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</a:rPr>
              <a:t>O</a:t>
            </a:r>
            <a:r>
              <a:rPr lang="en-US" sz="4400" b="1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4400" b="1" dirty="0" smtClean="0"/>
              <a:t> = Na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O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886200"/>
            <a:ext cx="220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Neutral compound formed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38500" y="2492374"/>
            <a:ext cx="1578735" cy="485364"/>
          </a:xfrm>
          <a:prstGeom prst="straightConnector1">
            <a:avLst/>
          </a:prstGeom>
          <a:ln w="349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60849" y="2703827"/>
            <a:ext cx="1676400" cy="228600"/>
          </a:xfrm>
          <a:prstGeom prst="straightConnector1">
            <a:avLst/>
          </a:prstGeom>
          <a:ln w="317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02172" y="2669285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3923" y="2619805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09800" y="4721667"/>
            <a:ext cx="563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x (</a:t>
            </a:r>
            <a:r>
              <a:rPr lang="en-US" sz="4000" b="1" dirty="0" smtClean="0">
                <a:solidFill>
                  <a:srgbClr val="FF0000"/>
                </a:solidFill>
              </a:rPr>
              <a:t>+1  </a:t>
            </a:r>
            <a:r>
              <a:rPr lang="en-US" sz="4000" b="1" dirty="0" smtClean="0"/>
              <a:t>)  + 1 x (</a:t>
            </a:r>
            <a:r>
              <a:rPr lang="en-US" sz="4000" b="1" dirty="0" smtClean="0">
                <a:solidFill>
                  <a:srgbClr val="0070C0"/>
                </a:solidFill>
              </a:rPr>
              <a:t>-2</a:t>
            </a:r>
            <a:r>
              <a:rPr lang="en-US" sz="4000" b="1" dirty="0" smtClean="0"/>
              <a:t>)  = </a:t>
            </a:r>
          </a:p>
          <a:p>
            <a:r>
              <a:rPr lang="en-US" sz="4000" b="1" dirty="0" smtClean="0"/>
              <a:t>  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9800" y="53340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 - 2 = 0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828407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Crossing the charge trick reviewed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39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19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B050"/>
                </a:solidFill>
              </a:rPr>
              <a:t>Organics</a:t>
            </a:r>
            <a:r>
              <a:rPr lang="en-US" sz="2400" u="sng" dirty="0" smtClean="0"/>
              <a:t>				</a:t>
            </a:r>
            <a:r>
              <a:rPr lang="en-US" sz="2400" b="1" u="sng" dirty="0" smtClean="0">
                <a:solidFill>
                  <a:srgbClr val="C00000"/>
                </a:solidFill>
              </a:rPr>
              <a:t>Inorganics		</a:t>
            </a:r>
            <a:r>
              <a:rPr lang="en-US" sz="2400" dirty="0" smtClean="0"/>
              <a:t>		</a:t>
            </a:r>
            <a:endParaRPr lang="en-US" sz="2400" dirty="0"/>
          </a:p>
        </p:txBody>
      </p:sp>
      <p:pic>
        <p:nvPicPr>
          <p:cNvPr id="4" name="Picture 2" descr="http://www.docbrown.info/page04/4_72bond/Image54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752600"/>
            <a:ext cx="2590800" cy="2775857"/>
          </a:xfrm>
          <a:prstGeom prst="rect">
            <a:avLst/>
          </a:prstGeom>
          <a:noFill/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1828800"/>
          <a:ext cx="416083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4" imgW="4160520" imgH="1051560" progId="ACD.ChemSketch.20">
                  <p:embed/>
                </p:oleObj>
              </mc:Choice>
              <mc:Fallback>
                <p:oleObj name="ChemSketch" r:id="rId4" imgW="4160520" imgH="10515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60837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048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Octane ( gasoline)  2D image</a:t>
            </a:r>
            <a:endParaRPr lang="en-US" dirty="0"/>
          </a:p>
        </p:txBody>
      </p:sp>
      <p:pic>
        <p:nvPicPr>
          <p:cNvPr id="1028" name="Picture 4" descr="http://www.globalresourcesplus.com/images/Octane_molecule_3D_mod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3352800"/>
            <a:ext cx="4041239" cy="1600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5300" y="4981977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Octane in 3D</a:t>
            </a:r>
          </a:p>
          <a:p>
            <a:r>
              <a:rPr lang="en-US" sz="3600" dirty="0" smtClean="0"/>
              <a:t> model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38" y="0"/>
            <a:ext cx="7905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Organics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Inorganics</a:t>
            </a:r>
            <a:r>
              <a:rPr lang="en-US" sz="2400" dirty="0" smtClean="0"/>
              <a:t> : the difference in picture form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667000" y="1676400"/>
            <a:ext cx="1066800" cy="1588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32197" y="507712"/>
            <a:ext cx="54864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3200" b="1" dirty="0" smtClean="0"/>
              <a:t>covalent bond: the `new’ idea</a:t>
            </a:r>
            <a:endParaRPr lang="en-US" sz="32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629400" y="1025098"/>
            <a:ext cx="683654" cy="1337102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609600"/>
            <a:ext cx="25908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ionic bond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4876800"/>
            <a:ext cx="5562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Note the absence of  charge in organic picture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169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4925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Language basics  of the `covalent’ bond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658509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Electron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Valence bond or valence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Lewis pair bond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Shared electron bond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014" y="1524000"/>
            <a:ext cx="8915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Other common names for </a:t>
            </a:r>
            <a:r>
              <a:rPr lang="en-US" sz="4000" b="1" dirty="0" smtClean="0">
                <a:solidFill>
                  <a:srgbClr val="00B050"/>
                </a:solidFill>
              </a:rPr>
              <a:t>covalent bond</a:t>
            </a:r>
          </a:p>
        </p:txBody>
      </p:sp>
    </p:spTree>
    <p:extLst>
      <p:ext uri="{BB962C8B-B14F-4D97-AF65-F5344CB8AC3E}">
        <p14:creationId xmlns:p14="http://schemas.microsoft.com/office/powerpoint/2010/main" val="168487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051" y="-2233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Language basics  of the `covalent’ bond</a:t>
            </a:r>
            <a:endParaRPr lang="en-US" sz="2400" b="1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/>
          </p:nvPr>
        </p:nvGraphicFramePr>
        <p:xfrm>
          <a:off x="469646" y="1371600"/>
          <a:ext cx="299355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hemSketch" r:id="rId4" imgW="1895760" imgH="1350360" progId="ACD.ChemSketch.20">
                  <p:embed/>
                </p:oleObj>
              </mc:Choice>
              <mc:Fallback>
                <p:oleObj name="ChemSketch" r:id="rId4" imgW="1895760" imgH="13503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46" y="1371600"/>
                        <a:ext cx="299355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/>
          </p:nvPr>
        </p:nvGraphicFramePr>
        <p:xfrm>
          <a:off x="5486400" y="1752600"/>
          <a:ext cx="2507931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hemSketch" r:id="rId6" imgW="1502640" imgH="1368720" progId="ACD.ChemSketch.20">
                  <p:embed/>
                </p:oleObj>
              </mc:Choice>
              <mc:Fallback>
                <p:oleObj name="ChemSketch" r:id="rId6" imgW="1502640" imgH="13687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752600"/>
                        <a:ext cx="2507931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715887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line= single bond with 2 electrons</a:t>
            </a:r>
          </a:p>
          <a:p>
            <a:r>
              <a:rPr lang="en-US" sz="2400" dirty="0" smtClean="0"/>
              <a:t>(bond order 1) 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78698" y="3909194"/>
            <a:ext cx="3092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lines= double bond</a:t>
            </a:r>
          </a:p>
          <a:p>
            <a:r>
              <a:rPr lang="en-US" sz="2400" dirty="0" smtClean="0"/>
              <a:t>with 2 x 2= 4 electrons</a:t>
            </a:r>
          </a:p>
          <a:p>
            <a:r>
              <a:rPr lang="en-US" sz="2400" dirty="0" smtClean="0"/>
              <a:t>(bond order 2)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814984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of bonding e-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685800"/>
            <a:ext cx="7620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Bond language and electronic book keeping: part 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476500" y="5733365"/>
            <a:ext cx="18669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x2=14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5779532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 x 2=12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5109523"/>
            <a:ext cx="1524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# bonds   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819400" y="5131453"/>
            <a:ext cx="3048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556420" y="5169828"/>
            <a:ext cx="381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617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8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Language basics  of the `covalent’ bond</a:t>
            </a:r>
            <a:endParaRPr lang="en-US" b="1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/>
          </p:nvPr>
        </p:nvGraphicFramePr>
        <p:xfrm>
          <a:off x="1600200" y="1981200"/>
          <a:ext cx="715615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emSketch" r:id="rId4" imgW="1923120" imgH="146160" progId="ACD.ChemSketch.20">
                  <p:embed/>
                </p:oleObj>
              </mc:Choice>
              <mc:Fallback>
                <p:oleObj name="ChemSketch" r:id="rId4" imgW="1923120" imgH="1461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7156156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95600" y="2611746"/>
            <a:ext cx="6057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 lines = triple bond</a:t>
            </a:r>
          </a:p>
          <a:p>
            <a:r>
              <a:rPr lang="en-US" sz="2800" dirty="0" smtClean="0"/>
              <a:t>With 3 x 2= 6 electrons</a:t>
            </a:r>
          </a:p>
          <a:p>
            <a:r>
              <a:rPr lang="en-US" sz="2800" dirty="0" smtClean="0"/>
              <a:t>(bond order 3)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5163424"/>
            <a:ext cx="20955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 of bonding e-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" y="907179"/>
            <a:ext cx="7620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Bond language and electronic book keeping: part 1 (continued)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378867"/>
            <a:ext cx="3505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 x 2=10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" y="4429780"/>
            <a:ext cx="20574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# bonds   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33900" y="4424414"/>
            <a:ext cx="381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849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6" grpId="0" animBg="1"/>
      <p:bldP spid="18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5240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In-class Board practice counting bonds and electrons for organics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3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0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In-class EXERCISE #1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(</a:t>
            </a:r>
            <a:r>
              <a:rPr lang="en-US" sz="2800" b="1" dirty="0" smtClean="0">
                <a:solidFill>
                  <a:srgbClr val="0070C0"/>
                </a:solidFill>
              </a:rPr>
              <a:t>mole buck </a:t>
            </a:r>
            <a:r>
              <a:rPr lang="en-US" sz="2800" b="1" dirty="0" smtClean="0"/>
              <a:t>challenge)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	Mg	N 	As 	F	Al	C	</a:t>
            </a:r>
            <a:r>
              <a:rPr lang="en-US" sz="2800" b="1" dirty="0" err="1" smtClean="0"/>
              <a:t>Sr</a:t>
            </a:r>
            <a:r>
              <a:rPr lang="en-US" sz="2800" b="1" dirty="0" smtClean="0"/>
              <a:t>	Li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922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1.1. Stable Cha</a:t>
            </a:r>
            <a:r>
              <a:rPr lang="en-US" b="1" i="1" dirty="0" smtClean="0"/>
              <a:t>rges</a:t>
            </a:r>
          </a:p>
          <a:p>
            <a:r>
              <a:rPr lang="en-US" dirty="0" smtClean="0"/>
              <a:t>Use the Periodic Table to deduce the likely charges on the elements below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69983" y="2057400"/>
            <a:ext cx="1066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+3(-5)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057400"/>
            <a:ext cx="99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+4,-4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2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34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01000" y="20574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66700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1.2  Predict compound formulas for combinations of the elements paired below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3124200"/>
            <a:ext cx="1752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800" b="1" dirty="0" smtClean="0"/>
              <a:t>Na  +  P</a:t>
            </a:r>
          </a:p>
          <a:p>
            <a:pPr marL="457200" indent="-457200">
              <a:buAutoNum type="alphaLcParenR"/>
            </a:pPr>
            <a:r>
              <a:rPr lang="en-US" sz="2800" b="1" dirty="0" smtClean="0"/>
              <a:t>Mg +  F</a:t>
            </a:r>
          </a:p>
          <a:p>
            <a:pPr marL="457200" indent="-457200">
              <a:buAutoNum type="alphaLcParenR"/>
            </a:pPr>
            <a:r>
              <a:rPr lang="en-US" sz="2800" b="1" dirty="0" smtClean="0"/>
              <a:t>K    +  O</a:t>
            </a:r>
          </a:p>
          <a:p>
            <a:pPr marL="457200" indent="-457200">
              <a:buAutoNum type="alphaLcParenR"/>
            </a:pPr>
            <a:r>
              <a:rPr lang="en-US" sz="2800" b="1" dirty="0" smtClean="0"/>
              <a:t>Ca  +  O</a:t>
            </a:r>
          </a:p>
          <a:p>
            <a:pPr marL="457200" indent="-457200">
              <a:buAutoNum type="alphaLcParenR"/>
            </a:pPr>
            <a:r>
              <a:rPr lang="en-US" sz="2800" b="1" dirty="0" err="1" smtClean="0"/>
              <a:t>Ba</a:t>
            </a:r>
            <a:r>
              <a:rPr lang="en-US" sz="2800" b="1" dirty="0" smtClean="0"/>
              <a:t>  + N</a:t>
            </a:r>
          </a:p>
          <a:p>
            <a:pPr marL="457200" indent="-457200">
              <a:buAutoNum type="alphaLcParenR"/>
            </a:pPr>
            <a:r>
              <a:rPr lang="en-US" sz="2800" b="1" dirty="0" smtClean="0"/>
              <a:t>Al   + </a:t>
            </a:r>
            <a:r>
              <a:rPr lang="en-US" sz="2800" b="1" dirty="0" err="1" smtClean="0"/>
              <a:t>Cl</a:t>
            </a:r>
            <a:endParaRPr lang="en-US" sz="2800" b="1" dirty="0" smtClean="0"/>
          </a:p>
          <a:p>
            <a:pPr marL="457200" indent="-457200">
              <a:buAutoNum type="alphaLcParenR"/>
            </a:pPr>
            <a:r>
              <a:rPr lang="en-US" sz="2800" b="1" dirty="0" smtClean="0"/>
              <a:t>Al   + O</a:t>
            </a:r>
          </a:p>
          <a:p>
            <a:pPr marL="457200" indent="-457200">
              <a:buAutoNum type="alphaLcParenR"/>
            </a:pPr>
            <a:endParaRPr lang="en-US" sz="24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438400" y="31242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38400" y="35814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MgF</a:t>
            </a:r>
            <a:r>
              <a:rPr lang="en-U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38400" y="40386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44958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CaO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48768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Ba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N</a:t>
            </a:r>
            <a:r>
              <a:rPr lang="en-U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53340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AlCl</a:t>
            </a:r>
            <a:r>
              <a:rPr lang="en-US" sz="2400" b="1" baseline="-25000" dirty="0" smtClean="0"/>
              <a:t>3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438400" y="5791200"/>
            <a:ext cx="1143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/>
      <p:bldP spid="18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3748" y="3675475"/>
            <a:ext cx="2133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4400" b="1" dirty="0" smtClean="0">
                <a:solidFill>
                  <a:srgbClr val="FF0000"/>
                </a:solidFill>
              </a:rPr>
              <a:t>Na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</a:rPr>
              <a:t>SO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4</a:t>
            </a:r>
          </a:p>
          <a:p>
            <a:endParaRPr lang="en-US" sz="3600" b="1" baseline="-250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01071" y="223065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Beyond </a:t>
            </a:r>
            <a:r>
              <a:rPr lang="en-US" sz="4000" b="1" dirty="0" smtClean="0">
                <a:solidFill>
                  <a:srgbClr val="FF0000"/>
                </a:solidFill>
              </a:rPr>
              <a:t>Binary salts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874708"/>
            <a:ext cx="3505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Na</a:t>
            </a:r>
            <a:r>
              <a:rPr lang="en-US" sz="4400" b="1" dirty="0" err="1" smtClean="0">
                <a:solidFill>
                  <a:srgbClr val="0070C0"/>
                </a:solidFill>
              </a:rPr>
              <a:t>Cl</a:t>
            </a:r>
            <a:endParaRPr lang="en-US" sz="4400" b="1" dirty="0" smtClean="0">
              <a:solidFill>
                <a:srgbClr val="0070C0"/>
              </a:solidFill>
            </a:endParaRPr>
          </a:p>
          <a:p>
            <a:r>
              <a:rPr lang="en-US" sz="4400" b="1" dirty="0" err="1" smtClean="0">
                <a:solidFill>
                  <a:srgbClr val="FF0000"/>
                </a:solidFill>
              </a:rPr>
              <a:t>Ca</a:t>
            </a:r>
            <a:r>
              <a:rPr lang="en-US" sz="4400" b="1" dirty="0" err="1" smtClean="0">
                <a:solidFill>
                  <a:srgbClr val="0070C0"/>
                </a:solidFill>
              </a:rPr>
              <a:t>O</a:t>
            </a:r>
            <a:endParaRPr lang="en-US" sz="4400" b="1" dirty="0" smtClean="0">
              <a:solidFill>
                <a:srgbClr val="0070C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Al</a:t>
            </a:r>
            <a:r>
              <a:rPr lang="en-US" sz="4400" b="1" dirty="0" smtClean="0">
                <a:solidFill>
                  <a:srgbClr val="0070C0"/>
                </a:solidFill>
              </a:rPr>
              <a:t>Cl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3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Ca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0070C0"/>
                </a:solidFill>
              </a:rPr>
              <a:t>P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2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975381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Binary salts </a:t>
            </a:r>
            <a:r>
              <a:rPr lang="en-US" sz="4000" dirty="0" smtClean="0">
                <a:solidFill>
                  <a:srgbClr val="FF0000"/>
                </a:solidFill>
              </a:rPr>
              <a:t>have just two elements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31" y="3429736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More </a:t>
            </a:r>
            <a:r>
              <a:rPr lang="en-US" sz="3600" b="1" dirty="0" smtClean="0">
                <a:solidFill>
                  <a:srgbClr val="0070C0"/>
                </a:solidFill>
              </a:rPr>
              <a:t>complex salts</a:t>
            </a:r>
            <a:r>
              <a:rPr lang="en-US" sz="3600" b="1" dirty="0" smtClean="0"/>
              <a:t> have more than 2 elements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54857" y="4724084"/>
            <a:ext cx="1939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K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0070C0"/>
                </a:solidFill>
              </a:rPr>
              <a:t>PO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4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90937" y="4351638"/>
            <a:ext cx="590926" cy="26757"/>
          </a:xfrm>
          <a:prstGeom prst="straightConnector1">
            <a:avLst/>
          </a:prstGeom>
          <a:ln w="730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44300" y="3885639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Na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4400" b="1" dirty="0" smtClean="0"/>
              <a:t> and  </a:t>
            </a:r>
            <a:r>
              <a:rPr lang="en-US" sz="4400" b="1" dirty="0" smtClean="0">
                <a:solidFill>
                  <a:srgbClr val="0070C0"/>
                </a:solidFill>
              </a:rPr>
              <a:t>SO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2-</a:t>
            </a:r>
            <a:endParaRPr lang="en-US" sz="4400" b="1" baseline="30000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252327" y="5191857"/>
            <a:ext cx="514726" cy="1"/>
          </a:xfrm>
          <a:prstGeom prst="straightConnector1">
            <a:avLst/>
          </a:prstGeom>
          <a:ln w="730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01571" y="4845954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K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4400" b="1" dirty="0" smtClean="0"/>
              <a:t> and  </a:t>
            </a:r>
            <a:r>
              <a:rPr lang="en-US" sz="4400" b="1" dirty="0" smtClean="0">
                <a:solidFill>
                  <a:srgbClr val="0070C0"/>
                </a:solidFill>
              </a:rPr>
              <a:t>PO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4400" b="1" baseline="30000" dirty="0">
                <a:solidFill>
                  <a:srgbClr val="0070C0"/>
                </a:solidFill>
              </a:rPr>
              <a:t>3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-</a:t>
            </a:r>
            <a:endParaRPr lang="en-US" sz="4400" b="1" baseline="30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613985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Groups like </a:t>
            </a:r>
            <a:r>
              <a:rPr lang="en-US" sz="4000" b="1" dirty="0" smtClean="0">
                <a:solidFill>
                  <a:srgbClr val="0070C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40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4000" b="1" baseline="30000" dirty="0" smtClean="0"/>
              <a:t>-</a:t>
            </a:r>
            <a:r>
              <a:rPr lang="en-US" sz="4000" b="1" dirty="0" smtClean="0"/>
              <a:t> and </a:t>
            </a:r>
            <a:r>
              <a:rPr lang="en-US" sz="4000" b="1" dirty="0" smtClean="0">
                <a:solidFill>
                  <a:srgbClr val="0070C0"/>
                </a:solidFill>
              </a:rPr>
              <a:t>PO</a:t>
            </a:r>
            <a:r>
              <a:rPr lang="en-US" sz="40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4000" b="1" baseline="30000" dirty="0" smtClean="0">
                <a:solidFill>
                  <a:srgbClr val="0070C0"/>
                </a:solidFill>
              </a:rPr>
              <a:t>3-</a:t>
            </a:r>
            <a:r>
              <a:rPr lang="en-US" sz="4000" b="1" dirty="0" smtClean="0"/>
              <a:t> are called: 				`</a:t>
            </a:r>
            <a:r>
              <a:rPr lang="en-US" sz="4000" b="1" dirty="0" smtClean="0">
                <a:solidFill>
                  <a:srgbClr val="0070C0"/>
                </a:solidFill>
              </a:rPr>
              <a:t>oxyanions</a:t>
            </a:r>
            <a:r>
              <a:rPr lang="en-US" sz="4000" b="1" dirty="0" smtClean="0"/>
              <a:t>’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6140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61544" y="76944"/>
            <a:ext cx="9065174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1.3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Deducing element charges in ionic fragments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left most element in ion fragments are + charged. The fragment charge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means the species is not neutral but bears the charge indicated)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3200" dirty="0"/>
              <a:t>What is the stable charge of O ?  </a:t>
            </a:r>
            <a:r>
              <a:rPr lang="en-US" sz="2400" dirty="0" smtClean="0"/>
              <a:t>____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charge on S in SO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(the sulfate anion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?	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 this consistent with the Periodic 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trends discussed for elements ?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3200" u="sng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charge on N in NO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(the nitrate anion) ?	______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8414" y="2730787"/>
            <a:ext cx="87133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1221509"/>
            <a:ext cx="68354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77253" y="6096000"/>
            <a:ext cx="137159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9792" y="4419600"/>
            <a:ext cx="8686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*</a:t>
            </a:r>
            <a:r>
              <a:rPr lang="en-US" sz="2400" b="1" dirty="0" smtClean="0">
                <a:solidFill>
                  <a:srgbClr val="FF0000"/>
                </a:solidFill>
              </a:rPr>
              <a:t>S should be -2. Not consistent with asserted trends for elements in minerals and salts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7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7718" y="1812451"/>
            <a:ext cx="3118874" cy="18366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120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-8352" y="349478"/>
            <a:ext cx="8466551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 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en-US" sz="32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5+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 with Periodic ion trends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discussed for the elements ?_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charge on P in PO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(the phosphate anion) ?  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 this consistent with Periodic ion trends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discussed for the elements ?*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22699" y="3775649"/>
            <a:ext cx="82603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80" y="5780782"/>
            <a:ext cx="8458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***P should be -3. Not consistent with asserted trends for elements in minerals and salts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856" y="1981200"/>
            <a:ext cx="8534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**</a:t>
            </a:r>
            <a:r>
              <a:rPr lang="en-US" sz="3200" dirty="0" smtClean="0">
                <a:solidFill>
                  <a:srgbClr val="FF0000"/>
                </a:solidFill>
              </a:rPr>
              <a:t>N should be -3. Not consistent with asserted trends for elements in minerals and salts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8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058419"/>
            <a:ext cx="2895600" cy="1742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68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-76200" y="685800"/>
            <a:ext cx="96774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charge on N in NO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? _____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3200" dirty="0">
              <a:latin typeface="Calibri" pitchFamily="34" charset="0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 this consistent with Periodic 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trends discussed for the elements ?*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3200" u="sng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 N’s charge is +5, what would each 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have to be in charge in NO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? _____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3250" y="570389"/>
            <a:ext cx="88725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60730" y="5105400"/>
            <a:ext cx="76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3315031"/>
            <a:ext cx="8763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****N should be -3. Not consistent with asserted trends for elements in minerals and salts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7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155164"/>
            <a:ext cx="2895600" cy="17051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126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686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What the implied element charges in ionic fragments </a:t>
            </a:r>
            <a:r>
              <a:rPr lang="en-US" sz="3200" b="1" dirty="0" smtClean="0">
                <a:solidFill>
                  <a:srgbClr val="0070C0"/>
                </a:solidFill>
              </a:rPr>
              <a:t>(`</a:t>
            </a:r>
            <a:r>
              <a:rPr lang="en-US" sz="3200" b="1" dirty="0" err="1" smtClean="0">
                <a:solidFill>
                  <a:srgbClr val="0070C0"/>
                </a:solidFill>
              </a:rPr>
              <a:t>oxyanions</a:t>
            </a:r>
            <a:r>
              <a:rPr lang="en-US" sz="3200" b="1" dirty="0" smtClean="0">
                <a:solidFill>
                  <a:srgbClr val="FF0000"/>
                </a:solidFill>
              </a:rPr>
              <a:t>’) teaches 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108342"/>
            <a:ext cx="8267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The simple charge assignment rules and `crossing’ pattern that works for ionic crystal and mineral compounds are </a:t>
            </a:r>
            <a:r>
              <a:rPr lang="en-US" sz="3000" b="1" dirty="0" smtClean="0">
                <a:solidFill>
                  <a:srgbClr val="FF0000"/>
                </a:solidFill>
              </a:rPr>
              <a:t>not</a:t>
            </a:r>
            <a:r>
              <a:rPr lang="en-US" sz="3000" b="1" dirty="0" smtClean="0"/>
              <a:t> the whole story. </a:t>
            </a:r>
            <a:r>
              <a:rPr lang="en-US" sz="3000" dirty="0" smtClean="0"/>
              <a:t>*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3611" y="2743200"/>
            <a:ext cx="8659368" cy="3847207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*</a:t>
            </a:r>
            <a:r>
              <a:rPr lang="en-US" sz="3400" b="1" dirty="0" smtClean="0"/>
              <a:t>On </a:t>
            </a:r>
            <a:r>
              <a:rPr lang="en-US" sz="3400" b="1" dirty="0" err="1" smtClean="0"/>
              <a:t>pp</a:t>
            </a:r>
            <a:r>
              <a:rPr lang="en-US" sz="3400" b="1" dirty="0" smtClean="0"/>
              <a:t> 51-52, figure 2.9  Waldron  introduces not only ionic bonding but `covalent’ bonding as a mode of connecting atoms together. The `closer’ elements are to each other in character, the more covalent bonding dominate.  </a:t>
            </a:r>
            <a:r>
              <a:rPr lang="en-US" sz="3400" b="1" dirty="0" err="1" smtClean="0">
                <a:solidFill>
                  <a:srgbClr val="FF0000"/>
                </a:solidFill>
              </a:rPr>
              <a:t>Electronegativity</a:t>
            </a:r>
            <a:r>
              <a:rPr lang="en-US" sz="3400" b="1" dirty="0" smtClean="0"/>
              <a:t> quantifies that ‘closeness’. (see also: homework 2 problem 3)</a:t>
            </a:r>
          </a:p>
        </p:txBody>
      </p:sp>
    </p:spTree>
    <p:extLst>
      <p:ext uri="{BB962C8B-B14F-4D97-AF65-F5344CB8AC3E}">
        <p14:creationId xmlns:p14="http://schemas.microsoft.com/office/powerpoint/2010/main" val="161410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9624"/>
            <a:ext cx="8686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What the implied element charges in ionic fragments (`</a:t>
            </a:r>
            <a:r>
              <a:rPr lang="en-US" sz="2400" b="1" dirty="0" err="1" smtClean="0">
                <a:solidFill>
                  <a:srgbClr val="FF0000"/>
                </a:solidFill>
              </a:rPr>
              <a:t>oxyanions</a:t>
            </a:r>
            <a:r>
              <a:rPr lang="en-US" sz="2400" b="1" dirty="0" smtClean="0">
                <a:solidFill>
                  <a:srgbClr val="FF0000"/>
                </a:solidFill>
              </a:rPr>
              <a:t>’) teaches us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" y="5532966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Even in ions ,  non-ionic (“covalent”) behavior lurks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" y="1721487"/>
            <a:ext cx="8686800" cy="2062103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Electronegativity</a:t>
            </a:r>
            <a:r>
              <a:rPr lang="en-US" sz="3200" dirty="0" smtClean="0"/>
              <a:t> of O= 3.5</a:t>
            </a:r>
          </a:p>
          <a:p>
            <a:r>
              <a:rPr lang="en-US" sz="3200" dirty="0" err="1" smtClean="0"/>
              <a:t>Electronegativity</a:t>
            </a:r>
            <a:r>
              <a:rPr lang="en-US" sz="3200" dirty="0" smtClean="0"/>
              <a:t> of S=  </a:t>
            </a:r>
            <a:r>
              <a:rPr lang="en-US" sz="3200" u="sng" dirty="0" smtClean="0"/>
              <a:t>2.5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difference           = 1.0 &lt;2.0  </a:t>
            </a:r>
            <a:r>
              <a:rPr lang="en-US" sz="3200" b="1" dirty="0" smtClean="0">
                <a:solidFill>
                  <a:srgbClr val="C00000"/>
                </a:solidFill>
              </a:rPr>
              <a:t>=&gt; covalent </a:t>
            </a:r>
            <a:r>
              <a:rPr lang="en-US" sz="3200" b="1" dirty="0" smtClean="0"/>
              <a:t>not</a:t>
            </a:r>
            <a:r>
              <a:rPr lang="en-US" sz="3200" dirty="0" smtClean="0"/>
              <a:t> </a:t>
            </a:r>
            <a:r>
              <a:rPr lang="en-US" sz="3200" b="1" dirty="0" smtClean="0"/>
              <a:t>ionic bonding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" y="990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Consider exercise 1 example SO</a:t>
            </a:r>
            <a:r>
              <a:rPr lang="en-US" sz="2800" b="1" baseline="-25000" dirty="0" smtClean="0"/>
              <a:t>4</a:t>
            </a:r>
            <a:r>
              <a:rPr lang="en-US" sz="2800" b="1" baseline="30000" dirty="0" smtClean="0"/>
              <a:t>2- . </a:t>
            </a:r>
            <a:r>
              <a:rPr lang="en-US" sz="2800" b="1" dirty="0"/>
              <a:t>I</a:t>
            </a:r>
            <a:r>
              <a:rPr lang="en-US" sz="2800" b="1" dirty="0" smtClean="0"/>
              <a:t>onic bonding=&gt; O</a:t>
            </a:r>
            <a:r>
              <a:rPr lang="en-US" sz="2800" b="1" baseline="30000" dirty="0" smtClean="0"/>
              <a:t>2-</a:t>
            </a:r>
            <a:r>
              <a:rPr lang="en-US" sz="2800" b="1" dirty="0" smtClean="0"/>
              <a:t> ,  S</a:t>
            </a:r>
            <a:r>
              <a:rPr lang="en-US" sz="2800" b="1" baseline="30000" dirty="0" smtClean="0"/>
              <a:t>6+ </a:t>
            </a:r>
            <a:r>
              <a:rPr lang="en-US" sz="2800" b="1" dirty="0" smtClean="0"/>
              <a:t>??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172148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Figure 2.9</a:t>
            </a:r>
          </a:p>
          <a:p>
            <a:r>
              <a:rPr lang="en-US" sz="3600" dirty="0" smtClean="0"/>
              <a:t>Pg. 52</a:t>
            </a:r>
            <a:endParaRPr lang="en-US" sz="3600" dirty="0"/>
          </a:p>
        </p:txBody>
      </p:sp>
      <p:pic>
        <p:nvPicPr>
          <p:cNvPr id="12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962400"/>
            <a:ext cx="2667000" cy="15705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637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1262</Words>
  <Application>Microsoft Office PowerPoint</Application>
  <PresentationFormat>On-screen Show (4:3)</PresentationFormat>
  <Paragraphs>271</Paragraphs>
  <Slides>24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Andalus</vt:lpstr>
      <vt:lpstr>Arial</vt:lpstr>
      <vt:lpstr>Baskerville Old Face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68</cp:revision>
  <dcterms:created xsi:type="dcterms:W3CDTF">2010-01-13T02:23:53Z</dcterms:created>
  <dcterms:modified xsi:type="dcterms:W3CDTF">2014-02-06T20:23:26Z</dcterms:modified>
</cp:coreProperties>
</file>