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314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138" autoAdjust="0"/>
    <p:restoredTop sz="99545" autoAdjust="0"/>
  </p:normalViewPr>
  <p:slideViewPr>
    <p:cSldViewPr>
      <p:cViewPr varScale="1">
        <p:scale>
          <a:sx n="70" d="100"/>
          <a:sy n="70" d="100"/>
        </p:scale>
        <p:origin x="8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64D6-12FA-44EB-AF05-3597B96EB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0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BROMINE%20and%20ALUMINUM%20reaction.flv" TargetMode="Externa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ELEMENTS REACT LIKE CRAZY ???</a:t>
            </a:r>
            <a:endParaRPr lang="en-US" sz="3600" b="1" dirty="0"/>
          </a:p>
        </p:txBody>
      </p:sp>
      <p:pic>
        <p:nvPicPr>
          <p:cNvPr id="3" name="Picture 4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217824" cy="632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533400" cy="34163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ALKALI METALS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066800" y="1600200"/>
            <a:ext cx="2286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2286000"/>
            <a:ext cx="381000" cy="2862322"/>
          </a:xfrm>
          <a:prstGeom prst="rect">
            <a:avLst/>
          </a:prstGeom>
          <a:noFill/>
          <a:ln w="666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524000" y="18288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3716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ALKALINE EARTH METALS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1981200"/>
            <a:ext cx="1219200" cy="3048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858000" y="1828800"/>
            <a:ext cx="914400" cy="1588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HALOGENS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210300" y="1638300"/>
            <a:ext cx="1447800" cy="1588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8400" y="60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CHALCOGENS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944394" y="1828006"/>
            <a:ext cx="914400" cy="1588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PNICTOGENS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  <p:bldP spid="15" grpId="0"/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217824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3810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stable   </a:t>
            </a:r>
            <a:r>
              <a:rPr lang="en-US" dirty="0" err="1" smtClean="0"/>
              <a:t>stable</a:t>
            </a:r>
            <a:endParaRPr lang="en-US" dirty="0" smtClean="0"/>
          </a:p>
          <a:p>
            <a:r>
              <a:rPr lang="en-US" sz="2800" dirty="0" smtClean="0"/>
              <a:t>F </a:t>
            </a:r>
            <a:r>
              <a:rPr lang="en-US" sz="2800" dirty="0" smtClean="0">
                <a:sym typeface="Wingdings" pitchFamily="2" charset="2"/>
              </a:rPr>
              <a:t>       F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 e-         10 e-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15200" y="2667000"/>
            <a:ext cx="457200" cy="1588"/>
          </a:xfrm>
          <a:prstGeom prst="straightConnector1">
            <a:avLst/>
          </a:prstGeom>
          <a:ln w="603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3810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stable   </a:t>
            </a:r>
            <a:r>
              <a:rPr lang="en-US" dirty="0" err="1" smtClean="0"/>
              <a:t>stable</a:t>
            </a:r>
            <a:endParaRPr lang="en-US" dirty="0" smtClean="0"/>
          </a:p>
          <a:p>
            <a:r>
              <a:rPr lang="en-US" sz="2800" dirty="0" smtClean="0"/>
              <a:t>O </a:t>
            </a:r>
            <a:r>
              <a:rPr lang="en-US" sz="2800" dirty="0" smtClean="0">
                <a:sym typeface="Wingdings" pitchFamily="2" charset="2"/>
              </a:rPr>
              <a:t>       O</a:t>
            </a:r>
            <a:r>
              <a:rPr lang="en-US" sz="2800" baseline="30000" dirty="0" smtClean="0">
                <a:sym typeface="Wingdings" pitchFamily="2" charset="2"/>
              </a:rPr>
              <a:t>-2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 e-         10 e-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e-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0" y="2438400"/>
            <a:ext cx="914400" cy="1588"/>
          </a:xfrm>
          <a:prstGeom prst="straightConnector1">
            <a:avLst/>
          </a:prstGeom>
          <a:ln w="603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190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1752600"/>
            <a:ext cx="26670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stable   </a:t>
            </a:r>
            <a:r>
              <a:rPr lang="en-US" dirty="0" err="1" smtClean="0"/>
              <a:t>stable</a:t>
            </a:r>
            <a:endParaRPr lang="en-US" dirty="0" smtClean="0"/>
          </a:p>
          <a:p>
            <a:r>
              <a:rPr lang="en-US" sz="2800" dirty="0" smtClean="0"/>
              <a:t>N </a:t>
            </a:r>
            <a:r>
              <a:rPr lang="en-US" sz="2800" dirty="0" smtClean="0">
                <a:sym typeface="Wingdings" pitchFamily="2" charset="2"/>
              </a:rPr>
              <a:t>       N</a:t>
            </a:r>
            <a:r>
              <a:rPr lang="en-US" sz="2800" baseline="30000" dirty="0" smtClean="0">
                <a:sym typeface="Wingdings" pitchFamily="2" charset="2"/>
              </a:rPr>
              <a:t>-3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2438400"/>
            <a:ext cx="236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 e-         10 e-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24600" y="2286000"/>
            <a:ext cx="1371600" cy="1588"/>
          </a:xfrm>
          <a:prstGeom prst="straightConnector1">
            <a:avLst/>
          </a:prstGeom>
          <a:ln w="603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4200" y="28194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 e-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259080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 e-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198120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 e-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7" grpId="0" animBg="1"/>
      <p:bldP spid="18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001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Conductivity &amp; solubility of melts and solutions, and ordered  salt structures suggest electrons move between elements to form mutually stable `inert gas’ configurations which are </a:t>
            </a:r>
            <a:r>
              <a:rPr lang="en-US" sz="2400" b="1" dirty="0" err="1" smtClean="0"/>
              <a:t>ionically</a:t>
            </a:r>
            <a:r>
              <a:rPr lang="en-US" sz="2400" b="1" dirty="0" smtClean="0"/>
              <a:t> bound in simple, geometric </a:t>
            </a:r>
            <a:r>
              <a:rPr lang="en-US" sz="2400" b="1" dirty="0" smtClean="0">
                <a:solidFill>
                  <a:srgbClr val="FF0000"/>
                </a:solidFill>
              </a:rPr>
              <a:t>lattices</a:t>
            </a:r>
            <a:r>
              <a:rPr lang="en-US" sz="2400" b="1" dirty="0" smtClean="0"/>
              <a:t>:  </a:t>
            </a:r>
            <a:r>
              <a:rPr lang="en-US" sz="1600" b="1" dirty="0" smtClean="0">
                <a:solidFill>
                  <a:srgbClr val="FF0000"/>
                </a:solidFill>
              </a:rPr>
              <a:t>(see text pp 49-50)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Na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11 e-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908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Cl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17e-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86000" y="1828800"/>
            <a:ext cx="2514600" cy="914400"/>
          </a:xfrm>
          <a:custGeom>
            <a:avLst/>
            <a:gdLst>
              <a:gd name="connsiteX0" fmla="*/ 0 w 2752078"/>
              <a:gd name="connsiteY0" fmla="*/ 812826 h 812826"/>
              <a:gd name="connsiteX1" fmla="*/ 44389 w 2752078"/>
              <a:gd name="connsiteY1" fmla="*/ 768437 h 812826"/>
              <a:gd name="connsiteX2" fmla="*/ 71022 w 2752078"/>
              <a:gd name="connsiteY2" fmla="*/ 741804 h 812826"/>
              <a:gd name="connsiteX3" fmla="*/ 106533 w 2752078"/>
              <a:gd name="connsiteY3" fmla="*/ 688538 h 812826"/>
              <a:gd name="connsiteX4" fmla="*/ 133166 w 2752078"/>
              <a:gd name="connsiteY4" fmla="*/ 644150 h 812826"/>
              <a:gd name="connsiteX5" fmla="*/ 150921 w 2752078"/>
              <a:gd name="connsiteY5" fmla="*/ 617517 h 812826"/>
              <a:gd name="connsiteX6" fmla="*/ 204187 w 2752078"/>
              <a:gd name="connsiteY6" fmla="*/ 564251 h 812826"/>
              <a:gd name="connsiteX7" fmla="*/ 239698 w 2752078"/>
              <a:gd name="connsiteY7" fmla="*/ 519863 h 812826"/>
              <a:gd name="connsiteX8" fmla="*/ 248575 w 2752078"/>
              <a:gd name="connsiteY8" fmla="*/ 493230 h 812826"/>
              <a:gd name="connsiteX9" fmla="*/ 292964 w 2752078"/>
              <a:gd name="connsiteY9" fmla="*/ 457719 h 812826"/>
              <a:gd name="connsiteX10" fmla="*/ 310719 w 2752078"/>
              <a:gd name="connsiteY10" fmla="*/ 439963 h 812826"/>
              <a:gd name="connsiteX11" fmla="*/ 363985 w 2752078"/>
              <a:gd name="connsiteY11" fmla="*/ 404453 h 812826"/>
              <a:gd name="connsiteX12" fmla="*/ 426129 w 2752078"/>
              <a:gd name="connsiteY12" fmla="*/ 360064 h 812826"/>
              <a:gd name="connsiteX13" fmla="*/ 452762 w 2752078"/>
              <a:gd name="connsiteY13" fmla="*/ 351187 h 812826"/>
              <a:gd name="connsiteX14" fmla="*/ 470517 w 2752078"/>
              <a:gd name="connsiteY14" fmla="*/ 333431 h 812826"/>
              <a:gd name="connsiteX15" fmla="*/ 532661 w 2752078"/>
              <a:gd name="connsiteY15" fmla="*/ 297921 h 812826"/>
              <a:gd name="connsiteX16" fmla="*/ 559294 w 2752078"/>
              <a:gd name="connsiteY16" fmla="*/ 289043 h 812826"/>
              <a:gd name="connsiteX17" fmla="*/ 612560 w 2752078"/>
              <a:gd name="connsiteY17" fmla="*/ 253532 h 812826"/>
              <a:gd name="connsiteX18" fmla="*/ 639193 w 2752078"/>
              <a:gd name="connsiteY18" fmla="*/ 235777 h 812826"/>
              <a:gd name="connsiteX19" fmla="*/ 665826 w 2752078"/>
              <a:gd name="connsiteY19" fmla="*/ 218022 h 812826"/>
              <a:gd name="connsiteX20" fmla="*/ 727969 w 2752078"/>
              <a:gd name="connsiteY20" fmla="*/ 191389 h 812826"/>
              <a:gd name="connsiteX21" fmla="*/ 798991 w 2752078"/>
              <a:gd name="connsiteY21" fmla="*/ 155878 h 812826"/>
              <a:gd name="connsiteX22" fmla="*/ 825624 w 2752078"/>
              <a:gd name="connsiteY22" fmla="*/ 147000 h 812826"/>
              <a:gd name="connsiteX23" fmla="*/ 861134 w 2752078"/>
              <a:gd name="connsiteY23" fmla="*/ 129245 h 812826"/>
              <a:gd name="connsiteX24" fmla="*/ 896645 w 2752078"/>
              <a:gd name="connsiteY24" fmla="*/ 120367 h 812826"/>
              <a:gd name="connsiteX25" fmla="*/ 932156 w 2752078"/>
              <a:gd name="connsiteY25" fmla="*/ 102612 h 812826"/>
              <a:gd name="connsiteX26" fmla="*/ 958789 w 2752078"/>
              <a:gd name="connsiteY26" fmla="*/ 84857 h 812826"/>
              <a:gd name="connsiteX27" fmla="*/ 1047566 w 2752078"/>
              <a:gd name="connsiteY27" fmla="*/ 67101 h 812826"/>
              <a:gd name="connsiteX28" fmla="*/ 1074199 w 2752078"/>
              <a:gd name="connsiteY28" fmla="*/ 58224 h 812826"/>
              <a:gd name="connsiteX29" fmla="*/ 1118587 w 2752078"/>
              <a:gd name="connsiteY29" fmla="*/ 49346 h 812826"/>
              <a:gd name="connsiteX30" fmla="*/ 1154098 w 2752078"/>
              <a:gd name="connsiteY30" fmla="*/ 40468 h 812826"/>
              <a:gd name="connsiteX31" fmla="*/ 1260630 w 2752078"/>
              <a:gd name="connsiteY31" fmla="*/ 31591 h 812826"/>
              <a:gd name="connsiteX32" fmla="*/ 1509204 w 2752078"/>
              <a:gd name="connsiteY32" fmla="*/ 31591 h 812826"/>
              <a:gd name="connsiteX33" fmla="*/ 1544715 w 2752078"/>
              <a:gd name="connsiteY33" fmla="*/ 40468 h 812826"/>
              <a:gd name="connsiteX34" fmla="*/ 1589103 w 2752078"/>
              <a:gd name="connsiteY34" fmla="*/ 58224 h 812826"/>
              <a:gd name="connsiteX35" fmla="*/ 1651247 w 2752078"/>
              <a:gd name="connsiteY35" fmla="*/ 67101 h 812826"/>
              <a:gd name="connsiteX36" fmla="*/ 1784412 w 2752078"/>
              <a:gd name="connsiteY36" fmla="*/ 84857 h 812826"/>
              <a:gd name="connsiteX37" fmla="*/ 1837678 w 2752078"/>
              <a:gd name="connsiteY37" fmla="*/ 111490 h 812826"/>
              <a:gd name="connsiteX38" fmla="*/ 1864311 w 2752078"/>
              <a:gd name="connsiteY38" fmla="*/ 120367 h 812826"/>
              <a:gd name="connsiteX39" fmla="*/ 1908700 w 2752078"/>
              <a:gd name="connsiteY39" fmla="*/ 147000 h 812826"/>
              <a:gd name="connsiteX40" fmla="*/ 1997476 w 2752078"/>
              <a:gd name="connsiteY40" fmla="*/ 200266 h 812826"/>
              <a:gd name="connsiteX41" fmla="*/ 2068498 w 2752078"/>
              <a:gd name="connsiteY41" fmla="*/ 253532 h 812826"/>
              <a:gd name="connsiteX42" fmla="*/ 2121764 w 2752078"/>
              <a:gd name="connsiteY42" fmla="*/ 289043 h 812826"/>
              <a:gd name="connsiteX43" fmla="*/ 2148397 w 2752078"/>
              <a:gd name="connsiteY43" fmla="*/ 306798 h 812826"/>
              <a:gd name="connsiteX44" fmla="*/ 2175030 w 2752078"/>
              <a:gd name="connsiteY44" fmla="*/ 315676 h 812826"/>
              <a:gd name="connsiteX45" fmla="*/ 2228296 w 2752078"/>
              <a:gd name="connsiteY45" fmla="*/ 351187 h 812826"/>
              <a:gd name="connsiteX46" fmla="*/ 2254929 w 2752078"/>
              <a:gd name="connsiteY46" fmla="*/ 368942 h 812826"/>
              <a:gd name="connsiteX47" fmla="*/ 2290439 w 2752078"/>
              <a:gd name="connsiteY47" fmla="*/ 377820 h 812826"/>
              <a:gd name="connsiteX48" fmla="*/ 2317072 w 2752078"/>
              <a:gd name="connsiteY48" fmla="*/ 395575 h 812826"/>
              <a:gd name="connsiteX49" fmla="*/ 2334828 w 2752078"/>
              <a:gd name="connsiteY49" fmla="*/ 413330 h 812826"/>
              <a:gd name="connsiteX50" fmla="*/ 2370338 w 2752078"/>
              <a:gd name="connsiteY50" fmla="*/ 422208 h 812826"/>
              <a:gd name="connsiteX51" fmla="*/ 2432482 w 2752078"/>
              <a:gd name="connsiteY51" fmla="*/ 457719 h 812826"/>
              <a:gd name="connsiteX52" fmla="*/ 2485748 w 2752078"/>
              <a:gd name="connsiteY52" fmla="*/ 493230 h 812826"/>
              <a:gd name="connsiteX53" fmla="*/ 2547892 w 2752078"/>
              <a:gd name="connsiteY53" fmla="*/ 519863 h 812826"/>
              <a:gd name="connsiteX54" fmla="*/ 2601158 w 2752078"/>
              <a:gd name="connsiteY54" fmla="*/ 555373 h 812826"/>
              <a:gd name="connsiteX55" fmla="*/ 2636668 w 2752078"/>
              <a:gd name="connsiteY55" fmla="*/ 599762 h 812826"/>
              <a:gd name="connsiteX56" fmla="*/ 2681057 w 2752078"/>
              <a:gd name="connsiteY56" fmla="*/ 644150 h 812826"/>
              <a:gd name="connsiteX57" fmla="*/ 2716567 w 2752078"/>
              <a:gd name="connsiteY57" fmla="*/ 697416 h 812826"/>
              <a:gd name="connsiteX58" fmla="*/ 2734323 w 2752078"/>
              <a:gd name="connsiteY58" fmla="*/ 724049 h 812826"/>
              <a:gd name="connsiteX59" fmla="*/ 2752078 w 2752078"/>
              <a:gd name="connsiteY59" fmla="*/ 741804 h 8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752078" h="812826">
                <a:moveTo>
                  <a:pt x="0" y="812826"/>
                </a:moveTo>
                <a:lnTo>
                  <a:pt x="44389" y="768437"/>
                </a:lnTo>
                <a:cubicBezTo>
                  <a:pt x="53267" y="759559"/>
                  <a:pt x="64058" y="752250"/>
                  <a:pt x="71022" y="741804"/>
                </a:cubicBezTo>
                <a:lnTo>
                  <a:pt x="106533" y="688538"/>
                </a:lnTo>
                <a:cubicBezTo>
                  <a:pt x="121949" y="642285"/>
                  <a:pt x="105311" y="678968"/>
                  <a:pt x="133166" y="644150"/>
                </a:cubicBezTo>
                <a:cubicBezTo>
                  <a:pt x="139831" y="635819"/>
                  <a:pt x="143833" y="625492"/>
                  <a:pt x="150921" y="617517"/>
                </a:cubicBezTo>
                <a:cubicBezTo>
                  <a:pt x="167603" y="598750"/>
                  <a:pt x="190259" y="585144"/>
                  <a:pt x="204187" y="564251"/>
                </a:cubicBezTo>
                <a:cubicBezTo>
                  <a:pt x="226585" y="530654"/>
                  <a:pt x="214397" y="545162"/>
                  <a:pt x="239698" y="519863"/>
                </a:cubicBezTo>
                <a:cubicBezTo>
                  <a:pt x="242657" y="510985"/>
                  <a:pt x="243760" y="501254"/>
                  <a:pt x="248575" y="493230"/>
                </a:cubicBezTo>
                <a:cubicBezTo>
                  <a:pt x="258469" y="476740"/>
                  <a:pt x="279005" y="468886"/>
                  <a:pt x="292964" y="457719"/>
                </a:cubicBezTo>
                <a:cubicBezTo>
                  <a:pt x="299500" y="452490"/>
                  <a:pt x="304023" y="444985"/>
                  <a:pt x="310719" y="439963"/>
                </a:cubicBezTo>
                <a:cubicBezTo>
                  <a:pt x="327790" y="427159"/>
                  <a:pt x="346914" y="417256"/>
                  <a:pt x="363985" y="404453"/>
                </a:cubicBezTo>
                <a:cubicBezTo>
                  <a:pt x="372022" y="398425"/>
                  <a:pt x="413152" y="366552"/>
                  <a:pt x="426129" y="360064"/>
                </a:cubicBezTo>
                <a:cubicBezTo>
                  <a:pt x="434499" y="355879"/>
                  <a:pt x="443884" y="354146"/>
                  <a:pt x="452762" y="351187"/>
                </a:cubicBezTo>
                <a:cubicBezTo>
                  <a:pt x="458680" y="345268"/>
                  <a:pt x="463981" y="338660"/>
                  <a:pt x="470517" y="333431"/>
                </a:cubicBezTo>
                <a:cubicBezTo>
                  <a:pt x="487662" y="319715"/>
                  <a:pt x="513033" y="306333"/>
                  <a:pt x="532661" y="297921"/>
                </a:cubicBezTo>
                <a:cubicBezTo>
                  <a:pt x="541262" y="294235"/>
                  <a:pt x="551114" y="293588"/>
                  <a:pt x="559294" y="289043"/>
                </a:cubicBezTo>
                <a:cubicBezTo>
                  <a:pt x="577948" y="278680"/>
                  <a:pt x="594805" y="265369"/>
                  <a:pt x="612560" y="253532"/>
                </a:cubicBezTo>
                <a:lnTo>
                  <a:pt x="639193" y="235777"/>
                </a:lnTo>
                <a:cubicBezTo>
                  <a:pt x="648071" y="229859"/>
                  <a:pt x="656283" y="222794"/>
                  <a:pt x="665826" y="218022"/>
                </a:cubicBezTo>
                <a:cubicBezTo>
                  <a:pt x="709706" y="196081"/>
                  <a:pt x="688781" y="204451"/>
                  <a:pt x="727969" y="191389"/>
                </a:cubicBezTo>
                <a:cubicBezTo>
                  <a:pt x="758959" y="160399"/>
                  <a:pt x="737784" y="176280"/>
                  <a:pt x="798991" y="155878"/>
                </a:cubicBezTo>
                <a:cubicBezTo>
                  <a:pt x="807869" y="152919"/>
                  <a:pt x="817254" y="151185"/>
                  <a:pt x="825624" y="147000"/>
                </a:cubicBezTo>
                <a:cubicBezTo>
                  <a:pt x="837461" y="141082"/>
                  <a:pt x="848743" y="133892"/>
                  <a:pt x="861134" y="129245"/>
                </a:cubicBezTo>
                <a:cubicBezTo>
                  <a:pt x="872558" y="124961"/>
                  <a:pt x="885221" y="124651"/>
                  <a:pt x="896645" y="120367"/>
                </a:cubicBezTo>
                <a:cubicBezTo>
                  <a:pt x="909036" y="115720"/>
                  <a:pt x="920666" y="109178"/>
                  <a:pt x="932156" y="102612"/>
                </a:cubicBezTo>
                <a:cubicBezTo>
                  <a:pt x="941420" y="97319"/>
                  <a:pt x="948982" y="89060"/>
                  <a:pt x="958789" y="84857"/>
                </a:cubicBezTo>
                <a:cubicBezTo>
                  <a:pt x="977838" y="76693"/>
                  <a:pt x="1032313" y="70490"/>
                  <a:pt x="1047566" y="67101"/>
                </a:cubicBezTo>
                <a:cubicBezTo>
                  <a:pt x="1056701" y="65071"/>
                  <a:pt x="1065121" y="60494"/>
                  <a:pt x="1074199" y="58224"/>
                </a:cubicBezTo>
                <a:cubicBezTo>
                  <a:pt x="1088838" y="54564"/>
                  <a:pt x="1103857" y="52619"/>
                  <a:pt x="1118587" y="49346"/>
                </a:cubicBezTo>
                <a:cubicBezTo>
                  <a:pt x="1130498" y="46699"/>
                  <a:pt x="1141991" y="41981"/>
                  <a:pt x="1154098" y="40468"/>
                </a:cubicBezTo>
                <a:cubicBezTo>
                  <a:pt x="1189457" y="36048"/>
                  <a:pt x="1225119" y="34550"/>
                  <a:pt x="1260630" y="31591"/>
                </a:cubicBezTo>
                <a:cubicBezTo>
                  <a:pt x="1355398" y="0"/>
                  <a:pt x="1294563" y="16788"/>
                  <a:pt x="1509204" y="31591"/>
                </a:cubicBezTo>
                <a:cubicBezTo>
                  <a:pt x="1521376" y="32430"/>
                  <a:pt x="1533140" y="36610"/>
                  <a:pt x="1544715" y="40468"/>
                </a:cubicBezTo>
                <a:cubicBezTo>
                  <a:pt x="1559833" y="45507"/>
                  <a:pt x="1573643" y="54359"/>
                  <a:pt x="1589103" y="58224"/>
                </a:cubicBezTo>
                <a:cubicBezTo>
                  <a:pt x="1609403" y="63299"/>
                  <a:pt x="1630660" y="63358"/>
                  <a:pt x="1651247" y="67101"/>
                </a:cubicBezTo>
                <a:cubicBezTo>
                  <a:pt x="1768896" y="88491"/>
                  <a:pt x="1539515" y="62593"/>
                  <a:pt x="1784412" y="84857"/>
                </a:cubicBezTo>
                <a:cubicBezTo>
                  <a:pt x="1851354" y="107169"/>
                  <a:pt x="1768840" y="77071"/>
                  <a:pt x="1837678" y="111490"/>
                </a:cubicBezTo>
                <a:cubicBezTo>
                  <a:pt x="1846048" y="115675"/>
                  <a:pt x="1855941" y="116182"/>
                  <a:pt x="1864311" y="120367"/>
                </a:cubicBezTo>
                <a:cubicBezTo>
                  <a:pt x="1879745" y="128084"/>
                  <a:pt x="1893616" y="138620"/>
                  <a:pt x="1908700" y="147000"/>
                </a:cubicBezTo>
                <a:cubicBezTo>
                  <a:pt x="1940219" y="164511"/>
                  <a:pt x="1970409" y="173199"/>
                  <a:pt x="1997476" y="200266"/>
                </a:cubicBezTo>
                <a:cubicBezTo>
                  <a:pt x="2048482" y="251272"/>
                  <a:pt x="2022013" y="238038"/>
                  <a:pt x="2068498" y="253532"/>
                </a:cubicBezTo>
                <a:cubicBezTo>
                  <a:pt x="2100142" y="285178"/>
                  <a:pt x="2071601" y="260379"/>
                  <a:pt x="2121764" y="289043"/>
                </a:cubicBezTo>
                <a:cubicBezTo>
                  <a:pt x="2131028" y="294336"/>
                  <a:pt x="2138854" y="302026"/>
                  <a:pt x="2148397" y="306798"/>
                </a:cubicBezTo>
                <a:cubicBezTo>
                  <a:pt x="2156767" y="310983"/>
                  <a:pt x="2166850" y="311131"/>
                  <a:pt x="2175030" y="315676"/>
                </a:cubicBezTo>
                <a:cubicBezTo>
                  <a:pt x="2193684" y="326039"/>
                  <a:pt x="2210541" y="339350"/>
                  <a:pt x="2228296" y="351187"/>
                </a:cubicBezTo>
                <a:cubicBezTo>
                  <a:pt x="2237174" y="357105"/>
                  <a:pt x="2244578" y="366354"/>
                  <a:pt x="2254929" y="368942"/>
                </a:cubicBezTo>
                <a:lnTo>
                  <a:pt x="2290439" y="377820"/>
                </a:lnTo>
                <a:cubicBezTo>
                  <a:pt x="2299317" y="383738"/>
                  <a:pt x="2308740" y="388910"/>
                  <a:pt x="2317072" y="395575"/>
                </a:cubicBezTo>
                <a:cubicBezTo>
                  <a:pt x="2323608" y="400804"/>
                  <a:pt x="2327342" y="409587"/>
                  <a:pt x="2334828" y="413330"/>
                </a:cubicBezTo>
                <a:cubicBezTo>
                  <a:pt x="2345741" y="418786"/>
                  <a:pt x="2358501" y="419249"/>
                  <a:pt x="2370338" y="422208"/>
                </a:cubicBezTo>
                <a:cubicBezTo>
                  <a:pt x="2430135" y="482005"/>
                  <a:pt x="2360945" y="421950"/>
                  <a:pt x="2432482" y="457719"/>
                </a:cubicBezTo>
                <a:cubicBezTo>
                  <a:pt x="2451568" y="467262"/>
                  <a:pt x="2465504" y="486482"/>
                  <a:pt x="2485748" y="493230"/>
                </a:cubicBezTo>
                <a:cubicBezTo>
                  <a:pt x="2513304" y="502415"/>
                  <a:pt x="2520462" y="503405"/>
                  <a:pt x="2547892" y="519863"/>
                </a:cubicBezTo>
                <a:cubicBezTo>
                  <a:pt x="2566190" y="530842"/>
                  <a:pt x="2586069" y="540284"/>
                  <a:pt x="2601158" y="555373"/>
                </a:cubicBezTo>
                <a:cubicBezTo>
                  <a:pt x="2670409" y="624628"/>
                  <a:pt x="2558243" y="510134"/>
                  <a:pt x="2636668" y="599762"/>
                </a:cubicBezTo>
                <a:cubicBezTo>
                  <a:pt x="2650447" y="615510"/>
                  <a:pt x="2669450" y="626739"/>
                  <a:pt x="2681057" y="644150"/>
                </a:cubicBezTo>
                <a:lnTo>
                  <a:pt x="2716567" y="697416"/>
                </a:lnTo>
                <a:cubicBezTo>
                  <a:pt x="2722486" y="706294"/>
                  <a:pt x="2726778" y="716504"/>
                  <a:pt x="2734323" y="724049"/>
                </a:cubicBezTo>
                <a:lnTo>
                  <a:pt x="2752078" y="741804"/>
                </a:lnTo>
              </a:path>
            </a:pathLst>
          </a:cu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2514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514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90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e-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4290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 e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-1 e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 =10 e-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(like Ne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429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17 e</a:t>
            </a:r>
            <a:r>
              <a:rPr lang="en-US" sz="3200" b="1" baseline="30000" dirty="0" smtClean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/>
              <a:t>+ 1 e</a:t>
            </a:r>
            <a:r>
              <a:rPr lang="en-US" sz="3200" b="1" baseline="30000" dirty="0" smtClean="0"/>
              <a:t>-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00B050"/>
                </a:solidFill>
              </a:rPr>
              <a:t>=18 e-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(like </a:t>
            </a:r>
            <a:r>
              <a:rPr lang="en-US" sz="3200" b="1" dirty="0" err="1" smtClean="0">
                <a:solidFill>
                  <a:srgbClr val="00B050"/>
                </a:solidFill>
              </a:rPr>
              <a:t>Ar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276600" y="3124200"/>
            <a:ext cx="990600" cy="0"/>
          </a:xfrm>
          <a:prstGeom prst="line">
            <a:avLst/>
          </a:prstGeom>
          <a:ln w="1143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4953000"/>
            <a:ext cx="5715000" cy="1384995"/>
          </a:xfrm>
          <a:prstGeom prst="rect">
            <a:avLst/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Opposite charges now attract and hold the Na(+) and </a:t>
            </a:r>
            <a:r>
              <a:rPr lang="en-US" sz="2800" b="1" dirty="0" err="1" smtClean="0"/>
              <a:t>Cl</a:t>
            </a:r>
            <a:r>
              <a:rPr lang="en-US" sz="2800" b="1" dirty="0" smtClean="0"/>
              <a:t>(-) together via `electrostatic’ = ionic bonds</a:t>
            </a:r>
            <a:endParaRPr lang="en-US" sz="2800" b="1" dirty="0"/>
          </a:p>
        </p:txBody>
      </p:sp>
      <p:pic>
        <p:nvPicPr>
          <p:cNvPr id="14" name="Picture 2" descr="http://www.docbrown.info/page04/4_72bond/Image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0" y="1905000"/>
            <a:ext cx="1879600" cy="2013857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4648200" y="1676400"/>
            <a:ext cx="25908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155 C -0.05608 0.01087 -0.05782 0.00624 -0.06025 0.00208 C -0.06216 -0.01226 -0.06789 -0.02313 -0.08299 -0.03354 C -0.08664 -0.03586 -0.09132 -0.03725 -0.09618 -0.03817 C -0.09948 -0.03886 -0.10608 -0.04002 -0.10608 -0.03979 C -0.12379 -0.03979 -0.1415 -0.04002 -0.1592 -0.03933 C -0.16233 -0.0391 -0.16823 -0.03493 -0.17205 -0.03447 C -0.18039 -0.02614 -0.19618 -0.02267 -0.20521 -0.01434 C -0.20816 -0.0081 -0.21146 -0.00047 -0.2165 0.00486 C -0.21789 0.00879 -0.22084 0.01133 -0.22084 0.0155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-0.00833 C -0.06736 -0.01435 -0.06857 -0.02059 -0.07014 -0.02637 C -0.07152 -0.04581 -0.07534 -0.06038 -0.08559 -0.07426 C -0.08802 -0.0775 -0.09114 -0.07935 -0.09444 -0.08073 C -0.0967 -0.08166 -0.10121 -0.08328 -0.10121 -0.08328 C -0.11319 -0.08282 -0.12517 -0.08328 -0.13715 -0.08212 C -0.13923 -0.08189 -0.14323 -0.07634 -0.14583 -0.07565 C -0.15139 -0.06431 -0.16215 -0.05968 -0.16823 -0.04835 C -0.17014 -0.04002 -0.17239 -0.02961 -0.17586 -0.02244 C -0.17673 -0.01712 -0.17882 -0.01365 -0.17882 -0.00833 " pathEditMode="relative" ptsTypes="fffffffffA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6572E-6 C 0.00139 -0.00485 0.00399 -0.00902 0.00764 -0.01179 C 0.0125 -0.02128 0.00607 -0.00971 0.01232 -0.01758 C 0.01441 -0.02012 0.0158 -0.02382 0.01823 -0.02614 C 0.02378 -0.03169 0.03038 -0.0377 0.03628 -0.04256 C 0.04288 -0.04765 0.04687 -0.05644 0.05451 -0.05898 C 0.05816 -0.06199 0.06076 -0.06292 0.0651 -0.06384 C 0.07569 -0.06245 0.08489 -0.05898 0.09566 -0.05806 C 0.10277 -0.05574 0.10833 -0.05413 0.1158 -0.0532 C 0.12378 -0.05019 0.13472 -0.04279 0.1408 -0.03539 C 0.14444 -0.03076 0.146 -0.02706 0.15121 -0.02475 C 0.15503 -0.01989 0.15764 -0.01411 0.1618 -0.00948 C 0.16284 0.00278 0.16666 0.01296 0.16666 0.02499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0532 0.00416 -0.00972 0.00781 -0.01273 C 0.01284 -0.02314 0.00625 -0.01064 0.01267 -0.0192 C 0.01475 -0.02198 0.01614 -0.02591 0.01857 -0.02846 C 0.0243 -0.03447 0.0309 -0.04118 0.03698 -0.0465 C 0.04357 -0.05205 0.04757 -0.06153 0.05538 -0.06454 C 0.05902 -0.06778 0.0618 -0.06871 0.06614 -0.06986 C 0.07691 -0.06824 0.08628 -0.06454 0.09722 -0.06338 C 0.10434 -0.06084 0.11007 -0.05922 0.11753 -0.05806 C 0.12569 -0.05483 0.1368 -0.04673 0.14288 -0.03863 C 0.1467 -0.03354 0.14826 -0.02961 0.15347 -0.02707 C 0.15746 -0.02175 0.16007 -0.01527 0.16423 -0.01018 C 0.16527 0.003 0.16909 0.01434 0.16909 0.02729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animBg="1"/>
      <p:bldP spid="7" grpId="0"/>
      <p:bldP spid="8" grpId="0"/>
      <p:bldP spid="9" grpId="0"/>
      <p:bldP spid="10" grpId="0"/>
      <p:bldP spid="1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iodic%20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415845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457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+1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382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Alkali</a:t>
            </a:r>
          </a:p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828800"/>
            <a:ext cx="457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+2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762000"/>
            <a:ext cx="9906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676400"/>
            <a:ext cx="4038600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Transition metals…  </a:t>
            </a:r>
            <a:r>
              <a:rPr lang="en-US" sz="1600" b="1" u="sng" dirty="0" smtClean="0">
                <a:solidFill>
                  <a:srgbClr val="FF0000"/>
                </a:solidFill>
              </a:rPr>
              <a:t>many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+</a:t>
            </a:r>
            <a:r>
              <a:rPr lang="en-US" sz="1600" dirty="0" smtClean="0">
                <a:solidFill>
                  <a:srgbClr val="FF0000"/>
                </a:solidFill>
              </a:rPr>
              <a:t> states possible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1752600"/>
            <a:ext cx="457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-3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1524000"/>
            <a:ext cx="457200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-2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1295400"/>
            <a:ext cx="4572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-1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838200"/>
            <a:ext cx="1066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4800" y="1295400"/>
            <a:ext cx="381000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0" y="1295400"/>
            <a:ext cx="762000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noble</a:t>
            </a:r>
          </a:p>
          <a:p>
            <a:r>
              <a:rPr lang="en-US" dirty="0" smtClean="0"/>
              <a:t>gases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124200"/>
            <a:ext cx="41148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2743200"/>
            <a:ext cx="457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+3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981200" y="2514600"/>
            <a:ext cx="457200" cy="584775"/>
          </a:xfrm>
          <a:prstGeom prst="rect">
            <a:avLst/>
          </a:prstGeom>
          <a:gradFill>
            <a:gsLst>
              <a:gs pos="0">
                <a:srgbClr val="FFF200">
                  <a:alpha val="65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+3+4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3198941"/>
            <a:ext cx="3886200" cy="2308324"/>
          </a:xfrm>
          <a:prstGeom prst="rect">
            <a:avLst/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All transition metals also have +2 charge stable states </a:t>
            </a:r>
            <a:r>
              <a:rPr lang="en-US" sz="3600" b="1" dirty="0" smtClean="0">
                <a:solidFill>
                  <a:srgbClr val="00B050"/>
                </a:solidFill>
              </a:rPr>
              <a:t>(huh ?)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2514600"/>
            <a:ext cx="1143000" cy="58477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+3,4,+6 for</a:t>
            </a:r>
          </a:p>
          <a:p>
            <a:r>
              <a:rPr lang="en-US" sz="1600" dirty="0" err="1" smtClean="0"/>
              <a:t>Fe,Co,Ni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2743200"/>
            <a:ext cx="381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+1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2209800"/>
            <a:ext cx="457200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+3</a:t>
            </a:r>
          </a:p>
          <a:p>
            <a:r>
              <a:rPr lang="en-US" dirty="0" smtClean="0"/>
              <a:t>+4</a:t>
            </a:r>
          </a:p>
          <a:p>
            <a:r>
              <a:rPr lang="en-US" dirty="0" smtClean="0"/>
              <a:t>+5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2133600"/>
            <a:ext cx="381000" cy="95410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3+</a:t>
            </a:r>
          </a:p>
          <a:p>
            <a:r>
              <a:rPr lang="en-US" sz="1400" dirty="0" smtClean="0"/>
              <a:t>4+</a:t>
            </a:r>
          </a:p>
          <a:p>
            <a:r>
              <a:rPr lang="en-US" sz="1400" dirty="0" smtClean="0"/>
              <a:t>5+</a:t>
            </a:r>
          </a:p>
          <a:p>
            <a:r>
              <a:rPr lang="en-US" sz="1400" dirty="0" smtClean="0"/>
              <a:t>6+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19800" y="990600"/>
            <a:ext cx="4572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+4</a:t>
            </a:r>
          </a:p>
          <a:p>
            <a:r>
              <a:rPr lang="en-US" dirty="0" smtClean="0">
                <a:sym typeface="Symbol"/>
              </a:rPr>
              <a:t>-4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52800" y="2057400"/>
            <a:ext cx="457200" cy="1015663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n-US" sz="1400" dirty="0" smtClean="0"/>
              <a:t>3</a:t>
            </a:r>
          </a:p>
          <a:p>
            <a:r>
              <a:rPr lang="en-US" sz="1400" dirty="0" smtClean="0"/>
              <a:t>+4</a:t>
            </a:r>
          </a:p>
          <a:p>
            <a:r>
              <a:rPr lang="en-US" sz="1400" dirty="0" smtClean="0"/>
              <a:t>+6</a:t>
            </a:r>
          </a:p>
          <a:p>
            <a:r>
              <a:rPr lang="en-US" sz="1400" dirty="0" smtClean="0"/>
              <a:t>+7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486400" y="990600"/>
            <a:ext cx="4572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+3- 5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14400" y="152400"/>
            <a:ext cx="7086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Stable charges of elements in minerals and salts summarized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0" y="5105400"/>
            <a:ext cx="8382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143000" y="5410200"/>
            <a:ext cx="678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KNOW HOW TO READ TABLE TO FIND CHAGES FOR THESE GROUPS</a:t>
            </a:r>
          </a:p>
          <a:p>
            <a:r>
              <a:rPr lang="en-US" b="1" dirty="0" smtClean="0"/>
              <a:t>(ALKALI, ALKALINE EARTHS, AND “REPRESENTATIVE” ELEMENTS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V="1">
            <a:off x="1257300" y="52197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5753100" y="4076700"/>
            <a:ext cx="19050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5295900" y="2400300"/>
            <a:ext cx="2438400" cy="220980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04800" y="38100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495800" y="38100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86400" y="4267200"/>
            <a:ext cx="1828800" cy="646331"/>
          </a:xfrm>
          <a:prstGeom prst="rect">
            <a:avLst/>
          </a:prstGeom>
          <a:solidFill>
            <a:srgbClr val="FFCCFF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b="1" dirty="0" smtClean="0"/>
              <a:t>METALLOIDS</a:t>
            </a:r>
          </a:p>
          <a:p>
            <a:r>
              <a:rPr lang="en-US" b="1" dirty="0" smtClean="0"/>
              <a:t>   MOSTLY </a:t>
            </a:r>
            <a:r>
              <a:rPr lang="en-US" b="1" dirty="0" smtClean="0"/>
              <a:t>+2,3,4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56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51" grpId="0" animBg="1"/>
      <p:bldP spid="53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705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Baskerville Old Face" pitchFamily="18" charset="0"/>
              </a:rPr>
              <a:t>Rules of Thumb for Constructing Salt and Mineral Compounds</a:t>
            </a:r>
            <a:endParaRPr lang="en-US" sz="20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914400"/>
            <a:ext cx="7391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latin typeface="Baskerville Old Face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Baskerville Old Face" pitchFamily="18" charset="0"/>
              </a:rPr>
              <a:t>If two elements are combined, the one further to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left side </a:t>
            </a:r>
            <a:r>
              <a:rPr lang="en-US" sz="2800" b="1" dirty="0" smtClean="0">
                <a:latin typeface="Baskerville Old Face" pitchFamily="18" charset="0"/>
              </a:rPr>
              <a:t>of the table is the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+</a:t>
            </a:r>
            <a:r>
              <a:rPr lang="en-US" sz="2800" b="1" dirty="0" smtClean="0">
                <a:latin typeface="Baskerville Old Face" pitchFamily="18" charset="0"/>
              </a:rPr>
              <a:t> species while the one further to the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right side </a:t>
            </a:r>
            <a:r>
              <a:rPr lang="en-US" sz="2800" b="1" dirty="0" smtClean="0">
                <a:latin typeface="Baskerville Old Face" pitchFamily="18" charset="0"/>
              </a:rPr>
              <a:t>is  the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– species.  </a:t>
            </a:r>
            <a:r>
              <a:rPr lang="en-US" sz="2800" b="1" dirty="0" smtClean="0">
                <a:latin typeface="Baskerville Old Face" pitchFamily="18" charset="0"/>
              </a:rPr>
              <a:t>(Ex.  Ca + C=&gt;    Ca</a:t>
            </a:r>
            <a:r>
              <a:rPr lang="en-US" sz="2800" b="1" dirty="0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Baskerville Old Face" pitchFamily="18" charset="0"/>
              </a:rPr>
              <a:t>Ca</a:t>
            </a:r>
            <a:r>
              <a:rPr lang="en-US" sz="2800" b="1" baseline="30000" dirty="0" smtClean="0">
                <a:latin typeface="Baskerville Old Face" pitchFamily="18" charset="0"/>
              </a:rPr>
              <a:t>2+ </a:t>
            </a:r>
            <a:r>
              <a:rPr lang="en-US" sz="2800" b="1" dirty="0" smtClean="0">
                <a:latin typeface="Baskerville Old Face" pitchFamily="18" charset="0"/>
              </a:rPr>
              <a:t>  C</a:t>
            </a:r>
            <a:r>
              <a:rPr lang="en-US" sz="2800" b="1" dirty="0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Baskerville Old Face" pitchFamily="18" charset="0"/>
              </a:rPr>
              <a:t>  C</a:t>
            </a:r>
            <a:r>
              <a:rPr lang="en-US" sz="2800" b="1" baseline="30000" dirty="0" smtClean="0">
                <a:latin typeface="Baskerville Old Face" pitchFamily="18" charset="0"/>
              </a:rPr>
              <a:t>-4</a:t>
            </a:r>
            <a:endParaRPr lang="en-US" sz="2800" b="1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Baskerville Old Face" pitchFamily="18" charset="0"/>
              </a:rPr>
              <a:t>Salt and mineral compounds are always neutral (no net charge) in their solid forms. 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Baskerville Old Face" pitchFamily="18" charset="0"/>
              </a:rPr>
              <a:t>These rules are best applied to elements on opposite sides of the table:   Ex. (Na + </a:t>
            </a:r>
            <a:r>
              <a:rPr lang="en-US" sz="2800" b="1" dirty="0" err="1" smtClean="0">
                <a:latin typeface="Baskerville Old Face" pitchFamily="18" charset="0"/>
              </a:rPr>
              <a:t>Cl</a:t>
            </a:r>
            <a:r>
              <a:rPr lang="en-US" sz="2800" b="1" dirty="0" smtClean="0">
                <a:latin typeface="Baskerville Old Face" pitchFamily="18" charset="0"/>
              </a:rPr>
              <a:t>) or     (Ca + S)   or  (</a:t>
            </a:r>
            <a:r>
              <a:rPr lang="en-US" sz="2800" b="1" dirty="0" err="1" smtClean="0">
                <a:latin typeface="Baskerville Old Face" pitchFamily="18" charset="0"/>
              </a:rPr>
              <a:t>Ba</a:t>
            </a:r>
            <a:r>
              <a:rPr lang="en-US" sz="2800" b="1" dirty="0" smtClean="0">
                <a:latin typeface="Baskerville Old Face" pitchFamily="18" charset="0"/>
              </a:rPr>
              <a:t> + F)</a:t>
            </a:r>
          </a:p>
          <a:p>
            <a:pPr marL="457200" indent="-457200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636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096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stable charges for elements, we can predict neutral compound formulas formed from `+’ and `-’ species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Na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+1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895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Stable ions of Na and 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038600"/>
            <a:ext cx="3581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4400" b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4400" b="1" dirty="0" smtClean="0"/>
              <a:t> = Na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Neutral compound formed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895600" y="3124200"/>
            <a:ext cx="1828800" cy="30480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3200400"/>
            <a:ext cx="1676400" cy="22860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352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800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 x (</a:t>
            </a:r>
            <a:r>
              <a:rPr lang="en-US" sz="4000" b="1" dirty="0" smtClean="0">
                <a:solidFill>
                  <a:srgbClr val="0070C0"/>
                </a:solidFill>
              </a:rPr>
              <a:t>+1  </a:t>
            </a:r>
            <a:r>
              <a:rPr lang="en-US" sz="4000" b="1" dirty="0" smtClean="0"/>
              <a:t>)  + </a:t>
            </a:r>
            <a:r>
              <a:rPr lang="en-US" sz="4000" b="1" dirty="0" smtClean="0">
                <a:solidFill>
                  <a:srgbClr val="0070C0"/>
                </a:solidFill>
              </a:rPr>
              <a:t>1 </a:t>
            </a:r>
            <a:r>
              <a:rPr lang="en-US" sz="4000" b="1" dirty="0" smtClean="0"/>
              <a:t>x </a:t>
            </a:r>
            <a:r>
              <a:rPr lang="en-US" sz="4000" b="1" dirty="0" smtClean="0">
                <a:solidFill>
                  <a:srgbClr val="FF0000"/>
                </a:solidFill>
              </a:rPr>
              <a:t>(-2)</a:t>
            </a:r>
            <a:r>
              <a:rPr lang="en-US" sz="4000" b="1" dirty="0" smtClean="0"/>
              <a:t>  = </a:t>
            </a:r>
          </a:p>
          <a:p>
            <a:r>
              <a:rPr lang="en-US" sz="4000" b="1" dirty="0" smtClean="0"/>
              <a:t>  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533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 - 2 = 0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2743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Crossing the charge trick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39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096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stable charges for elements, we can predict neutral compound formulas formed from `+’ and `-’ species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Na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+1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895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Stable ions of Na and 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038600"/>
            <a:ext cx="3581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4400" b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4400" b="1" dirty="0" smtClean="0"/>
              <a:t> = Na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Neutral compound formed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895600" y="3124200"/>
            <a:ext cx="1828800" cy="30480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3200400"/>
            <a:ext cx="1676400" cy="22860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352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800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 x (</a:t>
            </a:r>
            <a:r>
              <a:rPr lang="en-US" sz="4000" b="1" dirty="0" smtClean="0">
                <a:solidFill>
                  <a:srgbClr val="0070C0"/>
                </a:solidFill>
              </a:rPr>
              <a:t>+1  </a:t>
            </a:r>
            <a:r>
              <a:rPr lang="en-US" sz="4000" b="1" dirty="0" smtClean="0"/>
              <a:t>)  + </a:t>
            </a:r>
            <a:r>
              <a:rPr lang="en-US" sz="4000" b="1" dirty="0" smtClean="0">
                <a:solidFill>
                  <a:srgbClr val="0070C0"/>
                </a:solidFill>
              </a:rPr>
              <a:t>1 </a:t>
            </a:r>
            <a:r>
              <a:rPr lang="en-US" sz="4000" b="1" dirty="0" smtClean="0"/>
              <a:t>x </a:t>
            </a:r>
            <a:r>
              <a:rPr lang="en-US" sz="4000" b="1" dirty="0" smtClean="0">
                <a:solidFill>
                  <a:srgbClr val="FF0000"/>
                </a:solidFill>
              </a:rPr>
              <a:t>(-2)</a:t>
            </a:r>
            <a:r>
              <a:rPr lang="en-US" sz="4000" b="1" dirty="0" smtClean="0"/>
              <a:t>  = </a:t>
            </a:r>
          </a:p>
          <a:p>
            <a:r>
              <a:rPr lang="en-US" sz="4000" b="1" dirty="0" smtClean="0"/>
              <a:t>  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533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 - 2 = 0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2743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Crossing the charge trick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02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133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In-class Exercise 1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00400"/>
            <a:ext cx="2590800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9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3300"/>
                </a:solidFill>
              </a:rPr>
              <a:t/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3600" dirty="0" smtClean="0"/>
              <a:t> </a:t>
            </a:r>
            <a:r>
              <a:rPr lang="en-US" sz="3600" b="1" dirty="0" smtClean="0"/>
              <a:t>EXAMPLES </a:t>
            </a:r>
            <a:r>
              <a:rPr lang="en-US" sz="3600" b="1" dirty="0"/>
              <a:t>OF </a:t>
            </a:r>
            <a:r>
              <a:rPr lang="en-US" sz="3600" b="1" dirty="0" smtClean="0"/>
              <a:t>HALOGEN REACTIVITY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combining Na and </a:t>
            </a:r>
            <a:r>
              <a:rPr lang="en-US" b="1" u="sng" dirty="0" err="1" smtClean="0">
                <a:solidFill>
                  <a:srgbClr val="FF0000"/>
                </a:solidFill>
              </a:rPr>
              <a:t>Cl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2Na(s)  </a:t>
            </a:r>
            <a:r>
              <a:rPr lang="en-US" sz="4000" b="1" dirty="0"/>
              <a:t>+ </a:t>
            </a:r>
            <a:r>
              <a:rPr lang="en-US" sz="4000" b="1" dirty="0">
                <a:solidFill>
                  <a:srgbClr val="00B050"/>
                </a:solidFill>
              </a:rPr>
              <a:t>Cl</a:t>
            </a:r>
            <a:r>
              <a:rPr lang="en-US" sz="4000" b="1" baseline="-25000" dirty="0">
                <a:solidFill>
                  <a:srgbClr val="00B050"/>
                </a:solidFill>
              </a:rPr>
              <a:t>2 </a:t>
            </a:r>
            <a:r>
              <a:rPr lang="en-US" sz="4000" b="1" dirty="0" smtClean="0">
                <a:solidFill>
                  <a:srgbClr val="00B050"/>
                </a:solidFill>
              </a:rPr>
              <a:t>(g) </a:t>
            </a:r>
            <a:r>
              <a:rPr lang="en-US" sz="4000" b="1" dirty="0">
                <a:sym typeface="Wingdings" pitchFamily="2" charset="2"/>
              </a:rPr>
              <a:t> </a:t>
            </a:r>
            <a:r>
              <a:rPr lang="en-US" sz="4000" b="1" dirty="0" smtClean="0">
                <a:sym typeface="Wingdings" pitchFamily="2" charset="2"/>
              </a:rPr>
              <a:t>2NaCl (s)</a:t>
            </a:r>
            <a:endParaRPr lang="en-US" sz="4000" dirty="0">
              <a:sym typeface="Wingdings" pitchFamily="2" charset="2"/>
            </a:endParaRPr>
          </a:p>
        </p:txBody>
      </p:sp>
      <p:graphicFrame>
        <p:nvGraphicFramePr>
          <p:cNvPr id="113668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999725"/>
              </p:ext>
            </p:extLst>
          </p:nvPr>
        </p:nvGraphicFramePr>
        <p:xfrm>
          <a:off x="381000" y="2286000"/>
          <a:ext cx="4495800" cy="94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Packager Shell Object" showAsIcon="1" r:id="rId4" imgW="3251160" imgH="673200" progId="Package">
                  <p:embed/>
                </p:oleObj>
              </mc:Choice>
              <mc:Fallback>
                <p:oleObj name="Packager Shell Object" showAsIcon="1" r:id="rId4" imgW="3251160" imgH="673200" progId="Packag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4495800" cy="945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05400" y="2286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mineral or `salt’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429000"/>
            <a:ext cx="3810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6" action="ppaction://hlinkfile"/>
              </a:rPr>
              <a:t>Combining Al with Br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34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2Al(s)</a:t>
            </a:r>
            <a:r>
              <a:rPr lang="en-US" sz="4000" dirty="0" smtClean="0"/>
              <a:t> + </a:t>
            </a:r>
            <a:r>
              <a:rPr lang="en-US" sz="4000" b="1" dirty="0" smtClean="0">
                <a:solidFill>
                  <a:srgbClr val="00B050"/>
                </a:solidFill>
              </a:rPr>
              <a:t>3Br</a:t>
            </a:r>
            <a:r>
              <a:rPr lang="en-US" sz="40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4000" b="1" dirty="0" smtClean="0">
                <a:solidFill>
                  <a:srgbClr val="00B050"/>
                </a:solidFill>
              </a:rPr>
              <a:t>(g)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ym typeface="Wingdings" pitchFamily="2" charset="2"/>
              </a:rPr>
              <a:t>2AlBr</a:t>
            </a:r>
            <a:r>
              <a:rPr lang="en-US" sz="4000" b="1" baseline="-25000" dirty="0" smtClean="0">
                <a:sym typeface="Wingdings" pitchFamily="2" charset="2"/>
              </a:rPr>
              <a:t>3</a:t>
            </a:r>
            <a:r>
              <a:rPr lang="en-US" sz="4000" b="1" dirty="0" smtClean="0">
                <a:sym typeface="Wingdings" pitchFamily="2" charset="2"/>
              </a:rPr>
              <a:t>(s) </a:t>
            </a:r>
            <a:endParaRPr lang="en-US" sz="4000" b="1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539685"/>
              </p:ext>
            </p:extLst>
          </p:nvPr>
        </p:nvGraphicFramePr>
        <p:xfrm>
          <a:off x="3124200" y="5410200"/>
          <a:ext cx="2957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Packager Shell Object" showAsIcon="1" r:id="rId7" imgW="2957760" imgH="685800" progId="Package">
                  <p:embed/>
                </p:oleObj>
              </mc:Choice>
              <mc:Fallback>
                <p:oleObj name="Packager Shell Object" showAsIcon="1" r:id="rId7" imgW="29577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10200"/>
                        <a:ext cx="29575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2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COMMON PROPERTIES OF MINERALS / SALTS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Hard /brittle (mica example)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High melting (800-2000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r>
              <a:rPr lang="en-US" sz="24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Melts readily conduct electricity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Often soluble in water </a:t>
            </a:r>
            <a:r>
              <a:rPr lang="en-US" sz="2400" b="1" dirty="0" smtClean="0">
                <a:solidFill>
                  <a:srgbClr val="FF0000"/>
                </a:solidFill>
              </a:rPr>
              <a:t>(demo)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Water solutions of salts and minerals readily conduct electricity </a:t>
            </a:r>
            <a:r>
              <a:rPr lang="en-US" sz="2000" b="1" dirty="0" smtClean="0">
                <a:solidFill>
                  <a:srgbClr val="FF0000"/>
                </a:solidFill>
              </a:rPr>
              <a:t>(demo)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Structurally ordered (cubes, hexagons, rhomboids) =&gt; atomic order is simple</a:t>
            </a:r>
            <a:endParaRPr lang="en-US" sz="2400" b="1" dirty="0"/>
          </a:p>
        </p:txBody>
      </p:sp>
      <p:pic>
        <p:nvPicPr>
          <p:cNvPr id="60419" name="Picture 3" descr="C:\Users\fong\Desktop\Fong Main\ALFRED\Powerpoint Pix for Chem\sal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2000864" cy="1676400"/>
          </a:xfrm>
          <a:prstGeom prst="rect">
            <a:avLst/>
          </a:prstGeom>
          <a:noFill/>
        </p:spPr>
      </p:pic>
      <p:pic>
        <p:nvPicPr>
          <p:cNvPr id="60421" name="Picture 5" descr="http://www.microlabgallery.com/gallery/images/P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81400"/>
            <a:ext cx="2266950" cy="1721427"/>
          </a:xfrm>
          <a:prstGeom prst="rect">
            <a:avLst/>
          </a:prstGeom>
          <a:noFill/>
        </p:spPr>
      </p:pic>
      <p:pic>
        <p:nvPicPr>
          <p:cNvPr id="60423" name="Picture 7" descr="http://sb20.lbl.gov/cytf/images/28-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86200"/>
            <a:ext cx="2619375" cy="15530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57150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562600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PbI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5626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Cytochrome</a:t>
            </a:r>
            <a:r>
              <a:rPr lang="en-US" dirty="0" smtClean="0"/>
              <a:t> f</a:t>
            </a:r>
            <a:endParaRPr lang="en-US" dirty="0"/>
          </a:p>
        </p:txBody>
      </p:sp>
      <p:pic>
        <p:nvPicPr>
          <p:cNvPr id="13" name="Picture 10" descr="http://skywalker.cochise.edu/wellerr/mineral/mica/6muscovite-pe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143000"/>
            <a:ext cx="1819430" cy="1225272"/>
          </a:xfrm>
          <a:prstGeom prst="rect">
            <a:avLst/>
          </a:prstGeom>
          <a:noFill/>
        </p:spPr>
      </p:pic>
      <p:pic>
        <p:nvPicPr>
          <p:cNvPr id="14" name="Picture 6" descr="http://www.scienceclarified.com/images/uesc_03_img01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038600"/>
            <a:ext cx="1384300" cy="173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the properties of minerals/salts teach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Table </a:t>
            </a:r>
            <a:r>
              <a:rPr lang="en-US" sz="3600" b="1" i="1" dirty="0" smtClean="0">
                <a:solidFill>
                  <a:srgbClr val="FF0000"/>
                </a:solidFill>
              </a:rPr>
              <a:t>salt in water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650" y="2495729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Salt dissolves easily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Salt doesn’t come back as solid spontaneously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Salt solution is colorless and clear=&gt;homogeneous</a:t>
            </a:r>
          </a:p>
          <a:p>
            <a:r>
              <a:rPr lang="en-US" sz="2800" dirty="0" smtClean="0"/>
              <a:t> (~ atomic scale bits and pieces in solution 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8229600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UNDERLYING LESSON</a:t>
            </a:r>
            <a:r>
              <a:rPr lang="en-US" sz="2800" dirty="0" smtClean="0"/>
              <a:t>: </a:t>
            </a:r>
          </a:p>
          <a:p>
            <a:r>
              <a:rPr lang="en-US" sz="3200" dirty="0" smtClean="0"/>
              <a:t>Whatever the solid becomes in solution…it wants to stay that way  ….=&gt;</a:t>
            </a:r>
            <a:r>
              <a:rPr lang="en-US" sz="3200" b="1" dirty="0" smtClean="0"/>
              <a:t>STABLE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34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the properties of minerals/salts teach (continued)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6915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Conductivity experiments </a:t>
            </a:r>
            <a:r>
              <a:rPr lang="en-US" sz="2800" b="1" dirty="0" smtClean="0"/>
              <a:t>in water and molten </a:t>
            </a:r>
            <a:r>
              <a:rPr lang="en-US" sz="2800" b="1" dirty="0" smtClean="0"/>
              <a:t>salts imply: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   salts form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charges </a:t>
            </a:r>
            <a:r>
              <a:rPr lang="en-US" sz="2800" b="1" dirty="0" smtClean="0"/>
              <a:t>on the elements </a:t>
            </a:r>
            <a:r>
              <a:rPr lang="en-US" sz="2800" b="1" dirty="0" smtClean="0"/>
              <a:t>when dissolved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 sign/size of </a:t>
            </a:r>
            <a:r>
              <a:rPr lang="en-US" sz="2800" b="1" dirty="0" smtClean="0">
                <a:solidFill>
                  <a:srgbClr val="FF0000"/>
                </a:solidFill>
              </a:rPr>
              <a:t>charges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8686800" cy="391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209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Observed</a:t>
            </a:r>
            <a:r>
              <a:rPr lang="en-US" sz="2800" b="1" dirty="0" smtClean="0">
                <a:solidFill>
                  <a:srgbClr val="FF0000"/>
                </a:solidFill>
              </a:rPr>
              <a:t> charges </a:t>
            </a:r>
            <a:r>
              <a:rPr lang="en-US" sz="2800" b="1" dirty="0" smtClean="0"/>
              <a:t>of highly reactive elements/atom in 				dissolved salts </a:t>
            </a:r>
            <a:r>
              <a:rPr lang="en-US" sz="2800" b="1" dirty="0" smtClean="0"/>
              <a:t>follow simple pattern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743200"/>
            <a:ext cx="60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113865"/>
            <a:ext cx="60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6964" y="3123456"/>
            <a:ext cx="60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7364" y="3129744"/>
            <a:ext cx="685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9928" y="3136032"/>
            <a:ext cx="5129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7" y="1825388"/>
            <a:ext cx="911329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1905000"/>
            <a:ext cx="990600" cy="381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2558718"/>
            <a:ext cx="1447800" cy="2819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78" y="-41427"/>
            <a:ext cx="7543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More molten salt and dissolved salt charge data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533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+2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43850" y="1976735"/>
            <a:ext cx="457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-1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15284" y="1976735"/>
            <a:ext cx="457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-2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00934" y="1940342"/>
            <a:ext cx="457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-3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9490" y="857815"/>
            <a:ext cx="4659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Observed charges on reactive elements in stable states in dissolved </a:t>
            </a:r>
            <a:r>
              <a:rPr lang="en-US" sz="2800" b="1" dirty="0" smtClean="0"/>
              <a:t>salts &amp; melts</a:t>
            </a:r>
            <a:endParaRPr lang="en-US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066800" y="1371600"/>
            <a:ext cx="6858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47568" y="1584840"/>
            <a:ext cx="1066800" cy="3787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600" y="1524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88120" y="59434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Unreactive</a:t>
            </a:r>
            <a:r>
              <a:rPr lang="en-US" sz="2400" dirty="0" smtClean="0"/>
              <a:t> `inert’ gases have </a:t>
            </a:r>
            <a:r>
              <a:rPr lang="en-US" sz="2400" b="1" dirty="0" smtClean="0"/>
              <a:t>no</a:t>
            </a:r>
            <a:r>
              <a:rPr lang="en-US" sz="2400" dirty="0" smtClean="0"/>
              <a:t> charge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28145" y="2357222"/>
            <a:ext cx="114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+3,-5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53133" y="1884459"/>
            <a:ext cx="9540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+4,-4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456897" y="2544198"/>
            <a:ext cx="314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some</a:t>
            </a:r>
            <a:r>
              <a:rPr lang="en-US" sz="3600" b="1" dirty="0" smtClean="0"/>
              <a:t> elements switch hit</a:t>
            </a:r>
            <a:endParaRPr lang="en-US" sz="36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71145" y="2558718"/>
            <a:ext cx="613789" cy="2690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8458200" y="1409700"/>
            <a:ext cx="228600" cy="20961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95327" y="2329981"/>
            <a:ext cx="272460" cy="256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4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24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can we learn from the solubility and conductivity behavior of inorganic salts ????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505200"/>
            <a:ext cx="4572000" cy="2123658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Follow the 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electrons…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466" name="Picture 2" descr="http://www.gps-graphics.co.uk/shop/ccdata/images/smallMain_36_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3429000" cy="2019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0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217824" cy="632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1828800"/>
            <a:ext cx="838200" cy="3276600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7600" y="1828800"/>
            <a:ext cx="457200" cy="3276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NEVER REACTS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INSTANTLY REACTS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LOOKING FOR A</a:t>
            </a:r>
            <a:r>
              <a:rPr lang="en-US" sz="2800" b="1" dirty="0" smtClean="0"/>
              <a:t> </a:t>
            </a:r>
            <a:r>
              <a:rPr lang="en-US" sz="2800" b="1" dirty="0" smtClean="0"/>
              <a:t>CONNECTION BETWEEN FINAL CHARGES OF ELEMENTS IN SALTS and INERT </a:t>
            </a:r>
            <a:r>
              <a:rPr lang="en-US" sz="2800" b="1" dirty="0" smtClean="0"/>
              <a:t>GASES…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39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217824" cy="63246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685800" y="2590800"/>
            <a:ext cx="68580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7000" y="0"/>
            <a:ext cx="236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stable     </a:t>
            </a:r>
            <a:r>
              <a:rPr lang="en-US" b="1" dirty="0" err="1" smtClean="0"/>
              <a:t>stable</a:t>
            </a:r>
            <a:endParaRPr lang="en-US" b="1" dirty="0" smtClean="0"/>
          </a:p>
          <a:p>
            <a:r>
              <a:rPr lang="en-US" sz="2800" dirty="0" smtClean="0"/>
              <a:t>Na </a:t>
            </a:r>
            <a:r>
              <a:rPr lang="en-US" sz="2800" dirty="0" smtClean="0">
                <a:sym typeface="Wingdings" pitchFamily="2" charset="2"/>
              </a:rPr>
              <a:t>   Na</a:t>
            </a:r>
            <a:r>
              <a:rPr lang="en-US" sz="2800" baseline="30000" dirty="0" smtClean="0">
                <a:sym typeface="Wingdings" pitchFamily="2" charset="2"/>
              </a:rPr>
              <a:t>+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908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 e-        10 e-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stable   </a:t>
            </a:r>
            <a:r>
              <a:rPr lang="en-US" b="1" dirty="0" err="1" smtClean="0"/>
              <a:t>stable</a:t>
            </a:r>
            <a:endParaRPr lang="en-US" b="1" dirty="0" smtClean="0"/>
          </a:p>
          <a:p>
            <a:r>
              <a:rPr lang="en-US" sz="2400" b="1" dirty="0" smtClean="0"/>
              <a:t>Mg </a:t>
            </a:r>
            <a:r>
              <a:rPr lang="en-US" sz="2400" b="1" dirty="0" smtClean="0">
                <a:sym typeface="Wingdings" pitchFamily="2" charset="2"/>
              </a:rPr>
              <a:t>     Mg</a:t>
            </a:r>
            <a:r>
              <a:rPr lang="en-US" sz="2400" b="1" baseline="30000" dirty="0" smtClean="0">
                <a:sym typeface="Wingdings" pitchFamily="2" charset="2"/>
              </a:rPr>
              <a:t>2+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1981200"/>
            <a:ext cx="114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 e-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971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 e-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685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12 e-       10 e-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447800" y="2514600"/>
            <a:ext cx="6172200" cy="152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600" y="2362200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 e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11430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stable  </a:t>
            </a:r>
            <a:r>
              <a:rPr lang="en-US" b="1" dirty="0" err="1" smtClean="0"/>
              <a:t>stable</a:t>
            </a:r>
            <a:endParaRPr lang="en-US" b="1" dirty="0" smtClean="0"/>
          </a:p>
          <a:p>
            <a:r>
              <a:rPr lang="en-US" sz="2400" b="1" dirty="0" smtClean="0"/>
              <a:t>K </a:t>
            </a:r>
            <a:r>
              <a:rPr lang="en-US" sz="2400" b="1" dirty="0" smtClean="0">
                <a:sym typeface="Wingdings" pitchFamily="2" charset="2"/>
              </a:rPr>
              <a:t>          K</a:t>
            </a:r>
            <a:r>
              <a:rPr lang="en-US" sz="2400" b="1" baseline="30000" dirty="0" smtClean="0">
                <a:sym typeface="Wingdings" pitchFamily="2" charset="2"/>
              </a:rPr>
              <a:t>+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175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 e -       18 e-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85800" y="3048000"/>
            <a:ext cx="6934200" cy="609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3505200"/>
            <a:ext cx="685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19e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-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2819400"/>
            <a:ext cx="990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 e-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Ar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20" grpId="0" animBg="1"/>
      <p:bldP spid="21" grpId="0"/>
      <p:bldP spid="22" grpId="0"/>
      <p:bldP spid="2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828</Words>
  <Application>Microsoft Office PowerPoint</Application>
  <PresentationFormat>On-screen Show (4:3)</PresentationFormat>
  <Paragraphs>198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Baskerville Old Face</vt:lpstr>
      <vt:lpstr>Calibri</vt:lpstr>
      <vt:lpstr>Symbol</vt:lpstr>
      <vt:lpstr>Wingdings</vt:lpstr>
      <vt:lpstr>Office Theme</vt:lpstr>
      <vt:lpstr>Package</vt:lpstr>
      <vt:lpstr>PowerPoint Presentation</vt:lpstr>
      <vt:lpstr>  EXAMPLES OF HALOGEN REACTIVITY combining Na and Cl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60</cp:revision>
  <dcterms:created xsi:type="dcterms:W3CDTF">2010-01-13T02:23:53Z</dcterms:created>
  <dcterms:modified xsi:type="dcterms:W3CDTF">2014-01-31T20:44:04Z</dcterms:modified>
</cp:coreProperties>
</file>