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0" r:id="rId2"/>
    <p:sldId id="304" r:id="rId3"/>
    <p:sldId id="305" r:id="rId4"/>
    <p:sldId id="306" r:id="rId5"/>
    <p:sldId id="307" r:id="rId6"/>
    <p:sldId id="311" r:id="rId7"/>
    <p:sldId id="312" r:id="rId8"/>
    <p:sldId id="313" r:id="rId9"/>
    <p:sldId id="314" r:id="rId10"/>
    <p:sldId id="315" r:id="rId11"/>
    <p:sldId id="322" r:id="rId12"/>
    <p:sldId id="32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7138" autoAdjust="0"/>
    <p:restoredTop sz="99545" autoAdjust="0"/>
  </p:normalViewPr>
  <p:slideViewPr>
    <p:cSldViewPr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42CA2-99C8-41DC-86A7-60F008C0F635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75EA-4FBF-4ABF-845F-D7C0E9E3C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E838-2647-401E-9D4B-B5E6DA4593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79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E838-2647-401E-9D4B-B5E6DA4593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0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E838-2647-401E-9D4B-B5E6DA4593A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7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E64D6-12FA-44EB-AF05-3597B96EB0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12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E838-2647-401E-9D4B-B5E6DA4593A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87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E838-2647-401E-9D4B-B5E6DA4593A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78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EE838-2647-401E-9D4B-B5E6DA4593A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2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2DA6-A7BC-4015-939D-3A47523E78CD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BROMINE%20and%20ALUMINUM%20reaction.flv" TargetMode="Externa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981200"/>
            <a:ext cx="655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How do we organize all the chemicals  ??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964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475" y="1981199"/>
            <a:ext cx="6172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TYPICAL </a:t>
            </a:r>
            <a:r>
              <a:rPr lang="en-US" sz="3200" b="1" dirty="0" smtClean="0">
                <a:solidFill>
                  <a:srgbClr val="FF0000"/>
                </a:solidFill>
              </a:rPr>
              <a:t>MINERALS /SALTS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6670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err="1" smtClean="0"/>
              <a:t>NaCl</a:t>
            </a:r>
            <a:r>
              <a:rPr lang="en-US" sz="3200" dirty="0" smtClean="0"/>
              <a:t>  	sodium chloride (rock salt)	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CaCl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	calcium chloride (</a:t>
            </a:r>
            <a:r>
              <a:rPr lang="en-US" sz="3200" dirty="0" err="1" smtClean="0"/>
              <a:t>Drierite</a:t>
            </a:r>
            <a:r>
              <a:rPr lang="en-US" sz="3200" dirty="0" smtClean="0"/>
              <a:t>)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 smtClean="0"/>
              <a:t>FeO</a:t>
            </a:r>
            <a:r>
              <a:rPr lang="en-US" sz="3200" dirty="0" smtClean="0"/>
              <a:t>		iron (II) oxide  (green rust)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CaSO</a:t>
            </a:r>
            <a:r>
              <a:rPr lang="en-US" sz="3200" baseline="-25000" dirty="0" smtClean="0"/>
              <a:t>4</a:t>
            </a:r>
            <a:r>
              <a:rPr lang="en-US" sz="3200" dirty="0" smtClean="0"/>
              <a:t>	Calcium sulfate (gypsum =dry wall)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CaCO</a:t>
            </a:r>
            <a:r>
              <a:rPr lang="en-US" sz="3200" baseline="-25000" dirty="0" smtClean="0"/>
              <a:t>3 </a:t>
            </a:r>
            <a:r>
              <a:rPr lang="en-US" sz="3200" dirty="0" smtClean="0"/>
              <a:t>      calcium carbonate (limestone)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1066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`</a:t>
            </a:r>
            <a:r>
              <a:rPr lang="en-US" sz="2400" b="1" dirty="0" smtClean="0">
                <a:solidFill>
                  <a:srgbClr val="FF0000"/>
                </a:solidFill>
              </a:rPr>
              <a:t>SALTS’ (MINERALS) ARE OFTEN THE END PRODUCT OF REACTIONS..SO SALTS MUST BE STABLE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COMMON PROPERTIES OF MINERALS / SALTS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1430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Hard /brittle (mica example)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High melting (800-2000 </a:t>
            </a:r>
            <a:r>
              <a:rPr lang="en-US" sz="2400" b="1" baseline="30000" dirty="0" err="1" smtClean="0"/>
              <a:t>o</a:t>
            </a:r>
            <a:r>
              <a:rPr lang="en-US" sz="2400" b="1" dirty="0" err="1" smtClean="0"/>
              <a:t>C</a:t>
            </a:r>
            <a:r>
              <a:rPr lang="en-US" sz="24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Melts readily conduct electricity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Often soluble in water </a:t>
            </a:r>
            <a:r>
              <a:rPr lang="en-US" sz="2400" b="1" dirty="0" smtClean="0">
                <a:solidFill>
                  <a:srgbClr val="FF0000"/>
                </a:solidFill>
              </a:rPr>
              <a:t>(demo)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Water solutions of salts and minerals readily conduct electricity </a:t>
            </a:r>
            <a:r>
              <a:rPr lang="en-US" sz="2000" b="1" dirty="0" smtClean="0">
                <a:solidFill>
                  <a:srgbClr val="FF0000"/>
                </a:solidFill>
              </a:rPr>
              <a:t>(demo)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Structurally ordered (cubes, hexagons, rhomboids) =&gt; atomic order is simple</a:t>
            </a:r>
            <a:endParaRPr lang="en-US" sz="2400" b="1" dirty="0"/>
          </a:p>
        </p:txBody>
      </p:sp>
      <p:pic>
        <p:nvPicPr>
          <p:cNvPr id="60419" name="Picture 3" descr="C:\Users\fong\Desktop\Fong Main\ALFRED\Powerpoint Pix for Chem\sal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038600"/>
            <a:ext cx="2000864" cy="1676400"/>
          </a:xfrm>
          <a:prstGeom prst="rect">
            <a:avLst/>
          </a:prstGeom>
          <a:noFill/>
        </p:spPr>
      </p:pic>
      <p:pic>
        <p:nvPicPr>
          <p:cNvPr id="60421" name="Picture 5" descr="http://www.microlabgallery.com/gallery/images/Pb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581400"/>
            <a:ext cx="2266950" cy="1721427"/>
          </a:xfrm>
          <a:prstGeom prst="rect">
            <a:avLst/>
          </a:prstGeom>
          <a:noFill/>
        </p:spPr>
      </p:pic>
      <p:pic>
        <p:nvPicPr>
          <p:cNvPr id="60423" name="Picture 7" descr="http://sb20.lbl.gov/cytf/images/28-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886200"/>
            <a:ext cx="2619375" cy="15530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76400" y="5715000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NaCl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5562600"/>
            <a:ext cx="838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PbI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556260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Cytochrome</a:t>
            </a:r>
            <a:r>
              <a:rPr lang="en-US" dirty="0" smtClean="0"/>
              <a:t> f</a:t>
            </a:r>
            <a:endParaRPr lang="en-US" dirty="0"/>
          </a:p>
        </p:txBody>
      </p:sp>
      <p:pic>
        <p:nvPicPr>
          <p:cNvPr id="13" name="Picture 10" descr="http://skywalker.cochise.edu/wellerr/mineral/mica/6muscovite-pe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143000"/>
            <a:ext cx="1819430" cy="1225272"/>
          </a:xfrm>
          <a:prstGeom prst="rect">
            <a:avLst/>
          </a:prstGeom>
          <a:noFill/>
        </p:spPr>
      </p:pic>
      <p:pic>
        <p:nvPicPr>
          <p:cNvPr id="14" name="Picture 6" descr="http://www.scienceclarified.com/images/uesc_03_img01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4038600"/>
            <a:ext cx="1384300" cy="1734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11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the properties of minerals/salts teach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SOLUBILITY DEMONSTRATION: Table salt in water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9650" y="2495729"/>
            <a:ext cx="7924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Salt dissolves easily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Salt doesn’t come back as solid spontaneously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Salt solution is colorless and clear=&gt;homogeneous</a:t>
            </a:r>
          </a:p>
          <a:p>
            <a:r>
              <a:rPr lang="en-US" sz="2800" dirty="0" smtClean="0"/>
              <a:t> (~ atomic scale bits and pieces in solution )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648200"/>
            <a:ext cx="8229600" cy="15081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UNDERLYING LESSON</a:t>
            </a:r>
            <a:r>
              <a:rPr lang="en-US" sz="2800" dirty="0" smtClean="0"/>
              <a:t>: </a:t>
            </a:r>
          </a:p>
          <a:p>
            <a:r>
              <a:rPr lang="en-US" sz="3200" dirty="0" smtClean="0"/>
              <a:t>Whatever the solid becomes in solution…it wants to stay that way  ….=&gt;</a:t>
            </a:r>
            <a:r>
              <a:rPr lang="en-US" sz="3200" b="1" dirty="0" smtClean="0"/>
              <a:t>STABLE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348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ristotl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2057400" cy="251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71800" y="3048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Aristotle’s approach to organizing all the stuff= matter (300 BC):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200401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Non-chemical example</a:t>
            </a:r>
            <a:r>
              <a:rPr lang="en-US" sz="2400" b="1" dirty="0" smtClean="0"/>
              <a:t>: </a:t>
            </a:r>
          </a:p>
          <a:p>
            <a:r>
              <a:rPr lang="en-US" sz="2400" b="1" dirty="0" smtClean="0"/>
              <a:t>  </a:t>
            </a:r>
            <a:endParaRPr lang="en-US" sz="2400" b="1" dirty="0"/>
          </a:p>
        </p:txBody>
      </p:sp>
      <p:pic>
        <p:nvPicPr>
          <p:cNvPr id="5" name="Picture 5" descr="orangekitte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116" y="3677750"/>
            <a:ext cx="2191484" cy="29873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4267200"/>
            <a:ext cx="236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Feathers ?</a:t>
            </a:r>
          </a:p>
          <a:p>
            <a:r>
              <a:rPr lang="en-US" sz="2800" b="1" dirty="0" smtClean="0">
                <a:sym typeface="Symbol"/>
              </a:rPr>
              <a:t>Lay </a:t>
            </a:r>
            <a:r>
              <a:rPr lang="en-US" sz="2800" b="1" dirty="0" smtClean="0"/>
              <a:t>eggs ?</a:t>
            </a:r>
          </a:p>
          <a:p>
            <a:r>
              <a:rPr lang="en-US" sz="2800" b="1" dirty="0" smtClean="0"/>
              <a:t>Have wings ?</a:t>
            </a:r>
          </a:p>
          <a:p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   No bird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1371600"/>
            <a:ext cx="61722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Define characteristics or properties and divide up stuff based on whether it has or doesn’t have them.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514600" y="762000"/>
            <a:ext cx="381000" cy="228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19600" y="3048000"/>
            <a:ext cx="44196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All birds have feathers, lay eggs and fly.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705600" y="4343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5029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4648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476759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Am I a BIRD 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0"/>
            <a:ext cx="7848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Aristotle’s approach to organizing ….	  (see also: fig 1.20, p. 17)</a:t>
            </a:r>
          </a:p>
          <a:p>
            <a:r>
              <a:rPr lang="en-US" sz="2000" b="1" dirty="0" smtClean="0"/>
              <a:t>Alcohol, iodine, table salt, tincture of iodine, salt solution, Pepto-Bismol</a:t>
            </a:r>
            <a:endParaRPr lang="en-US" sz="2000" b="1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1828800" y="838200"/>
            <a:ext cx="1981200" cy="1371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23622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PURE SUBSTANCES (NOT MIXED)</a:t>
            </a:r>
            <a:endParaRPr lang="en-US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33800" y="838200"/>
            <a:ext cx="2438400" cy="1447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38800" y="23622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MIXTURES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2819400"/>
            <a:ext cx="34290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Alcohol, iodine, table salt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95800" y="2819400"/>
            <a:ext cx="450976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tincture of iodine, salt solution, Pepto-Bismol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723900" y="3390900"/>
            <a:ext cx="1143000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" y="4419600"/>
            <a:ext cx="1752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ELEMENTS</a:t>
            </a:r>
          </a:p>
          <a:p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1752600" y="3276600"/>
            <a:ext cx="1143000" cy="1143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57400" y="4419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COMPOUNDS</a:t>
            </a:r>
            <a:endParaRPr lang="en-US" sz="2000" b="1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5143500" y="3238500"/>
            <a:ext cx="1371600" cy="1295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6400800" y="3276600"/>
            <a:ext cx="1371600" cy="1219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0" y="4800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HOMOGENEOUS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010400" y="4724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HETEROGENEOUS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81000" y="5181600"/>
            <a:ext cx="12192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Iodine (I</a:t>
            </a:r>
            <a:r>
              <a:rPr lang="en-US" b="1" baseline="-25000" dirty="0" smtClean="0"/>
              <a:t>2</a:t>
            </a:r>
            <a:r>
              <a:rPr lang="en-US" b="1" dirty="0" smtClean="0"/>
              <a:t> )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905000" y="5105400"/>
            <a:ext cx="2057400" cy="646331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Alcohol (C</a:t>
            </a:r>
            <a:r>
              <a:rPr lang="en-US" b="1" baseline="-25000" dirty="0" smtClean="0"/>
              <a:t>2</a:t>
            </a:r>
            <a:r>
              <a:rPr lang="en-US" b="1" dirty="0" smtClean="0"/>
              <a:t>H</a:t>
            </a:r>
            <a:r>
              <a:rPr lang="en-US" b="1" baseline="-25000" dirty="0" smtClean="0"/>
              <a:t>5</a:t>
            </a:r>
            <a:r>
              <a:rPr lang="en-US" b="1" dirty="0" smtClean="0"/>
              <a:t>OH)</a:t>
            </a:r>
          </a:p>
          <a:p>
            <a:r>
              <a:rPr lang="en-US" b="1" dirty="0" smtClean="0"/>
              <a:t>Table salt  (</a:t>
            </a:r>
            <a:r>
              <a:rPr lang="en-US" b="1" dirty="0" err="1" smtClean="0"/>
              <a:t>NaCl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038600" y="5181600"/>
            <a:ext cx="32004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tincture of iodine  (I</a:t>
            </a:r>
            <a:r>
              <a:rPr lang="en-US" b="1" baseline="-25000" dirty="0" smtClean="0"/>
              <a:t>2</a:t>
            </a:r>
            <a:r>
              <a:rPr lang="en-US" b="1" dirty="0" smtClean="0"/>
              <a:t> in alcohol)</a:t>
            </a:r>
          </a:p>
          <a:p>
            <a:r>
              <a:rPr lang="en-US" b="1" dirty="0" smtClean="0"/>
              <a:t> salt solution  (</a:t>
            </a:r>
            <a:r>
              <a:rPr lang="en-US" b="1" dirty="0" err="1" smtClean="0"/>
              <a:t>NaCl</a:t>
            </a:r>
            <a:r>
              <a:rPr lang="en-US" b="1" dirty="0" smtClean="0"/>
              <a:t> in water)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391400" y="5334000"/>
            <a:ext cx="1447800" cy="369332"/>
          </a:xfrm>
          <a:prstGeom prst="rect">
            <a:avLst/>
          </a:prstGeom>
          <a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Pepto-Bismol</a:t>
            </a:r>
            <a:endParaRPr lang="en-US" dirty="0"/>
          </a:p>
        </p:txBody>
      </p:sp>
      <p:pic>
        <p:nvPicPr>
          <p:cNvPr id="52227" name="Picture 3" descr="aristot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762000"/>
            <a:ext cx="15335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4953000" y="914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(Aristotle’s approach </a:t>
            </a:r>
          </a:p>
          <a:p>
            <a:r>
              <a:rPr lang="en-US" dirty="0" smtClean="0"/>
              <a:t>     300 BC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3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 animBg="1"/>
      <p:bldP spid="16" grpId="0" animBg="1"/>
      <p:bldP spid="19" grpId="0"/>
      <p:bldP spid="23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aristot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45862"/>
            <a:ext cx="2057400" cy="251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76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Is </a:t>
            </a:r>
            <a:r>
              <a:rPr lang="en-US" sz="2800" b="1" dirty="0" err="1" smtClean="0"/>
              <a:t>Jello</a:t>
            </a:r>
            <a:r>
              <a:rPr lang="en-US" sz="2800" b="1" dirty="0" smtClean="0"/>
              <a:t>  homogeneous or heterogeneous ?</a:t>
            </a:r>
            <a:endParaRPr lang="en-US" sz="3200" b="1" dirty="0"/>
          </a:p>
        </p:txBody>
      </p:sp>
      <p:pic>
        <p:nvPicPr>
          <p:cNvPr id="35842" name="Picture 2" descr="http://publicintellectual.files.wordpress.com/2007/07/ostri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114800"/>
            <a:ext cx="3823368" cy="25146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8600" y="5903893"/>
            <a:ext cx="48006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EX. All birds have feathers, lay eggs and fly.</a:t>
            </a:r>
            <a:endParaRPr lang="en-US" sz="2800" dirty="0"/>
          </a:p>
        </p:txBody>
      </p:sp>
      <p:pic>
        <p:nvPicPr>
          <p:cNvPr id="35844" name="Picture 4" descr="http://joepastry.com/pics/jell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238250"/>
            <a:ext cx="2921000" cy="2190750"/>
          </a:xfrm>
          <a:prstGeom prst="rect">
            <a:avLst/>
          </a:prstGeom>
          <a:noFill/>
        </p:spPr>
      </p:pic>
      <p:pic>
        <p:nvPicPr>
          <p:cNvPr id="35846" name="Picture 6" descr="http://www.rna.ca/photography/jello/jello_thin_slice_backlit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1128141"/>
            <a:ext cx="3035300" cy="227647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289550" y="61903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 mm thick slice of </a:t>
            </a:r>
            <a:r>
              <a:rPr lang="en-US" sz="2800" b="1" dirty="0" err="1" smtClean="0"/>
              <a:t>Jello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6032" y="3463302"/>
            <a:ext cx="480060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Aristotle’s approach to matter is a trap. It relies on arbitrary divisions of properties which keep changing as we know more. Not a solid foundation.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56332" y="65347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Classic </a:t>
            </a:r>
            <a:r>
              <a:rPr lang="en-US" sz="3200" b="1" dirty="0" err="1" smtClean="0"/>
              <a:t>Jello</a:t>
            </a:r>
            <a:endParaRPr lang="en-US" sz="3200" b="1" dirty="0"/>
          </a:p>
        </p:txBody>
      </p:sp>
      <p:cxnSp>
        <p:nvCxnSpPr>
          <p:cNvPr id="22" name="Straight Connector 21"/>
          <p:cNvCxnSpPr>
            <a:stCxn id="27" idx="7"/>
          </p:cNvCxnSpPr>
          <p:nvPr/>
        </p:nvCxnSpPr>
        <p:spPr>
          <a:xfrm rot="16200000" flipH="1" flipV="1">
            <a:off x="620759" y="1455457"/>
            <a:ext cx="1428983" cy="1603701"/>
          </a:xfrm>
          <a:prstGeom prst="line">
            <a:avLst/>
          </a:prstGeom>
          <a:ln w="241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81000" y="1219200"/>
            <a:ext cx="2057400" cy="2209800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0800000">
            <a:off x="533400" y="1676400"/>
            <a:ext cx="1828800" cy="1219200"/>
          </a:xfrm>
          <a:prstGeom prst="line">
            <a:avLst/>
          </a:prstGeom>
          <a:ln w="2413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23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 animBg="1"/>
      <p:bldP spid="20" grpId="0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14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Modern Chemical Approach to Matter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To understand chemical </a:t>
            </a:r>
            <a:r>
              <a:rPr lang="en-US" sz="4800" b="1" i="1" dirty="0" smtClean="0">
                <a:solidFill>
                  <a:schemeClr val="accent1"/>
                </a:solidFill>
              </a:rPr>
              <a:t>PROPERTIES &amp; REACTIONS ….</a:t>
            </a:r>
            <a:endParaRPr lang="en-US" sz="4800" b="1" i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352800"/>
            <a:ext cx="4572000" cy="2123658"/>
          </a:xfrm>
          <a:prstGeom prst="rect">
            <a:avLst/>
          </a:prstGeom>
          <a:solidFill>
            <a:srgbClr val="FFFF00">
              <a:alpha val="7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Follow the 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electrons…</a:t>
            </a:r>
            <a:endParaRPr lang="en-US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7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1066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dirt</a:t>
            </a:r>
            <a:endParaRPr lang="en-US" sz="3600" dirty="0"/>
          </a:p>
        </p:txBody>
      </p:sp>
      <p:cxnSp>
        <p:nvCxnSpPr>
          <p:cNvPr id="4" name="Straight Arrow Connector 3"/>
          <p:cNvCxnSpPr/>
          <p:nvPr/>
        </p:nvCxnSpPr>
        <p:spPr>
          <a:xfrm rot="10800000" flipV="1">
            <a:off x="2438400" y="3124200"/>
            <a:ext cx="1143000" cy="10668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324600" y="3202767"/>
            <a:ext cx="1143000" cy="10668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4267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organic stuff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4117167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Inorganic stuff </a:t>
            </a:r>
          </a:p>
        </p:txBody>
      </p:sp>
      <p:pic>
        <p:nvPicPr>
          <p:cNvPr id="10" name="Picture 3" descr="aristot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2057400" cy="251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05000" y="152400"/>
            <a:ext cx="1600200" cy="369332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I’m back…..</a:t>
            </a:r>
            <a:endParaRPr lang="en-US" dirty="0"/>
          </a:p>
        </p:txBody>
      </p:sp>
      <p:pic>
        <p:nvPicPr>
          <p:cNvPr id="12" name="Picture 11" descr="sandy-so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609600"/>
            <a:ext cx="3214758" cy="24074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62400" y="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CHAPTER 2: DIRT</a:t>
            </a:r>
            <a:endParaRPr lang="en-US" sz="2400" b="1" dirty="0"/>
          </a:p>
        </p:txBody>
      </p:sp>
      <p:pic>
        <p:nvPicPr>
          <p:cNvPr id="41986" name="Picture 2" descr="http://img.alibaba.com/photo/11777963/Different_Kinds_Of_Minerals_From_Ir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724400"/>
            <a:ext cx="2635250" cy="1978833"/>
          </a:xfrm>
          <a:prstGeom prst="rect">
            <a:avLst/>
          </a:prstGeom>
          <a:noFill/>
        </p:spPr>
      </p:pic>
      <p:pic>
        <p:nvPicPr>
          <p:cNvPr id="17" name="Picture 5" descr="poop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4876800"/>
            <a:ext cx="139976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048000" y="3810000"/>
            <a:ext cx="2743200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makes rocks the way they are 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endParaRPr lang="en-US" dirty="0" smtClean="0"/>
          </a:p>
          <a:p>
            <a:r>
              <a:rPr lang="en-US" dirty="0" smtClean="0"/>
              <a:t>(text version, p. 46</a:t>
            </a:r>
          </a:p>
          <a:p>
            <a:r>
              <a:rPr lang="en-US" dirty="0" smtClean="0"/>
              <a:t>“Why do minerals exist?”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6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1" grpId="0" animBg="1"/>
      <p:bldP spid="11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eriodic%20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176" y="533400"/>
            <a:ext cx="8217824" cy="6324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3048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ARE THERE ELEMENTS THAT  DON’T REACT AT ALL ???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153400" y="1524000"/>
            <a:ext cx="533400" cy="3970318"/>
          </a:xfrm>
          <a:prstGeom prst="rect">
            <a:avLst/>
          </a:prstGeom>
          <a:noFill/>
          <a:ln w="412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1066800"/>
            <a:ext cx="2438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INERT (NOBLE) GASES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848600" y="1447800"/>
            <a:ext cx="3048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53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WHICH ELEMENTS REACT LIKE CRAZY ???</a:t>
            </a:r>
            <a:endParaRPr lang="en-US" sz="3600" b="1" dirty="0"/>
          </a:p>
        </p:txBody>
      </p:sp>
      <p:pic>
        <p:nvPicPr>
          <p:cNvPr id="3" name="Picture 4" descr="Periodic%20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217824" cy="6324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1676400"/>
            <a:ext cx="533400" cy="34163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ALKALI METALS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066800" y="1600200"/>
            <a:ext cx="228600" cy="2286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6800" y="2286000"/>
            <a:ext cx="381000" cy="2862322"/>
          </a:xfrm>
          <a:prstGeom prst="rect">
            <a:avLst/>
          </a:prstGeom>
          <a:noFill/>
          <a:ln w="666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1524000" y="1828800"/>
            <a:ext cx="533400" cy="457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1200" y="1371600"/>
            <a:ext cx="1752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ALKALINE EARTH METALS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8400" y="1981200"/>
            <a:ext cx="1219200" cy="30480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6858000" y="1828800"/>
            <a:ext cx="914400" cy="1588"/>
          </a:xfrm>
          <a:prstGeom prst="straightConnector1">
            <a:avLst/>
          </a:prstGeom>
          <a:ln w="444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62800" y="1066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HALOGENS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6210300" y="1638300"/>
            <a:ext cx="1447800" cy="1588"/>
          </a:xfrm>
          <a:prstGeom prst="straightConnector1">
            <a:avLst/>
          </a:prstGeom>
          <a:ln w="444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48400" y="609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CHALCOGENS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5944394" y="1828006"/>
            <a:ext cx="914400" cy="1588"/>
          </a:xfrm>
          <a:prstGeom prst="straightConnector1">
            <a:avLst/>
          </a:prstGeom>
          <a:ln w="444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29200" y="99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PNICTOGENS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3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  <p:bldP spid="15" grpId="0"/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3300"/>
                </a:solidFill>
              </a:rPr>
              <a:t/>
            </a:r>
            <a:br>
              <a:rPr lang="en-US" sz="3200" b="1" dirty="0" smtClean="0">
                <a:solidFill>
                  <a:srgbClr val="FF3300"/>
                </a:solidFill>
              </a:rPr>
            </a:br>
            <a:r>
              <a:rPr lang="en-US" sz="3600" dirty="0" smtClean="0"/>
              <a:t> </a:t>
            </a:r>
            <a:r>
              <a:rPr lang="en-US" sz="3600" b="1" dirty="0" smtClean="0"/>
              <a:t>EXAMPLES </a:t>
            </a:r>
            <a:r>
              <a:rPr lang="en-US" sz="3600" b="1" dirty="0"/>
              <a:t>OF </a:t>
            </a:r>
            <a:r>
              <a:rPr lang="en-US" sz="3600" b="1" dirty="0" smtClean="0"/>
              <a:t>HALOGEN REACTIVITY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b="1" u="sng" dirty="0" smtClean="0">
                <a:solidFill>
                  <a:srgbClr val="FF0000"/>
                </a:solidFill>
              </a:rPr>
              <a:t>combining Na and </a:t>
            </a:r>
            <a:r>
              <a:rPr lang="en-US" b="1" u="sng" dirty="0" err="1" smtClean="0">
                <a:solidFill>
                  <a:srgbClr val="FF0000"/>
                </a:solidFill>
              </a:rPr>
              <a:t>Cl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143000" y="1600200"/>
            <a:ext cx="678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2Na(s)  </a:t>
            </a:r>
            <a:r>
              <a:rPr lang="en-US" sz="4000" b="1" dirty="0"/>
              <a:t>+ </a:t>
            </a:r>
            <a:r>
              <a:rPr lang="en-US" sz="4000" b="1" dirty="0">
                <a:solidFill>
                  <a:srgbClr val="00B050"/>
                </a:solidFill>
              </a:rPr>
              <a:t>Cl</a:t>
            </a:r>
            <a:r>
              <a:rPr lang="en-US" sz="4000" b="1" baseline="-25000" dirty="0">
                <a:solidFill>
                  <a:srgbClr val="00B050"/>
                </a:solidFill>
              </a:rPr>
              <a:t>2 </a:t>
            </a:r>
            <a:r>
              <a:rPr lang="en-US" sz="4000" b="1" dirty="0" smtClean="0">
                <a:solidFill>
                  <a:srgbClr val="00B050"/>
                </a:solidFill>
              </a:rPr>
              <a:t>(g) </a:t>
            </a:r>
            <a:r>
              <a:rPr lang="en-US" sz="4000" b="1" dirty="0">
                <a:sym typeface="Wingdings" pitchFamily="2" charset="2"/>
              </a:rPr>
              <a:t> </a:t>
            </a:r>
            <a:r>
              <a:rPr lang="en-US" sz="4000" b="1" dirty="0" smtClean="0">
                <a:sym typeface="Wingdings" pitchFamily="2" charset="2"/>
              </a:rPr>
              <a:t>2NaCl (s)</a:t>
            </a:r>
            <a:endParaRPr lang="en-US" sz="4000" dirty="0">
              <a:sym typeface="Wingdings" pitchFamily="2" charset="2"/>
            </a:endParaRPr>
          </a:p>
        </p:txBody>
      </p:sp>
      <p:graphicFrame>
        <p:nvGraphicFramePr>
          <p:cNvPr id="113668" name="Object 4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173598"/>
              </p:ext>
            </p:extLst>
          </p:nvPr>
        </p:nvGraphicFramePr>
        <p:xfrm>
          <a:off x="381000" y="2286000"/>
          <a:ext cx="4495800" cy="945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8" name="Packager Shell Object" showAsIcon="1" r:id="rId4" imgW="3251200" imgH="673100" progId="Package">
                  <p:embed/>
                </p:oleObj>
              </mc:Choice>
              <mc:Fallback>
                <p:oleObj name="Packager Shell Object" showAsIcon="1" r:id="rId4" imgW="3251200" imgH="673100" progId="Packag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0"/>
                        <a:ext cx="4495800" cy="945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105400" y="2286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mineral or `salt’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3429000"/>
            <a:ext cx="3810000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hlinkClick r:id="rId6" action="ppaction://hlinkfile"/>
              </a:rPr>
              <a:t>Combining Al with Br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343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2Al(s)</a:t>
            </a:r>
            <a:r>
              <a:rPr lang="en-US" sz="4000" dirty="0" smtClean="0"/>
              <a:t> + </a:t>
            </a:r>
            <a:r>
              <a:rPr lang="en-US" sz="4000" b="1" dirty="0" smtClean="0">
                <a:solidFill>
                  <a:srgbClr val="00B050"/>
                </a:solidFill>
              </a:rPr>
              <a:t>3Br</a:t>
            </a:r>
            <a:r>
              <a:rPr lang="en-US" sz="4000" b="1" baseline="-25000" dirty="0" smtClean="0">
                <a:solidFill>
                  <a:srgbClr val="00B050"/>
                </a:solidFill>
              </a:rPr>
              <a:t>2</a:t>
            </a:r>
            <a:r>
              <a:rPr lang="en-US" sz="4000" b="1" dirty="0" smtClean="0">
                <a:solidFill>
                  <a:srgbClr val="00B050"/>
                </a:solidFill>
              </a:rPr>
              <a:t>(g)</a:t>
            </a:r>
            <a:r>
              <a:rPr lang="en-US" sz="4000" dirty="0" smtClean="0">
                <a:sym typeface="Wingdings" pitchFamily="2" charset="2"/>
              </a:rPr>
              <a:t> </a:t>
            </a:r>
            <a:r>
              <a:rPr lang="en-US" sz="4000" b="1" dirty="0" smtClean="0">
                <a:sym typeface="Wingdings" pitchFamily="2" charset="2"/>
              </a:rPr>
              <a:t>2AlBr</a:t>
            </a:r>
            <a:r>
              <a:rPr lang="en-US" sz="4000" b="1" baseline="-25000" dirty="0" smtClean="0">
                <a:sym typeface="Wingdings" pitchFamily="2" charset="2"/>
              </a:rPr>
              <a:t>3</a:t>
            </a:r>
            <a:r>
              <a:rPr lang="en-US" sz="4000" b="1" dirty="0" smtClean="0">
                <a:sym typeface="Wingdings" pitchFamily="2" charset="2"/>
              </a:rPr>
              <a:t>(s) </a:t>
            </a:r>
            <a:endParaRPr lang="en-US" sz="4000" b="1" dirty="0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255444"/>
              </p:ext>
            </p:extLst>
          </p:nvPr>
        </p:nvGraphicFramePr>
        <p:xfrm>
          <a:off x="3124200" y="5410200"/>
          <a:ext cx="2957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" name="Packager Shell Object" showAsIcon="1" r:id="rId7" imgW="2957760" imgH="685800" progId="Package">
                  <p:embed/>
                </p:oleObj>
              </mc:Choice>
              <mc:Fallback>
                <p:oleObj name="Packager Shell Object" showAsIcon="1" r:id="rId7" imgW="295776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410200"/>
                        <a:ext cx="29575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326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449</Words>
  <Application>Microsoft Office PowerPoint</Application>
  <PresentationFormat>On-screen Show (4:3)</PresentationFormat>
  <Paragraphs>124</Paragraphs>
  <Slides>12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EXAMPLES OF HALOGEN REACTIVITY combining Na and Cl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Fong, Jerry</cp:lastModifiedBy>
  <cp:revision>55</cp:revision>
  <dcterms:created xsi:type="dcterms:W3CDTF">2010-01-13T02:23:53Z</dcterms:created>
  <dcterms:modified xsi:type="dcterms:W3CDTF">2014-01-31T20:54:15Z</dcterms:modified>
</cp:coreProperties>
</file>