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8" r:id="rId2"/>
    <p:sldId id="301" r:id="rId3"/>
    <p:sldId id="317" r:id="rId4"/>
    <p:sldId id="288" r:id="rId5"/>
    <p:sldId id="289" r:id="rId6"/>
    <p:sldId id="285" r:id="rId7"/>
    <p:sldId id="284" r:id="rId8"/>
    <p:sldId id="286" r:id="rId9"/>
    <p:sldId id="309" r:id="rId10"/>
    <p:sldId id="31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7138" autoAdjust="0"/>
    <p:restoredTop sz="99545" autoAdjust="0"/>
  </p:normalViewPr>
  <p:slideViewPr>
    <p:cSldViewPr>
      <p:cViewPr varScale="1">
        <p:scale>
          <a:sx n="74" d="100"/>
          <a:sy n="74" d="100"/>
        </p:scale>
        <p:origin x="6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42CA2-99C8-41DC-86A7-60F008C0F635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C75EA-4FBF-4ABF-845F-D7C0E9E3CB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3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EE838-2647-401E-9D4B-B5E6DA4593A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84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EE838-2647-401E-9D4B-B5E6DA4593A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8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C2DA6-A7BC-4015-939D-3A47523E78CD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97F96-53C3-49D4-BDF7-00DC07A63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744" y="76200"/>
            <a:ext cx="8753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Chemistry is mostly about explaining how molecules interact ……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2504" y="1153418"/>
            <a:ext cx="8921496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=&gt; Chemical </a:t>
            </a:r>
            <a:r>
              <a:rPr lang="en-US" sz="7200" dirty="0" smtClean="0">
                <a:solidFill>
                  <a:srgbClr val="FF0000"/>
                </a:solidFill>
              </a:rPr>
              <a:t>reactions </a:t>
            </a:r>
            <a:r>
              <a:rPr lang="en-US" sz="7200" dirty="0" smtClean="0"/>
              <a:t>!</a:t>
            </a:r>
            <a:endParaRPr lang="en-US" sz="7200" dirty="0"/>
          </a:p>
        </p:txBody>
      </p:sp>
      <p:pic>
        <p:nvPicPr>
          <p:cNvPr id="34818" name="Picture 2" descr="http://us.123rf.com/400wm/400/400/mjak/mjak1112/mjak111200034/11651263-woman-chemist-with-broken-flask-and-cool-hairstyle-after-explos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2209800"/>
            <a:ext cx="47243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1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823975"/>
            <a:ext cx="83058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742950" indent="-742950">
              <a:buAutoNum type="arabicParenR"/>
            </a:pPr>
            <a:r>
              <a:rPr lang="en-US" sz="3600" dirty="0" smtClean="0"/>
              <a:t>Zn(s) + H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SO</a:t>
            </a:r>
            <a:r>
              <a:rPr lang="en-US" sz="3600" baseline="-25000" dirty="0" smtClean="0"/>
              <a:t>4</a:t>
            </a:r>
            <a:r>
              <a:rPr lang="en-US" sz="3600" dirty="0" smtClean="0"/>
              <a:t>(</a:t>
            </a:r>
            <a:r>
              <a:rPr lang="en-US" sz="3600" dirty="0" err="1" smtClean="0"/>
              <a:t>aq</a:t>
            </a:r>
            <a:r>
              <a:rPr lang="en-US" sz="3600" dirty="0" smtClean="0"/>
              <a:t>)</a:t>
            </a:r>
            <a:r>
              <a:rPr lang="en-US" sz="3600" dirty="0" smtClean="0">
                <a:sym typeface="Wingdings" panose="05000000000000000000" pitchFamily="2" charset="2"/>
              </a:rPr>
              <a:t> ZnSO</a:t>
            </a:r>
            <a:r>
              <a:rPr lang="en-US" sz="3600" baseline="-25000" dirty="0" smtClean="0">
                <a:sym typeface="Wingdings" panose="05000000000000000000" pitchFamily="2" charset="2"/>
              </a:rPr>
              <a:t>4</a:t>
            </a:r>
            <a:r>
              <a:rPr lang="en-US" sz="3600" dirty="0" smtClean="0">
                <a:sym typeface="Wingdings" panose="05000000000000000000" pitchFamily="2" charset="2"/>
              </a:rPr>
              <a:t>(</a:t>
            </a:r>
            <a:r>
              <a:rPr lang="en-US" sz="3600" dirty="0" err="1" smtClean="0">
                <a:sym typeface="Wingdings" panose="05000000000000000000" pitchFamily="2" charset="2"/>
              </a:rPr>
              <a:t>aq</a:t>
            </a:r>
            <a:r>
              <a:rPr lang="en-US" sz="3600" dirty="0" smtClean="0">
                <a:sym typeface="Wingdings" panose="05000000000000000000" pitchFamily="2" charset="2"/>
              </a:rPr>
              <a:t>) + H</a:t>
            </a:r>
            <a:r>
              <a:rPr lang="en-US" sz="3600" baseline="-25000" dirty="0" smtClean="0">
                <a:sym typeface="Wingdings" panose="05000000000000000000" pitchFamily="2" charset="2"/>
              </a:rPr>
              <a:t>2</a:t>
            </a:r>
            <a:r>
              <a:rPr lang="en-US" sz="3600" dirty="0" smtClean="0">
                <a:sym typeface="Wingdings" panose="05000000000000000000" pitchFamily="2" charset="2"/>
              </a:rPr>
              <a:t>(g)</a:t>
            </a:r>
          </a:p>
          <a:p>
            <a:r>
              <a:rPr lang="en-US" sz="3600" dirty="0">
                <a:sym typeface="Wingdings" panose="05000000000000000000" pitchFamily="2" charset="2"/>
              </a:rPr>
              <a:t>	</a:t>
            </a:r>
            <a:r>
              <a:rPr lang="en-US" sz="3600" dirty="0" smtClean="0">
                <a:sym typeface="Wingdings" panose="05000000000000000000" pitchFamily="2" charset="2"/>
              </a:rPr>
              <a:t>					+ </a:t>
            </a:r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energy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3513949"/>
            <a:ext cx="77724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2) Na(s) + 2H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 </a:t>
            </a:r>
            <a:r>
              <a:rPr lang="en-US" sz="3600" dirty="0" smtClean="0">
                <a:sym typeface="Wingdings" panose="05000000000000000000" pitchFamily="2" charset="2"/>
              </a:rPr>
              <a:t>2 </a:t>
            </a:r>
            <a:r>
              <a:rPr lang="en-US" sz="3600" dirty="0" err="1" smtClean="0">
                <a:sym typeface="Wingdings" panose="05000000000000000000" pitchFamily="2" charset="2"/>
              </a:rPr>
              <a:t>NaOH</a:t>
            </a:r>
            <a:r>
              <a:rPr lang="en-US" sz="3600" dirty="0" smtClean="0">
                <a:sym typeface="Wingdings" panose="05000000000000000000" pitchFamily="2" charset="2"/>
              </a:rPr>
              <a:t>(</a:t>
            </a:r>
            <a:r>
              <a:rPr lang="en-US" sz="3600" dirty="0" err="1" smtClean="0">
                <a:sym typeface="Wingdings" panose="05000000000000000000" pitchFamily="2" charset="2"/>
              </a:rPr>
              <a:t>aq</a:t>
            </a:r>
            <a:r>
              <a:rPr lang="en-US" sz="3600" dirty="0" smtClean="0">
                <a:sym typeface="Wingdings" panose="05000000000000000000" pitchFamily="2" charset="2"/>
              </a:rPr>
              <a:t>) +  H</a:t>
            </a:r>
            <a:r>
              <a:rPr lang="en-US" sz="3600" baseline="-25000" dirty="0" smtClean="0">
                <a:sym typeface="Wingdings" panose="05000000000000000000" pitchFamily="2" charset="2"/>
              </a:rPr>
              <a:t>2</a:t>
            </a:r>
            <a:r>
              <a:rPr lang="en-US" sz="3600" dirty="0" smtClean="0">
                <a:sym typeface="Wingdings" panose="05000000000000000000" pitchFamily="2" charset="2"/>
              </a:rPr>
              <a:t>(g)</a:t>
            </a:r>
          </a:p>
          <a:p>
            <a:r>
              <a:rPr lang="en-US" sz="3600" dirty="0">
                <a:sym typeface="Wingdings" panose="05000000000000000000" pitchFamily="2" charset="2"/>
              </a:rPr>
              <a:t>	</a:t>
            </a:r>
            <a:r>
              <a:rPr lang="en-US" sz="3600" dirty="0" smtClean="0">
                <a:sym typeface="Wingdings" panose="05000000000000000000" pitchFamily="2" charset="2"/>
              </a:rPr>
              <a:t>					+ </a:t>
            </a:r>
            <a:r>
              <a:rPr lang="en-US" sz="3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energy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952288"/>
            <a:ext cx="89916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0)   </a:t>
            </a:r>
            <a:r>
              <a:rPr lang="en-US" sz="3600" dirty="0" err="1" smtClean="0"/>
              <a:t>Pb</a:t>
            </a:r>
            <a:r>
              <a:rPr lang="en-US" sz="3600" dirty="0" smtClean="0"/>
              <a:t>(NO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)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(</a:t>
            </a:r>
            <a:r>
              <a:rPr lang="en-US" sz="3600" dirty="0" err="1" smtClean="0"/>
              <a:t>aq</a:t>
            </a:r>
            <a:r>
              <a:rPr lang="en-US" sz="3600" dirty="0" smtClean="0"/>
              <a:t>) + 2KI(</a:t>
            </a:r>
            <a:r>
              <a:rPr lang="en-US" sz="3600" dirty="0" err="1" smtClean="0"/>
              <a:t>aq</a:t>
            </a:r>
            <a:r>
              <a:rPr lang="en-US" sz="3600" dirty="0" smtClean="0"/>
              <a:t>)</a:t>
            </a:r>
            <a:r>
              <a:rPr lang="en-US" sz="3600" dirty="0" smtClean="0">
                <a:sym typeface="Wingdings" panose="05000000000000000000" pitchFamily="2" charset="2"/>
              </a:rPr>
              <a:t>PbI</a:t>
            </a:r>
            <a:r>
              <a:rPr lang="en-US" sz="3600" baseline="-25000" dirty="0" smtClean="0">
                <a:sym typeface="Wingdings" panose="05000000000000000000" pitchFamily="2" charset="2"/>
              </a:rPr>
              <a:t>2</a:t>
            </a:r>
            <a:r>
              <a:rPr lang="en-US" sz="3600" dirty="0" smtClean="0">
                <a:sym typeface="Wingdings" panose="05000000000000000000" pitchFamily="2" charset="2"/>
              </a:rPr>
              <a:t>(s) +2KNO</a:t>
            </a:r>
            <a:r>
              <a:rPr lang="en-US" sz="3600" baseline="-25000" dirty="0" smtClean="0">
                <a:sym typeface="Wingdings" panose="05000000000000000000" pitchFamily="2" charset="2"/>
              </a:rPr>
              <a:t>3</a:t>
            </a:r>
            <a:r>
              <a:rPr lang="en-US" sz="3600" dirty="0" smtClean="0">
                <a:sym typeface="Wingdings" panose="05000000000000000000" pitchFamily="2" charset="2"/>
              </a:rPr>
              <a:t>(</a:t>
            </a:r>
            <a:r>
              <a:rPr lang="en-US" sz="3600" dirty="0" err="1" smtClean="0">
                <a:sym typeface="Wingdings" panose="05000000000000000000" pitchFamily="2" charset="2"/>
              </a:rPr>
              <a:t>aq</a:t>
            </a:r>
            <a:r>
              <a:rPr lang="en-US" sz="3600" dirty="0" smtClean="0">
                <a:sym typeface="Wingdings" panose="05000000000000000000" pitchFamily="2" charset="2"/>
              </a:rPr>
              <a:t>)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633" y="4901940"/>
            <a:ext cx="83058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3)C</a:t>
            </a:r>
            <a:r>
              <a:rPr lang="en-US" sz="4000" baseline="-25000" dirty="0" smtClean="0"/>
              <a:t>6</a:t>
            </a:r>
            <a:r>
              <a:rPr lang="en-US" sz="4000" dirty="0" smtClean="0"/>
              <a:t>H</a:t>
            </a:r>
            <a:r>
              <a:rPr lang="en-US" sz="4000" baseline="-25000" dirty="0" smtClean="0"/>
              <a:t>12</a:t>
            </a:r>
            <a:r>
              <a:rPr lang="en-US" sz="4000" dirty="0" smtClean="0"/>
              <a:t>O</a:t>
            </a:r>
            <a:r>
              <a:rPr lang="en-US" sz="4000" baseline="-25000" dirty="0" smtClean="0"/>
              <a:t>6</a:t>
            </a:r>
            <a:r>
              <a:rPr lang="en-US" sz="4000" dirty="0" smtClean="0"/>
              <a:t> +6 O</a:t>
            </a:r>
            <a:r>
              <a:rPr lang="en-US" sz="4000" baseline="-25000" dirty="0" smtClean="0"/>
              <a:t>2</a:t>
            </a:r>
            <a:r>
              <a:rPr lang="en-US" sz="4000" dirty="0" smtClean="0">
                <a:sym typeface="Wingdings" panose="05000000000000000000" pitchFamily="2" charset="2"/>
              </a:rPr>
              <a:t>  6CO</a:t>
            </a:r>
            <a:r>
              <a:rPr lang="en-US" sz="4000" baseline="-25000" dirty="0" smtClean="0">
                <a:sym typeface="Wingdings" panose="05000000000000000000" pitchFamily="2" charset="2"/>
              </a:rPr>
              <a:t>2</a:t>
            </a:r>
            <a:r>
              <a:rPr lang="en-US" sz="4000" dirty="0" smtClean="0">
                <a:sym typeface="Wingdings" panose="05000000000000000000" pitchFamily="2" charset="2"/>
              </a:rPr>
              <a:t> + 6H</a:t>
            </a:r>
            <a:r>
              <a:rPr lang="en-US" sz="4000" baseline="-25000" dirty="0" smtClean="0">
                <a:sym typeface="Wingdings" panose="05000000000000000000" pitchFamily="2" charset="2"/>
              </a:rPr>
              <a:t>2</a:t>
            </a:r>
            <a:r>
              <a:rPr lang="en-US" sz="4000" dirty="0" smtClean="0">
                <a:sym typeface="Wingdings" panose="05000000000000000000" pitchFamily="2" charset="2"/>
              </a:rPr>
              <a:t>O</a:t>
            </a:r>
          </a:p>
          <a:p>
            <a:r>
              <a:rPr lang="en-US" sz="4000" dirty="0">
                <a:sym typeface="Wingdings" panose="05000000000000000000" pitchFamily="2" charset="2"/>
              </a:rPr>
              <a:t>	</a:t>
            </a:r>
            <a:r>
              <a:rPr lang="en-US" sz="4000" dirty="0" smtClean="0">
                <a:sym typeface="Wingdings" panose="05000000000000000000" pitchFamily="2" charset="2"/>
              </a:rPr>
              <a:t>					+ </a:t>
            </a:r>
            <a:r>
              <a:rPr lang="en-US" sz="4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energy</a:t>
            </a:r>
            <a:r>
              <a:rPr lang="en-US" sz="4000" dirty="0" smtClean="0">
                <a:sym typeface="Wingdings" panose="05000000000000000000" pitchFamily="2" charset="2"/>
              </a:rPr>
              <a:t>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37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Experiencing some reactions in class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62484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practice in class assigning atom and molecule counts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5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0"/>
            <a:ext cx="8610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What is the fundamental distinction between physical and chemical change ???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91384" y="1524000"/>
            <a:ext cx="546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  <a:r>
              <a:rPr lang="en-US" sz="3600" b="1" dirty="0" smtClean="0"/>
              <a:t>)An `atomic’ view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8432" y="2286000"/>
            <a:ext cx="8534400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Physical change does not involve a substance   reshuffling and changing bonds among any atoms </a:t>
            </a:r>
          </a:p>
          <a:p>
            <a:endParaRPr lang="en-US" sz="4000" b="1" dirty="0" smtClean="0"/>
          </a:p>
          <a:p>
            <a:r>
              <a:rPr lang="en-US" sz="4000" b="1" dirty="0" smtClean="0"/>
              <a:t>Chemical change involves fundamental re-shuffling of the bonds between atoms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129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381000"/>
            <a:ext cx="7358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Combinations of atoms (=elements)  are called 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</a:rPr>
              <a:t>molecules</a:t>
            </a:r>
          </a:p>
          <a:p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3276600"/>
            <a:ext cx="4572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705600" y="2835876"/>
            <a:ext cx="1371600" cy="1371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456788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70C0"/>
                </a:solidFill>
              </a:rPr>
              <a:t>Element A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7400" y="4571999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Element B</a:t>
            </a:r>
            <a:endParaRPr lang="en-US" sz="4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71800" y="3429000"/>
            <a:ext cx="1676400" cy="0"/>
          </a:xfrm>
          <a:prstGeom prst="line">
            <a:avLst/>
          </a:prstGeom>
          <a:ln w="88900"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0200" y="5654587"/>
            <a:ext cx="548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Chemical bond forms to </a:t>
            </a:r>
            <a:r>
              <a:rPr lang="en-US" sz="4000" smtClean="0"/>
              <a:t>make  molecule </a:t>
            </a:r>
            <a:r>
              <a:rPr lang="en-US" sz="4000" dirty="0" smtClean="0"/>
              <a:t>AB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8756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25 -0.00532 0.00972 -0.01389 0.01493 -0.01968 C 0.02239 -0.02801 0.03889 -0.0294 0.04739 -0.03056 C 0.07708 -0.02963 0.10607 -0.03102 0.13524 -0.02523 C 0.14201 -0.02222 0.14514 -0.02083 0.15 -0.01435 " pathEditMode="relative" ptsTypes="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094 -0.01065 -0.02153 -0.02176 -0.03229 -0.03241 C -0.03594 -0.03958 -0.03906 -0.03982 -0.04444 -0.04329 C -0.05469 -0.05 -0.06285 -0.0581 -0.07431 -0.06134 C -0.07951 -0.06574 -0.08472 -0.06597 -0.09045 -0.06852 C -0.11788 -0.06713 -0.14549 -0.0669 -0.17292 -0.06482 C -0.18438 -0.06389 -0.1934 -0.04954 -0.20399 -0.04514 C -0.20868 -0.04074 -0.21094 -0.03565 -0.21476 -0.03056 C -0.21823 -0.02593 -0.22413 -0.02338 -0.2283 -0.01991 C -0.22986 -0.01389 -0.22969 -0.0162 -0.22969 -0.01273 " pathEditMode="relative" ptsTypes="fffffffff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 smtClean="0"/>
          </a:p>
          <a:p>
            <a:endParaRPr lang="en-US" sz="3600" b="1" dirty="0"/>
          </a:p>
          <a:p>
            <a:endParaRPr lang="en-US" sz="3600" b="1" dirty="0"/>
          </a:p>
        </p:txBody>
      </p:sp>
      <p:sp>
        <p:nvSpPr>
          <p:cNvPr id="3" name="Oval 2"/>
          <p:cNvSpPr/>
          <p:nvPr/>
        </p:nvSpPr>
        <p:spPr>
          <a:xfrm>
            <a:off x="1022522" y="3325862"/>
            <a:ext cx="533400" cy="5557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03422" y="4343400"/>
            <a:ext cx="13716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19400" y="3326651"/>
            <a:ext cx="762000" cy="7889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52567" y="4457700"/>
            <a:ext cx="762000" cy="7889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05090" y="3475954"/>
            <a:ext cx="762000" cy="7889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62200" y="41148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+</a:t>
            </a:r>
            <a:endParaRPr lang="en-US" sz="4000" b="1" dirty="0"/>
          </a:p>
        </p:txBody>
      </p:sp>
      <p:cxnSp>
        <p:nvCxnSpPr>
          <p:cNvPr id="10" name="Straight Connector 9"/>
          <p:cNvCxnSpPr>
            <a:stCxn id="3" idx="4"/>
            <a:endCxn id="4" idx="0"/>
          </p:cNvCxnSpPr>
          <p:nvPr/>
        </p:nvCxnSpPr>
        <p:spPr>
          <a:xfrm>
            <a:off x="1289222" y="3881586"/>
            <a:ext cx="0" cy="46181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17482" y="4014317"/>
            <a:ext cx="327835" cy="501151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256062" y="4256212"/>
            <a:ext cx="304800" cy="40297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7" idx="2"/>
            <a:endCxn id="5" idx="6"/>
          </p:cNvCxnSpPr>
          <p:nvPr/>
        </p:nvCxnSpPr>
        <p:spPr>
          <a:xfrm flipH="1" flipV="1">
            <a:off x="3581400" y="3721120"/>
            <a:ext cx="623690" cy="149303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60862" y="4662391"/>
            <a:ext cx="976510" cy="0"/>
          </a:xfrm>
          <a:prstGeom prst="straightConnector1">
            <a:avLst/>
          </a:prstGeom>
          <a:ln w="635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960075" y="3780314"/>
            <a:ext cx="533400" cy="5557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294605" y="3795771"/>
            <a:ext cx="1371600" cy="144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845775" y="5047857"/>
            <a:ext cx="762000" cy="7889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153400" y="2814786"/>
            <a:ext cx="762000" cy="7889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848600" y="5715000"/>
            <a:ext cx="762000" cy="78893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1" idx="4"/>
            <a:endCxn id="23" idx="0"/>
          </p:cNvCxnSpPr>
          <p:nvPr/>
        </p:nvCxnSpPr>
        <p:spPr>
          <a:xfrm>
            <a:off x="6226775" y="4336038"/>
            <a:ext cx="0" cy="711819"/>
          </a:xfrm>
          <a:prstGeom prst="line">
            <a:avLst/>
          </a:prstGeom>
          <a:ln w="857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229600" y="3509229"/>
            <a:ext cx="152400" cy="37235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2" idx="4"/>
          </p:cNvCxnSpPr>
          <p:nvPr/>
        </p:nvCxnSpPr>
        <p:spPr>
          <a:xfrm>
            <a:off x="7980405" y="5243571"/>
            <a:ext cx="152400" cy="5272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701480" y="4341290"/>
            <a:ext cx="59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+</a:t>
            </a:r>
            <a:endParaRPr lang="en-US" sz="40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1752600" y="1066800"/>
            <a:ext cx="5725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Example of bond exchange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9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21" grpId="0" animBg="1"/>
      <p:bldP spid="22" grpId="0" animBg="1"/>
      <p:bldP spid="23" grpId="0" animBg="1"/>
      <p:bldP spid="24" grpId="0" animBg="1"/>
      <p:bldP spid="25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85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Another example of reaction: Decomposition reaction</a:t>
            </a:r>
            <a:endParaRPr lang="en-US" sz="3600" b="1" dirty="0"/>
          </a:p>
        </p:txBody>
      </p:sp>
      <p:sp>
        <p:nvSpPr>
          <p:cNvPr id="3" name="Oval 2"/>
          <p:cNvSpPr/>
          <p:nvPr/>
        </p:nvSpPr>
        <p:spPr>
          <a:xfrm>
            <a:off x="2286000" y="2667000"/>
            <a:ext cx="6096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447800" y="3505200"/>
            <a:ext cx="2286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785419" y="3708705"/>
            <a:ext cx="447932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429000" y="2667000"/>
            <a:ext cx="2286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49753" y="2184416"/>
            <a:ext cx="2286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023419" y="2489216"/>
            <a:ext cx="329537" cy="36318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6" idx="3"/>
            <a:endCxn id="3" idx="6"/>
          </p:cNvCxnSpPr>
          <p:nvPr/>
        </p:nvCxnSpPr>
        <p:spPr>
          <a:xfrm flipH="1">
            <a:off x="2895600" y="2927163"/>
            <a:ext cx="566878" cy="12083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3" idx="3"/>
          </p:cNvCxnSpPr>
          <p:nvPr/>
        </p:nvCxnSpPr>
        <p:spPr>
          <a:xfrm flipV="1">
            <a:off x="1676400" y="3317408"/>
            <a:ext cx="698874" cy="31100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5" idx="0"/>
          </p:cNvCxnSpPr>
          <p:nvPr/>
        </p:nvCxnSpPr>
        <p:spPr>
          <a:xfrm>
            <a:off x="2785419" y="3327705"/>
            <a:ext cx="223966" cy="381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962400" y="3429000"/>
            <a:ext cx="9144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5534797" y="3018116"/>
            <a:ext cx="2286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534797" y="3556305"/>
            <a:ext cx="2286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77963" y="3701508"/>
            <a:ext cx="228600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705600" y="2743200"/>
            <a:ext cx="447932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8382000" y="3091908"/>
            <a:ext cx="6096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stCxn id="25" idx="4"/>
            <a:endCxn id="26" idx="0"/>
          </p:cNvCxnSpPr>
          <p:nvPr/>
        </p:nvCxnSpPr>
        <p:spPr>
          <a:xfrm>
            <a:off x="5649097" y="3322916"/>
            <a:ext cx="0" cy="23338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7" idx="0"/>
          </p:cNvCxnSpPr>
          <p:nvPr/>
        </p:nvCxnSpPr>
        <p:spPr>
          <a:xfrm>
            <a:off x="6984141" y="3211010"/>
            <a:ext cx="108122" cy="490498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019800" y="3211010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37" name="TextBox 36"/>
          <p:cNvSpPr txBox="1"/>
          <p:nvPr/>
        </p:nvSpPr>
        <p:spPr>
          <a:xfrm>
            <a:off x="7543800" y="3259077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0999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9812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4 </a:t>
            </a:r>
            <a:r>
              <a:rPr lang="en-US" sz="2400" b="1" dirty="0" smtClean="0"/>
              <a:t>C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H</a:t>
            </a:r>
            <a:r>
              <a:rPr lang="en-US" sz="2400" b="1" baseline="-25000" dirty="0" smtClean="0"/>
              <a:t>5</a:t>
            </a:r>
            <a:r>
              <a:rPr lang="en-US" sz="2400" b="1" dirty="0" smtClean="0"/>
              <a:t>N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O</a:t>
            </a:r>
            <a:r>
              <a:rPr lang="en-US" sz="2400" b="1" baseline="-25000" dirty="0" smtClean="0"/>
              <a:t>9</a:t>
            </a:r>
            <a:r>
              <a:rPr lang="en-US" sz="2400" b="1" dirty="0" smtClean="0"/>
              <a:t>(l)     </a:t>
            </a:r>
            <a:r>
              <a:rPr lang="en-US" sz="2400" b="1" dirty="0" smtClean="0">
                <a:sym typeface="Wingdings" pitchFamily="2" charset="2"/>
              </a:rPr>
              <a:t>  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6</a:t>
            </a:r>
            <a:r>
              <a:rPr lang="en-US" sz="2400" b="1" dirty="0" smtClean="0">
                <a:sym typeface="Wingdings" pitchFamily="2" charset="2"/>
              </a:rPr>
              <a:t>N</a:t>
            </a:r>
            <a:r>
              <a:rPr lang="en-US" sz="2400" b="1" baseline="-25000" dirty="0" smtClean="0">
                <a:sym typeface="Wingdings" pitchFamily="2" charset="2"/>
              </a:rPr>
              <a:t>2</a:t>
            </a:r>
            <a:r>
              <a:rPr lang="en-US" sz="2400" b="1" dirty="0" smtClean="0">
                <a:sym typeface="Wingdings" pitchFamily="2" charset="2"/>
              </a:rPr>
              <a:t>(g) +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10</a:t>
            </a:r>
            <a:r>
              <a:rPr lang="en-US" sz="2400" b="1" dirty="0" smtClean="0">
                <a:sym typeface="Wingdings" pitchFamily="2" charset="2"/>
              </a:rPr>
              <a:t>H</a:t>
            </a:r>
            <a:r>
              <a:rPr lang="en-US" sz="2400" b="1" baseline="-25000" dirty="0" smtClean="0">
                <a:sym typeface="Wingdings" pitchFamily="2" charset="2"/>
              </a:rPr>
              <a:t>2</a:t>
            </a:r>
            <a:r>
              <a:rPr lang="en-US" sz="2400" b="1" dirty="0" smtClean="0">
                <a:sym typeface="Wingdings" pitchFamily="2" charset="2"/>
              </a:rPr>
              <a:t>O(g)  +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1</a:t>
            </a:r>
            <a:r>
              <a:rPr lang="en-US" sz="2400" b="1" dirty="0" smtClean="0">
                <a:sym typeface="Wingdings" pitchFamily="2" charset="2"/>
              </a:rPr>
              <a:t> O</a:t>
            </a:r>
            <a:r>
              <a:rPr lang="en-US" sz="2400" b="1" baseline="-25000" dirty="0" smtClean="0">
                <a:sym typeface="Wingdings" pitchFamily="2" charset="2"/>
              </a:rPr>
              <a:t>2</a:t>
            </a:r>
            <a:r>
              <a:rPr lang="en-US" sz="2400" b="1" dirty="0" smtClean="0">
                <a:sym typeface="Wingdings" pitchFamily="2" charset="2"/>
              </a:rPr>
              <a:t>(g) +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12</a:t>
            </a:r>
            <a:r>
              <a:rPr lang="en-US" sz="2400" b="1" dirty="0" smtClean="0">
                <a:sym typeface="Wingdings" pitchFamily="2" charset="2"/>
              </a:rPr>
              <a:t>CO</a:t>
            </a:r>
            <a:r>
              <a:rPr lang="en-US" sz="2400" b="1" baseline="-25000" dirty="0" smtClean="0">
                <a:sym typeface="Wingdings" pitchFamily="2" charset="2"/>
              </a:rPr>
              <a:t>2</a:t>
            </a:r>
            <a:r>
              <a:rPr lang="en-US" sz="2400" b="1" dirty="0" smtClean="0">
                <a:sym typeface="Wingdings" pitchFamily="2" charset="2"/>
              </a:rPr>
              <a:t>(g)</a:t>
            </a:r>
          </a:p>
          <a:p>
            <a:r>
              <a:rPr lang="en-US" sz="2400" b="1" dirty="0">
                <a:sym typeface="Wingdings" pitchFamily="2" charset="2"/>
              </a:rPr>
              <a:t> </a:t>
            </a:r>
            <a:r>
              <a:rPr lang="en-US" sz="2400" b="1" dirty="0" smtClean="0">
                <a:sym typeface="Wingdings" pitchFamily="2" charset="2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`nitro’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1242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REACTANT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31242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PRODUCTS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99060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`</a:t>
            </a:r>
            <a:r>
              <a:rPr lang="en-US" sz="3600" b="1" dirty="0" err="1" smtClean="0">
                <a:solidFill>
                  <a:schemeClr val="accent5">
                    <a:lumMod val="75000"/>
                  </a:schemeClr>
                </a:solidFill>
              </a:rPr>
              <a:t>stoichiometric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’ coefficients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762000" y="1752600"/>
            <a:ext cx="2057400" cy="30480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743200" y="1752600"/>
            <a:ext cx="457200" cy="38100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743200" y="1752600"/>
            <a:ext cx="1524000" cy="38100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19400" y="1752600"/>
            <a:ext cx="2819400" cy="38100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895600" y="1752600"/>
            <a:ext cx="3810000" cy="381000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667000" y="2743200"/>
            <a:ext cx="167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Phases (l=liquid), (g=gas)</a:t>
            </a:r>
          </a:p>
          <a:p>
            <a:r>
              <a:rPr lang="en-US" sz="2800" b="1" dirty="0"/>
              <a:t>(</a:t>
            </a:r>
            <a:r>
              <a:rPr lang="en-US" sz="2800" b="1" dirty="0" smtClean="0"/>
              <a:t> s= solid)</a:t>
            </a:r>
            <a:endParaRPr lang="en-US" sz="2800" b="1" dirty="0"/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2209800" y="2362200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971800" y="2438400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048000" y="2438400"/>
            <a:ext cx="21336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048000" y="2438400"/>
            <a:ext cx="32004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124200" y="2438400"/>
            <a:ext cx="464820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" y="0"/>
            <a:ext cx="85344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chemical </a:t>
            </a:r>
            <a:r>
              <a:rPr lang="en-US" sz="3600" b="1" dirty="0" smtClean="0"/>
              <a:t>`</a:t>
            </a:r>
            <a:r>
              <a:rPr lang="en-US" sz="3600" b="1" dirty="0" err="1" smtClean="0"/>
              <a:t>stoichiometry</a:t>
            </a:r>
            <a:r>
              <a:rPr lang="en-US" sz="2800" b="1" dirty="0" smtClean="0"/>
              <a:t>’ : a first step in describing a reaction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50292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TEXTBOOK’S FIRST CHEMICAL REACTION:  </a:t>
            </a:r>
          </a:p>
          <a:p>
            <a:r>
              <a:rPr lang="en-US" sz="3200" b="1" dirty="0" smtClean="0"/>
              <a:t>THE REACTION OF </a:t>
            </a:r>
            <a:r>
              <a:rPr lang="en-US" sz="3200" b="1" dirty="0" smtClean="0">
                <a:solidFill>
                  <a:srgbClr val="FF0000"/>
                </a:solidFill>
              </a:rPr>
              <a:t>NITROGLYCERIN    (pp 9-13)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5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26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2286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MAKING AND REACTING </a:t>
            </a:r>
            <a:r>
              <a:rPr lang="en-US" sz="2400" b="1" dirty="0" smtClean="0">
                <a:solidFill>
                  <a:srgbClr val="FF0000"/>
                </a:solidFill>
              </a:rPr>
              <a:t>NITROGLYCERIN    (pp 9-13)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4800" y="32766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2)       What  </a:t>
            </a:r>
            <a:r>
              <a:rPr lang="en-US" sz="2800" b="1" dirty="0"/>
              <a:t>2</a:t>
            </a:r>
            <a:r>
              <a:rPr lang="en-US" sz="2800" b="1" dirty="0" smtClean="0"/>
              <a:t> ounces of nitro can do….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12192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1)    Making nitro </a:t>
            </a:r>
            <a:endParaRPr lang="en-US" sz="2800" b="1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175744"/>
              </p:ext>
            </p:extLst>
          </p:nvPr>
        </p:nvGraphicFramePr>
        <p:xfrm>
          <a:off x="1104900" y="1981200"/>
          <a:ext cx="73914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Packager Shell Object" showAsIcon="1" r:id="rId3" imgW="9870120" imgH="685800" progId="Package">
                  <p:embed/>
                </p:oleObj>
              </mc:Choice>
              <mc:Fallback>
                <p:oleObj name="Packager Shell Object" showAsIcon="1" r:id="rId3" imgW="9870120" imgH="685800" progId="Package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900" y="1981200"/>
                        <a:ext cx="7391400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948322"/>
              </p:ext>
            </p:extLst>
          </p:nvPr>
        </p:nvGraphicFramePr>
        <p:xfrm>
          <a:off x="4343400" y="4876800"/>
          <a:ext cx="2489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Packager Shell Object" showAsIcon="1" r:id="rId5" imgW="2489760" imgH="685800" progId="Package">
                  <p:embed/>
                </p:oleObj>
              </mc:Choice>
              <mc:Fallback>
                <p:oleObj name="Packager Shell Object" showAsIcon="1" r:id="rId5" imgW="2489760" imgH="685800" progId="Package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876800"/>
                        <a:ext cx="248920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06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2954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4 </a:t>
            </a:r>
            <a:r>
              <a:rPr lang="en-US" sz="2800" b="1" dirty="0" smtClean="0"/>
              <a:t>C</a:t>
            </a:r>
            <a:r>
              <a:rPr lang="en-US" sz="2800" b="1" baseline="-25000" dirty="0" smtClean="0"/>
              <a:t>3</a:t>
            </a:r>
            <a:r>
              <a:rPr lang="en-US" sz="2800" b="1" dirty="0" smtClean="0"/>
              <a:t>H</a:t>
            </a:r>
            <a:r>
              <a:rPr lang="en-US" sz="2800" b="1" baseline="-25000" dirty="0" smtClean="0"/>
              <a:t>5</a:t>
            </a:r>
            <a:r>
              <a:rPr lang="en-US" sz="2800" b="1" dirty="0" smtClean="0"/>
              <a:t>N</a:t>
            </a:r>
            <a:r>
              <a:rPr lang="en-US" sz="2800" b="1" baseline="-25000" dirty="0" smtClean="0"/>
              <a:t>3</a:t>
            </a:r>
            <a:r>
              <a:rPr lang="en-US" sz="2800" b="1" dirty="0" smtClean="0"/>
              <a:t>O</a:t>
            </a:r>
            <a:r>
              <a:rPr lang="en-US" sz="2800" b="1" baseline="-25000" dirty="0" smtClean="0"/>
              <a:t>9</a:t>
            </a:r>
            <a:r>
              <a:rPr lang="en-US" sz="2800" b="1" dirty="0" smtClean="0"/>
              <a:t>(l)     </a:t>
            </a:r>
            <a:r>
              <a:rPr lang="en-US" sz="2800" b="1" dirty="0" smtClean="0">
                <a:sym typeface="Wingdings" pitchFamily="2" charset="2"/>
              </a:rPr>
              <a:t>   </a:t>
            </a:r>
            <a:r>
              <a:rPr lang="en-US" sz="2800" b="1" dirty="0" smtClean="0">
                <a:solidFill>
                  <a:srgbClr val="00B0F0"/>
                </a:solidFill>
                <a:sym typeface="Wingdings" pitchFamily="2" charset="2"/>
              </a:rPr>
              <a:t>6</a:t>
            </a:r>
            <a:r>
              <a:rPr lang="en-US" sz="2800" b="1" dirty="0" smtClean="0">
                <a:sym typeface="Wingdings" pitchFamily="2" charset="2"/>
              </a:rPr>
              <a:t>N</a:t>
            </a:r>
            <a:r>
              <a:rPr lang="en-US" sz="2800" b="1" baseline="-25000" dirty="0" smtClean="0">
                <a:sym typeface="Wingdings" pitchFamily="2" charset="2"/>
              </a:rPr>
              <a:t>2</a:t>
            </a:r>
            <a:r>
              <a:rPr lang="en-US" sz="2800" b="1" dirty="0" smtClean="0">
                <a:sym typeface="Wingdings" pitchFamily="2" charset="2"/>
              </a:rPr>
              <a:t>(g) + </a:t>
            </a:r>
            <a:r>
              <a:rPr lang="en-US" sz="2800" b="1" dirty="0" smtClean="0">
                <a:solidFill>
                  <a:srgbClr val="00B0F0"/>
                </a:solidFill>
                <a:sym typeface="Wingdings" pitchFamily="2" charset="2"/>
              </a:rPr>
              <a:t>10</a:t>
            </a:r>
            <a:r>
              <a:rPr lang="en-US" sz="2800" b="1" dirty="0" smtClean="0">
                <a:sym typeface="Wingdings" pitchFamily="2" charset="2"/>
              </a:rPr>
              <a:t>H</a:t>
            </a:r>
            <a:r>
              <a:rPr lang="en-US" sz="2800" b="1" baseline="-25000" dirty="0" smtClean="0">
                <a:sym typeface="Wingdings" pitchFamily="2" charset="2"/>
              </a:rPr>
              <a:t>2</a:t>
            </a:r>
            <a:r>
              <a:rPr lang="en-US" sz="2800" b="1" dirty="0" smtClean="0">
                <a:sym typeface="Wingdings" pitchFamily="2" charset="2"/>
              </a:rPr>
              <a:t>O(g)  +</a:t>
            </a:r>
            <a:r>
              <a:rPr lang="en-US" sz="2800" b="1" dirty="0" smtClean="0">
                <a:solidFill>
                  <a:srgbClr val="00B0F0"/>
                </a:solidFill>
                <a:sym typeface="Wingdings" pitchFamily="2" charset="2"/>
              </a:rPr>
              <a:t>1</a:t>
            </a:r>
            <a:r>
              <a:rPr lang="en-US" sz="2800" b="1" dirty="0" smtClean="0">
                <a:sym typeface="Wingdings" pitchFamily="2" charset="2"/>
              </a:rPr>
              <a:t> O</a:t>
            </a:r>
            <a:r>
              <a:rPr lang="en-US" sz="2800" b="1" baseline="-25000" dirty="0" smtClean="0">
                <a:sym typeface="Wingdings" pitchFamily="2" charset="2"/>
              </a:rPr>
              <a:t>2</a:t>
            </a:r>
            <a:r>
              <a:rPr lang="en-US" sz="2800" b="1" dirty="0" smtClean="0">
                <a:sym typeface="Wingdings" pitchFamily="2" charset="2"/>
              </a:rPr>
              <a:t>(g) + </a:t>
            </a:r>
            <a:r>
              <a:rPr lang="en-US" sz="2800" b="1" dirty="0" smtClean="0">
                <a:solidFill>
                  <a:srgbClr val="00B0F0"/>
                </a:solidFill>
                <a:sym typeface="Wingdings" pitchFamily="2" charset="2"/>
              </a:rPr>
              <a:t>12</a:t>
            </a:r>
            <a:r>
              <a:rPr lang="en-US" sz="2800" b="1" dirty="0" smtClean="0">
                <a:sym typeface="Wingdings" pitchFamily="2" charset="2"/>
              </a:rPr>
              <a:t>CO</a:t>
            </a:r>
            <a:r>
              <a:rPr lang="en-US" sz="2800" b="1" baseline="-25000" dirty="0" smtClean="0">
                <a:sym typeface="Wingdings" pitchFamily="2" charset="2"/>
              </a:rPr>
              <a:t>2</a:t>
            </a:r>
            <a:r>
              <a:rPr lang="en-US" sz="2800" b="1" dirty="0" smtClean="0">
                <a:sym typeface="Wingdings" pitchFamily="2" charset="2"/>
              </a:rPr>
              <a:t>(g)</a:t>
            </a:r>
          </a:p>
          <a:p>
            <a:r>
              <a:rPr lang="en-US" sz="2400" b="1" dirty="0">
                <a:sym typeface="Wingdings" pitchFamily="2" charset="2"/>
              </a:rPr>
              <a:t> </a:t>
            </a:r>
            <a:r>
              <a:rPr lang="en-US" sz="2400" b="1" dirty="0" smtClean="0">
                <a:sym typeface="Wingdings" pitchFamily="2" charset="2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sym typeface="Wingdings" pitchFamily="2" charset="2"/>
              </a:rPr>
              <a:t>`nitro’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533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Chemical book keeping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19812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  <a:r>
              <a:rPr lang="en-US" sz="3200" b="1" dirty="0" smtClean="0"/>
              <a:t>) How many atoms of …..in </a:t>
            </a:r>
            <a:r>
              <a:rPr lang="en-US" sz="3200" b="1" dirty="0" smtClean="0">
                <a:solidFill>
                  <a:srgbClr val="FF0000"/>
                </a:solidFill>
              </a:rPr>
              <a:t>nitro</a:t>
            </a:r>
            <a:r>
              <a:rPr lang="en-US" sz="3200" b="1" dirty="0" smtClean="0"/>
              <a:t> ??????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24384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 ?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24384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 ?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95800" y="24384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 ?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0" y="24384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 ?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29718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US" sz="2400" b="1" dirty="0" smtClean="0"/>
              <a:t>  X 3= </a:t>
            </a:r>
            <a:r>
              <a:rPr lang="en-US" sz="2400" b="1" dirty="0" smtClean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200" y="29718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US" sz="2400" b="1" dirty="0" smtClean="0"/>
              <a:t>  X 5= </a:t>
            </a:r>
            <a:r>
              <a:rPr lang="en-US" sz="2400" b="1" dirty="0" smtClean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8600" y="29718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US" sz="2400" b="1" dirty="0" smtClean="0"/>
              <a:t>  X 3= </a:t>
            </a:r>
            <a:r>
              <a:rPr lang="en-US" sz="2400" b="1" dirty="0" smtClean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4600" y="29718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US" sz="2400" b="1" dirty="0" smtClean="0"/>
              <a:t>  X 9= </a:t>
            </a:r>
            <a:r>
              <a:rPr lang="en-US" sz="2400" b="1" dirty="0" smtClean="0">
                <a:solidFill>
                  <a:srgbClr val="FF0000"/>
                </a:solidFill>
              </a:rPr>
              <a:t>36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335280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2) What is the atom count on the product side ?????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" y="38100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 ?</a:t>
            </a:r>
            <a:endParaRPr lang="en-US" sz="3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0" y="37338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H ?</a:t>
            </a:r>
            <a:endParaRPr lang="en-US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419600" y="38100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 ?</a:t>
            </a:r>
            <a:endParaRPr lang="en-US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38100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O ?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04800" y="44958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12</a:t>
            </a:r>
            <a:r>
              <a:rPr lang="en-US" sz="2400" b="1" dirty="0" smtClean="0"/>
              <a:t> X 1=</a:t>
            </a:r>
            <a:r>
              <a:rPr lang="en-US" sz="2400" b="1" dirty="0" smtClean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33600" y="44958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10</a:t>
            </a:r>
            <a:r>
              <a:rPr lang="en-US" sz="2400" b="1" dirty="0" smtClean="0"/>
              <a:t> X 2=</a:t>
            </a:r>
            <a:r>
              <a:rPr lang="en-US" sz="2400" b="1" dirty="0" smtClean="0">
                <a:solidFill>
                  <a:srgbClr val="FF0000"/>
                </a:solidFill>
              </a:rPr>
              <a:t>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4495800"/>
            <a:ext cx="1752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6</a:t>
            </a:r>
            <a:r>
              <a:rPr lang="en-US" sz="2400" b="1" dirty="0" smtClean="0"/>
              <a:t> X 2=</a:t>
            </a:r>
            <a:r>
              <a:rPr lang="en-US" sz="2400" b="1" dirty="0" smtClean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8400" y="487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019800" y="4343400"/>
            <a:ext cx="27432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10</a:t>
            </a:r>
            <a:r>
              <a:rPr lang="en-US" sz="2000" b="1" dirty="0" smtClean="0"/>
              <a:t> X 1=10   </a:t>
            </a:r>
            <a:r>
              <a:rPr lang="en-US" sz="2800" b="1" dirty="0" smtClean="0"/>
              <a:t>H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</a:t>
            </a:r>
            <a:endParaRPr lang="en-US" sz="28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019800" y="4876800"/>
            <a:ext cx="27432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    1</a:t>
            </a:r>
            <a:r>
              <a:rPr lang="en-US" sz="2000" b="1" dirty="0" smtClean="0"/>
              <a:t> X 2=2   </a:t>
            </a:r>
            <a:r>
              <a:rPr lang="en-US" sz="2800" b="1" dirty="0"/>
              <a:t> </a:t>
            </a:r>
            <a:r>
              <a:rPr lang="en-US" sz="2800" b="1" dirty="0" smtClean="0"/>
              <a:t>    O</a:t>
            </a:r>
            <a:r>
              <a:rPr lang="en-US" sz="2800" b="1" baseline="-25000" dirty="0" smtClean="0"/>
              <a:t>2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019800" y="5410200"/>
            <a:ext cx="27432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F0"/>
                </a:solidFill>
              </a:rPr>
              <a:t>    12</a:t>
            </a:r>
            <a:r>
              <a:rPr lang="en-US" sz="2000" b="1" dirty="0" smtClean="0"/>
              <a:t> X 2=24   </a:t>
            </a:r>
            <a:r>
              <a:rPr lang="en-US" sz="2800" b="1" dirty="0" smtClean="0"/>
              <a:t> CO</a:t>
            </a:r>
            <a:r>
              <a:rPr lang="en-US" sz="2800" b="1" baseline="-25000" dirty="0" smtClean="0"/>
              <a:t>2</a:t>
            </a:r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229600" y="4648200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7543800" y="5105400"/>
            <a:ext cx="13716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85800" y="5105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3) Is equation balanced ??</a:t>
            </a:r>
            <a:endParaRPr lang="en-US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4648200" y="5105400"/>
            <a:ext cx="990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YES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7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0" grpId="0"/>
      <p:bldP spid="11" grpId="0"/>
      <p:bldP spid="12" grpId="0" animBg="1"/>
      <p:bldP spid="13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0" grpId="1" animBg="1"/>
      <p:bldP spid="33" grpId="0"/>
      <p:bldP spid="36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25" y="4572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More practice interpreting chemical reaction balances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901964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r>
              <a:rPr lang="en-US" sz="4000" dirty="0" smtClean="0"/>
              <a:t>C</a:t>
            </a:r>
            <a:r>
              <a:rPr lang="en-US" sz="4000" baseline="-25000" dirty="0" smtClean="0"/>
              <a:t>8</a:t>
            </a:r>
            <a:r>
              <a:rPr lang="en-US" sz="4000" dirty="0" smtClean="0"/>
              <a:t>H</a:t>
            </a:r>
            <a:r>
              <a:rPr lang="en-US" sz="4000" baseline="-25000" dirty="0" smtClean="0"/>
              <a:t>18</a:t>
            </a:r>
            <a:r>
              <a:rPr lang="en-US" sz="4000" dirty="0" smtClean="0"/>
              <a:t> +     </a:t>
            </a:r>
            <a:r>
              <a:rPr lang="en-US" sz="4000" b="1" dirty="0" smtClean="0">
                <a:solidFill>
                  <a:srgbClr val="FF0000"/>
                </a:solidFill>
              </a:rPr>
              <a:t>25</a:t>
            </a:r>
            <a:r>
              <a:rPr lang="en-US" sz="4000" dirty="0" smtClean="0"/>
              <a:t>O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     </a:t>
            </a:r>
            <a:r>
              <a:rPr lang="en-US" sz="4000" dirty="0" smtClean="0">
                <a:sym typeface="Wingdings" pitchFamily="2" charset="2"/>
              </a:rPr>
              <a:t>   </a:t>
            </a:r>
            <a:r>
              <a:rPr lang="en-US" sz="4000" b="1" dirty="0" smtClean="0">
                <a:solidFill>
                  <a:srgbClr val="0070C0"/>
                </a:solidFill>
                <a:sym typeface="Wingdings" pitchFamily="2" charset="2"/>
              </a:rPr>
              <a:t>16</a:t>
            </a:r>
            <a:r>
              <a:rPr lang="en-US" sz="4000" dirty="0" smtClean="0">
                <a:sym typeface="Wingdings" pitchFamily="2" charset="2"/>
              </a:rPr>
              <a:t>CO</a:t>
            </a:r>
            <a:r>
              <a:rPr lang="en-US" sz="4000" baseline="-25000" dirty="0" smtClean="0">
                <a:sym typeface="Wingdings" pitchFamily="2" charset="2"/>
              </a:rPr>
              <a:t>2</a:t>
            </a:r>
            <a:r>
              <a:rPr lang="en-US" sz="4000" dirty="0" smtClean="0">
                <a:sym typeface="Wingdings" pitchFamily="2" charset="2"/>
              </a:rPr>
              <a:t>  + </a:t>
            </a:r>
            <a:r>
              <a:rPr lang="en-US" sz="4000" b="1" dirty="0" smtClean="0">
                <a:solidFill>
                  <a:srgbClr val="0070C0"/>
                </a:solidFill>
                <a:sym typeface="Wingdings" pitchFamily="2" charset="2"/>
              </a:rPr>
              <a:t>18</a:t>
            </a:r>
            <a:r>
              <a:rPr lang="en-US" sz="4000" dirty="0" smtClean="0">
                <a:sym typeface="Wingdings" pitchFamily="2" charset="2"/>
              </a:rPr>
              <a:t>H</a:t>
            </a:r>
            <a:r>
              <a:rPr lang="en-US" sz="4000" baseline="-25000" dirty="0" smtClean="0">
                <a:sym typeface="Wingdings" pitchFamily="2" charset="2"/>
              </a:rPr>
              <a:t>2</a:t>
            </a:r>
            <a:r>
              <a:rPr lang="en-US" sz="4000" dirty="0" smtClean="0">
                <a:sym typeface="Wingdings" pitchFamily="2" charset="2"/>
              </a:rPr>
              <a:t>O      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Octane=gasoline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1925" y="2764572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many molecules of CO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are formed ? 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57175" y="3356133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many atoms of O are involved ?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66700" y="3848693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many molecules of O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are reacted ?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76225" y="4433467"/>
            <a:ext cx="736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many molecules of 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are formed ?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61923" y="5121562"/>
            <a:ext cx="7839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many molecules of octane are burned ?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981946" y="2667000"/>
            <a:ext cx="8382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16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81945" y="3279515"/>
            <a:ext cx="8382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50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943644" y="3938048"/>
            <a:ext cx="8382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43643" y="4536787"/>
            <a:ext cx="8382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sym typeface="Wingdings" pitchFamily="2" charset="2"/>
              </a:rPr>
              <a:t>18</a:t>
            </a:r>
            <a:endParaRPr lang="en-US" sz="3200" b="1" dirty="0"/>
          </a:p>
        </p:txBody>
      </p:sp>
      <p:sp>
        <p:nvSpPr>
          <p:cNvPr id="14" name="Rectangle 13"/>
          <p:cNvSpPr/>
          <p:nvPr/>
        </p:nvSpPr>
        <p:spPr>
          <a:xfrm>
            <a:off x="8077594" y="5121562"/>
            <a:ext cx="609205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sym typeface="Wingdings" pitchFamily="2" charset="2"/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348" y="5707199"/>
            <a:ext cx="6343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many atoms of C are burned ? 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7848598" y="5767893"/>
            <a:ext cx="8382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ym typeface="Wingdings" pitchFamily="2" charset="2"/>
              </a:rPr>
              <a:t>16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1781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414</Words>
  <Application>Microsoft Office PowerPoint</Application>
  <PresentationFormat>On-screen Show (4:3)</PresentationFormat>
  <Paragraphs>84</Paragraphs>
  <Slides>10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Alfred State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Technology Services</dc:creator>
  <cp:lastModifiedBy>Fong, Jerry</cp:lastModifiedBy>
  <cp:revision>51</cp:revision>
  <dcterms:created xsi:type="dcterms:W3CDTF">2010-01-13T02:23:53Z</dcterms:created>
  <dcterms:modified xsi:type="dcterms:W3CDTF">2014-01-29T20:12:13Z</dcterms:modified>
</cp:coreProperties>
</file>