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21" r:id="rId2"/>
    <p:sldId id="322" r:id="rId3"/>
    <p:sldId id="323" r:id="rId4"/>
    <p:sldId id="324" r:id="rId5"/>
    <p:sldId id="325" r:id="rId6"/>
    <p:sldId id="326" r:id="rId7"/>
    <p:sldId id="327" r:id="rId8"/>
    <p:sldId id="298" r:id="rId9"/>
    <p:sldId id="299" r:id="rId10"/>
    <p:sldId id="300" r:id="rId11"/>
    <p:sldId id="302" r:id="rId12"/>
    <p:sldId id="301" r:id="rId13"/>
    <p:sldId id="317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7138" autoAdjust="0"/>
    <p:restoredTop sz="99545" autoAdjust="0"/>
  </p:normalViewPr>
  <p:slideViewPr>
    <p:cSldViewPr>
      <p:cViewPr varScale="1">
        <p:scale>
          <a:sx n="74" d="100"/>
          <a:sy n="74" d="100"/>
        </p:scale>
        <p:origin x="624" y="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B42CA2-99C8-41DC-86A7-60F008C0F635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FC75EA-4FBF-4ABF-845F-D7C0E9E3CB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5319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02F93354-2833-432F-818B-363CD8719E3D}" type="slidenum">
              <a:rPr lang="en-US" altLang="en-US"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4922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2158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3374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5406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4EE838-2647-401E-9D4B-B5E6DA4593AF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9842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DC2DA6-A7BC-4015-939D-3A47523E78CD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DC2DA6-A7BC-4015-939D-3A47523E78CD}" type="datetimeFigureOut">
              <a:rPr lang="en-US" smtClean="0"/>
              <a:pPr/>
              <a:t>1/27/2014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97F96-53C3-49D4-BDF7-00DC07A6368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url?sa=i&amp;rct=j&amp;q=&amp;esrc=s&amp;frm=1&amp;source=images&amp;cd=&amp;cad=rja&amp;docid=MruD59kpiVvgLM&amp;tbnid=4OB9A-20kXbgIM:&amp;ved=0CAUQjRw&amp;url=http://library.thinkquest.org/C006669/data/Chem/nuclear/neutron.html&amp;ei=UlA8UonwIfax4AODm4HIDw&amp;bvm=bv.52434380,d.dmg&amp;psig=AFQjCNFFQfK_Aw5zG4jXJv_8_jvvZZrbkQ&amp;ust=1379770821888601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975" y="3200400"/>
            <a:ext cx="5657850" cy="26193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838200" y="-34615"/>
            <a:ext cx="662940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Other odd things about atoms…</a:t>
            </a:r>
          </a:p>
          <a:p>
            <a:endParaRPr lang="en-US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Protons seem to account for only ~ ½ the mass of any element</a:t>
            </a:r>
          </a:p>
          <a:p>
            <a:endParaRPr lang="en-US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 smtClean="0"/>
              <a:t>Chadwick’s experiment</a:t>
            </a:r>
            <a:endParaRPr lang="en-US" sz="2800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505200" y="2819400"/>
            <a:ext cx="1143000" cy="0"/>
          </a:xfrm>
          <a:prstGeom prst="line">
            <a:avLst/>
          </a:prstGeom>
          <a:ln w="5715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3581400" y="6096000"/>
            <a:ext cx="1143000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740198" y="2465457"/>
            <a:ext cx="76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chemeClr val="accent1">
                    <a:lumMod val="50000"/>
                  </a:schemeClr>
                </a:solidFill>
              </a:rPr>
              <a:t>+</a:t>
            </a:r>
            <a:endParaRPr lang="en-US" sz="40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876800" y="5742057"/>
            <a:ext cx="76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solidFill>
                  <a:srgbClr val="FF0000"/>
                </a:solidFill>
              </a:rPr>
              <a:t>-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" y="2531597"/>
            <a:ext cx="2929054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Charged plates don’t cause deflection here</a:t>
            </a:r>
            <a:endParaRPr lang="en-US" sz="24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5638800" y="1931432"/>
            <a:ext cx="3258944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Since we know (+) can’t be forced out, why do we see protons  out ???</a:t>
            </a:r>
            <a:endParaRPr lang="en-US" sz="2400" b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310054" y="3131761"/>
            <a:ext cx="499946" cy="373439"/>
          </a:xfrm>
          <a:prstGeom prst="straightConnector1">
            <a:avLst/>
          </a:prstGeom>
          <a:ln w="635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1791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0"/>
            <a:ext cx="86106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What is the fundamental distinction between physical and chemical change ???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2590800" y="1371600"/>
            <a:ext cx="3581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1)Your textbook (p.16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381000" y="2057400"/>
            <a:ext cx="8153400" cy="440120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000" b="1" dirty="0" smtClean="0"/>
              <a:t>“</a:t>
            </a:r>
            <a:r>
              <a:rPr lang="en-US" sz="4000" b="1" dirty="0" smtClean="0"/>
              <a:t>Physical change (is) a process that alters a substance without changing it into another substance</a:t>
            </a:r>
          </a:p>
          <a:p>
            <a:endParaRPr lang="en-US" sz="4000" dirty="0" smtClean="0"/>
          </a:p>
          <a:p>
            <a:r>
              <a:rPr lang="en-US" sz="4000" b="1" dirty="0" smtClean="0"/>
              <a:t>Chemical change is the breakdown of a pure substance into one or more other pure substances.”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89499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0"/>
            <a:ext cx="86106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What is the fundamental distinction between physical and chemical change ???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62200" y="1676400"/>
            <a:ext cx="3505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2) A `practical’ view</a:t>
            </a:r>
            <a:endParaRPr lang="en-US" sz="32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054608" y="2590800"/>
            <a:ext cx="7543800" cy="3970318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Physical changes can be reversed by simple applications of physical acts like heating, cooling, dissolving, crushing…</a:t>
            </a:r>
          </a:p>
          <a:p>
            <a:endParaRPr lang="en-US" sz="3600" b="1" dirty="0" smtClean="0"/>
          </a:p>
          <a:p>
            <a:r>
              <a:rPr lang="en-US" sz="3600" b="1" dirty="0" smtClean="0"/>
              <a:t>Chemical changes cannot be reversed by such  physical acts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89499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0"/>
            <a:ext cx="8610600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What is the fundamental distinction between physical and chemical change ???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691384" y="1524000"/>
            <a:ext cx="5462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/>
              <a:t>3</a:t>
            </a:r>
            <a:r>
              <a:rPr lang="en-US" sz="3600" b="1" dirty="0" smtClean="0"/>
              <a:t>)An `atomic’ view</a:t>
            </a:r>
            <a:endParaRPr 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408432" y="2286000"/>
            <a:ext cx="8534400" cy="440120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Physical change does not involve a substance   reshuffling and changing bonds among any atoms </a:t>
            </a:r>
          </a:p>
          <a:p>
            <a:endParaRPr lang="en-US" sz="4000" b="1" dirty="0" smtClean="0"/>
          </a:p>
          <a:p>
            <a:r>
              <a:rPr lang="en-US" sz="4000" b="1" dirty="0" smtClean="0"/>
              <a:t>Chemical change involves fundamental re-shuffling of the bonds between atoms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2129636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381000"/>
            <a:ext cx="7358449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Combinations of atoms (=elements)  are called </a:t>
            </a:r>
            <a:r>
              <a:rPr lang="en-US" sz="4000" b="1" dirty="0" smtClean="0">
                <a:solidFill>
                  <a:schemeClr val="accent4">
                    <a:lumMod val="75000"/>
                  </a:schemeClr>
                </a:solidFill>
              </a:rPr>
              <a:t>molecules</a:t>
            </a:r>
          </a:p>
          <a:p>
            <a:endParaRPr lang="en-US" sz="4000" b="1" dirty="0">
              <a:solidFill>
                <a:srgbClr val="FF0000"/>
              </a:solidFill>
            </a:endParaRPr>
          </a:p>
        </p:txBody>
      </p:sp>
      <p:sp>
        <p:nvSpPr>
          <p:cNvPr id="3" name="Oval 2"/>
          <p:cNvSpPr/>
          <p:nvPr/>
        </p:nvSpPr>
        <p:spPr>
          <a:xfrm>
            <a:off x="1219200" y="3276600"/>
            <a:ext cx="457200" cy="533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6705600" y="2835876"/>
            <a:ext cx="1371600" cy="1371600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" y="4567880"/>
            <a:ext cx="259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0070C0"/>
                </a:solidFill>
              </a:rPr>
              <a:t>Element A</a:t>
            </a:r>
            <a:endParaRPr lang="en-US" sz="4400" b="1" dirty="0">
              <a:solidFill>
                <a:srgbClr val="0070C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867400" y="4571999"/>
            <a:ext cx="2590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Element B</a:t>
            </a:r>
            <a:endParaRPr lang="en-US" sz="4400" b="1" dirty="0">
              <a:solidFill>
                <a:srgbClr val="FF0000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2971800" y="3429000"/>
            <a:ext cx="1676400" cy="0"/>
          </a:xfrm>
          <a:prstGeom prst="line">
            <a:avLst/>
          </a:prstGeom>
          <a:ln w="88900">
            <a:gradFill>
              <a:gsLst>
                <a:gs pos="0">
                  <a:srgbClr val="FFFFFF"/>
                </a:gs>
                <a:gs pos="16000">
                  <a:srgbClr val="1F1F1F"/>
                </a:gs>
                <a:gs pos="17999">
                  <a:srgbClr val="FFFFFF"/>
                </a:gs>
                <a:gs pos="42000">
                  <a:srgbClr val="636363"/>
                </a:gs>
                <a:gs pos="53000">
                  <a:srgbClr val="CFCFCF"/>
                </a:gs>
                <a:gs pos="66000">
                  <a:srgbClr val="CFCFCF"/>
                </a:gs>
                <a:gs pos="75999">
                  <a:srgbClr val="1F1F1F"/>
                </a:gs>
                <a:gs pos="78999">
                  <a:srgbClr val="FFFFFF"/>
                </a:gs>
                <a:gs pos="100000">
                  <a:srgbClr val="7F7F7F"/>
                </a:gs>
              </a:gsLst>
              <a:lin ang="5400000" scaled="0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600200" y="5654587"/>
            <a:ext cx="5486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Chemical bond forms to </a:t>
            </a:r>
            <a:r>
              <a:rPr lang="en-US" sz="4000" smtClean="0"/>
              <a:t>make  molecule </a:t>
            </a:r>
            <a:r>
              <a:rPr lang="en-US" sz="4000" dirty="0" smtClean="0"/>
              <a:t>AB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208756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625 -0.00532 0.00972 -0.01389 0.01493 -0.01968 C 0.02239 -0.02801 0.03889 -0.0294 0.04739 -0.03056 C 0.07708 -0.02963 0.10607 -0.03102 0.13524 -0.02523 C 0.14201 -0.02222 0.14514 -0.02083 0.15 -0.01435 " pathEditMode="relative" ptsTypes="ffffA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1094 -0.01065 -0.02153 -0.02176 -0.03229 -0.03241 C -0.03594 -0.03958 -0.03906 -0.03982 -0.04444 -0.04329 C -0.05469 -0.05 -0.06285 -0.0581 -0.07431 -0.06134 C -0.07951 -0.06574 -0.08472 -0.06597 -0.09045 -0.06852 C -0.11788 -0.06713 -0.14549 -0.0669 -0.17292 -0.06482 C -0.18438 -0.06389 -0.1934 -0.04954 -0.20399 -0.04514 C -0.20868 -0.04074 -0.21094 -0.03565 -0.21476 -0.03056 C -0.21823 -0.02593 -0.22413 -0.02338 -0.2283 -0.01991 C -0.22986 -0.01389 -0.22969 -0.0162 -0.22969 -0.01273 " pathEditMode="relative" ptsTypes="fffffffffA">
                                      <p:cBhvr>
                                        <p:cTn id="1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/>
      <p:bldP spid="7" grpId="0"/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extBox 48"/>
          <p:cNvSpPr txBox="1"/>
          <p:nvPr/>
        </p:nvSpPr>
        <p:spPr>
          <a:xfrm>
            <a:off x="685800" y="3799513"/>
            <a:ext cx="8305800" cy="5847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Atomic part    Relative mass    % mass of atom</a:t>
            </a:r>
            <a:endParaRPr lang="en-US" sz="3200" b="1" u="sng" dirty="0"/>
          </a:p>
        </p:txBody>
      </p:sp>
      <p:sp>
        <p:nvSpPr>
          <p:cNvPr id="50" name="TextBox 49"/>
          <p:cNvSpPr txBox="1"/>
          <p:nvPr/>
        </p:nvSpPr>
        <p:spPr>
          <a:xfrm>
            <a:off x="806605" y="4419600"/>
            <a:ext cx="7467600" cy="156966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Proton </a:t>
            </a:r>
            <a:r>
              <a:rPr lang="en-US" sz="3200" b="1" smtClean="0">
                <a:solidFill>
                  <a:srgbClr val="FF0000"/>
                </a:solidFill>
              </a:rPr>
              <a:t>(+)</a:t>
            </a:r>
            <a:r>
              <a:rPr lang="en-US" sz="3200" smtClean="0"/>
              <a:t>          1</a:t>
            </a:r>
            <a:r>
              <a:rPr lang="en-US" sz="3200" dirty="0" smtClean="0"/>
              <a:t>			~44.25</a:t>
            </a:r>
          </a:p>
          <a:p>
            <a:r>
              <a:rPr lang="en-US" sz="3200" dirty="0" smtClean="0"/>
              <a:t>N</a:t>
            </a:r>
            <a:r>
              <a:rPr lang="en-US" sz="3200" b="1" dirty="0" smtClean="0"/>
              <a:t>eutron</a:t>
            </a:r>
            <a:r>
              <a:rPr lang="en-US" sz="3200" dirty="0" smtClean="0"/>
              <a:t>(0)        1			~44.25</a:t>
            </a:r>
          </a:p>
          <a:p>
            <a:r>
              <a:rPr lang="en-US" sz="3200" b="1" dirty="0" smtClean="0">
                <a:solidFill>
                  <a:srgbClr val="0070C0"/>
                </a:solidFill>
              </a:rPr>
              <a:t>Electrons(-)</a:t>
            </a:r>
            <a:r>
              <a:rPr lang="en-US" sz="3200" dirty="0" smtClean="0"/>
              <a:t>       0.005 	     </a:t>
            </a:r>
            <a:r>
              <a:rPr lang="en-US" sz="3200" dirty="0"/>
              <a:t>	</a:t>
            </a:r>
            <a:r>
              <a:rPr lang="en-US" sz="3200" dirty="0" smtClean="0"/>
              <a:t>               0.5</a:t>
            </a:r>
            <a:endParaRPr lang="en-US" sz="3200" dirty="0"/>
          </a:p>
        </p:txBody>
      </p:sp>
      <p:sp>
        <p:nvSpPr>
          <p:cNvPr id="25" name="TextBox 24"/>
          <p:cNvSpPr txBox="1"/>
          <p:nvPr/>
        </p:nvSpPr>
        <p:spPr>
          <a:xfrm>
            <a:off x="609600" y="2514600"/>
            <a:ext cx="70866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Diameter of </a:t>
            </a:r>
            <a:r>
              <a:rPr lang="en-US" sz="3200" b="1" u="sng" dirty="0" smtClean="0">
                <a:solidFill>
                  <a:srgbClr val="0070C0"/>
                </a:solidFill>
              </a:rPr>
              <a:t>electron cloud</a:t>
            </a:r>
            <a:r>
              <a:rPr lang="en-US" sz="3200" b="1" dirty="0" smtClean="0">
                <a:solidFill>
                  <a:srgbClr val="0070C0"/>
                </a:solidFill>
              </a:rPr>
              <a:t>   </a:t>
            </a:r>
            <a:r>
              <a:rPr lang="en-US" sz="3200" b="1" dirty="0" smtClean="0"/>
              <a:t>= </a:t>
            </a:r>
            <a:r>
              <a:rPr lang="en-US" sz="3200" b="1" u="sng" dirty="0" smtClean="0"/>
              <a:t>100,000</a:t>
            </a:r>
          </a:p>
          <a:p>
            <a:r>
              <a:rPr lang="en-US" sz="3200" b="1" dirty="0" smtClean="0"/>
              <a:t>Diameter of</a:t>
            </a:r>
            <a:r>
              <a:rPr lang="en-US" sz="3200" b="1" dirty="0" smtClean="0">
                <a:solidFill>
                  <a:srgbClr val="FF0000"/>
                </a:solidFill>
              </a:rPr>
              <a:t> nucleus</a:t>
            </a:r>
            <a:r>
              <a:rPr lang="en-US" sz="3200" b="1" dirty="0" smtClean="0"/>
              <a:t>		          1</a:t>
            </a:r>
            <a:endParaRPr lang="en-US" sz="3200" b="1" dirty="0"/>
          </a:p>
        </p:txBody>
      </p:sp>
      <p:sp>
        <p:nvSpPr>
          <p:cNvPr id="2" name="TextBox 1"/>
          <p:cNvSpPr txBox="1"/>
          <p:nvPr/>
        </p:nvSpPr>
        <p:spPr>
          <a:xfrm>
            <a:off x="1676400" y="0"/>
            <a:ext cx="647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INSIDE THE ATOM…REVISED</a:t>
            </a:r>
            <a:endParaRPr lang="en-US" sz="3200" dirty="0"/>
          </a:p>
        </p:txBody>
      </p:sp>
      <p:sp>
        <p:nvSpPr>
          <p:cNvPr id="3" name="Oval 2"/>
          <p:cNvSpPr/>
          <p:nvPr/>
        </p:nvSpPr>
        <p:spPr>
          <a:xfrm>
            <a:off x="2971800" y="620087"/>
            <a:ext cx="1676400" cy="1665913"/>
          </a:xfrm>
          <a:prstGeom prst="ellipse">
            <a:avLst/>
          </a:prstGeom>
          <a:noFill/>
          <a:ln w="63500">
            <a:gradFill flip="none" rotWithShape="1">
              <a:gsLst>
                <a:gs pos="0">
                  <a:schemeClr val="accent1">
                    <a:lumMod val="40000"/>
                    <a:lumOff val="60000"/>
                  </a:schemeClr>
                </a:gs>
                <a:gs pos="46000">
                  <a:schemeClr val="accent1">
                    <a:lumMod val="95000"/>
                    <a:lumOff val="5000"/>
                  </a:schemeClr>
                </a:gs>
                <a:gs pos="100000">
                  <a:schemeClr val="accent1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733800" y="1374221"/>
            <a:ext cx="152400" cy="157643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4061832" y="1176531"/>
            <a:ext cx="762000" cy="190179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4648200" y="732558"/>
            <a:ext cx="45032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Nucleus</a:t>
            </a:r>
            <a:r>
              <a:rPr lang="en-US" sz="2800" dirty="0" smtClean="0"/>
              <a:t> = </a:t>
            </a:r>
            <a:r>
              <a:rPr lang="en-US" sz="2700" b="1" dirty="0" smtClean="0">
                <a:solidFill>
                  <a:srgbClr val="FF0000"/>
                </a:solidFill>
              </a:rPr>
              <a:t>protons</a:t>
            </a:r>
            <a:r>
              <a:rPr lang="en-US" sz="2700" dirty="0" smtClean="0"/>
              <a:t> + </a:t>
            </a:r>
            <a:r>
              <a:rPr lang="en-US" sz="2700" b="1" dirty="0" smtClean="0"/>
              <a:t>neutrons</a:t>
            </a:r>
            <a:endParaRPr lang="en-US" sz="2700" b="1" dirty="0"/>
          </a:p>
        </p:txBody>
      </p:sp>
      <p:cxnSp>
        <p:nvCxnSpPr>
          <p:cNvPr id="10" name="Straight Arrow Connector 9"/>
          <p:cNvCxnSpPr/>
          <p:nvPr/>
        </p:nvCxnSpPr>
        <p:spPr>
          <a:xfrm>
            <a:off x="1981200" y="1374221"/>
            <a:ext cx="814968" cy="1576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28600" y="584775"/>
            <a:ext cx="25675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Electrons mostly in condensed rings around nucleus</a:t>
            </a:r>
            <a:endParaRPr lang="en-US" sz="24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953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http://library.thinkquest.org/C006669/media/Chem/img/Graphs/nuclides.gif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5425" y="301625"/>
            <a:ext cx="8918575" cy="6181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TextBox 2"/>
          <p:cNvSpPr txBox="1">
            <a:spLocks noChangeArrowheads="1"/>
          </p:cNvSpPr>
          <p:nvPr/>
        </p:nvSpPr>
        <p:spPr bwMode="auto">
          <a:xfrm>
            <a:off x="6248400" y="3395663"/>
            <a:ext cx="2286000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>
                <a:solidFill>
                  <a:srgbClr val="002060"/>
                </a:solidFill>
              </a:rPr>
              <a:t>n/p=1.0</a:t>
            </a: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2667000" y="354013"/>
            <a:ext cx="4267200" cy="13239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000" b="1" dirty="0"/>
              <a:t>n/p ratio for stable elements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87590" y="4233417"/>
            <a:ext cx="4191000" cy="1077218"/>
          </a:xfrm>
          <a:prstGeom prst="rect">
            <a:avLst/>
          </a:prstGeom>
          <a:gradFill>
            <a:gsLst>
              <a:gs pos="0">
                <a:srgbClr val="FFFF00"/>
              </a:gs>
              <a:gs pos="100000">
                <a:schemeClr val="accent1">
                  <a:lumMod val="95000"/>
                  <a:lumOff val="5000"/>
                </a:schemeClr>
              </a:gs>
              <a:gs pos="100000">
                <a:schemeClr val="accent1">
                  <a:lumMod val="60000"/>
                </a:schemeClr>
              </a:gs>
            </a:gsLst>
            <a:path path="circle">
              <a:fillToRect l="50000" t="130000" r="50000" b="-30000"/>
            </a:path>
          </a:gra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Neutrons are fillers that reduce proton repulsion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85465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85635"/>
            <a:ext cx="8534400" cy="646331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Some atomic book keeping…(see  p 7-8) 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28600" y="1295400"/>
            <a:ext cx="83820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itchFamily="2" charset="2"/>
              <a:buChar char="Ø"/>
            </a:pPr>
            <a:r>
              <a:rPr lang="en-US" sz="3200" b="1" dirty="0" smtClean="0"/>
              <a:t>Nucleus   =   </a:t>
            </a:r>
            <a:r>
              <a:rPr lang="en-US" sz="3200" b="1" dirty="0" smtClean="0">
                <a:solidFill>
                  <a:srgbClr val="FF0000"/>
                </a:solidFill>
              </a:rPr>
              <a:t> protons </a:t>
            </a:r>
            <a:r>
              <a:rPr lang="en-US" sz="3200" b="1" dirty="0" smtClean="0"/>
              <a:t>+ neutrons = p</a:t>
            </a:r>
            <a:r>
              <a:rPr lang="en-US" sz="3200" b="1" baseline="30000" dirty="0" smtClean="0"/>
              <a:t>+</a:t>
            </a:r>
            <a:r>
              <a:rPr lang="en-US" sz="3200" b="1" dirty="0" smtClean="0"/>
              <a:t> + n</a:t>
            </a:r>
            <a:r>
              <a:rPr lang="en-US" sz="3200" b="1" baseline="30000" dirty="0" smtClean="0"/>
              <a:t>o</a:t>
            </a:r>
            <a:endParaRPr lang="en-US" sz="3200" b="1" dirty="0" smtClean="0"/>
          </a:p>
          <a:p>
            <a:pPr marL="342900" indent="-342900">
              <a:buFont typeface="Wingdings" pitchFamily="2" charset="2"/>
              <a:buChar char="Ø"/>
            </a:pPr>
            <a:r>
              <a:rPr lang="en-US" sz="3200" b="1" dirty="0" smtClean="0"/>
              <a:t>#</a:t>
            </a:r>
            <a:r>
              <a:rPr lang="en-US" sz="3200" b="1" dirty="0" smtClean="0">
                <a:solidFill>
                  <a:srgbClr val="FF0000"/>
                </a:solidFill>
              </a:rPr>
              <a:t>protons</a:t>
            </a:r>
            <a:r>
              <a:rPr lang="en-US" sz="3200" b="1" dirty="0" smtClean="0"/>
              <a:t> = </a:t>
            </a:r>
            <a:r>
              <a:rPr lang="en-US" sz="3200" b="1" dirty="0" smtClean="0">
                <a:solidFill>
                  <a:srgbClr val="0070C0"/>
                </a:solidFill>
              </a:rPr>
              <a:t># electrons </a:t>
            </a:r>
            <a:r>
              <a:rPr lang="en-US" sz="3200" b="1" dirty="0" smtClean="0"/>
              <a:t>in neutral element</a:t>
            </a:r>
          </a:p>
          <a:p>
            <a:pPr marL="342900" indent="-342900"/>
            <a:r>
              <a:rPr lang="en-US" sz="3200" b="1" dirty="0" smtClean="0"/>
              <a:t>                 </a:t>
            </a:r>
            <a:r>
              <a:rPr lang="en-US" sz="3200" b="1" dirty="0" smtClean="0">
                <a:solidFill>
                  <a:srgbClr val="FF0000"/>
                </a:solidFill>
              </a:rPr>
              <a:t>#p</a:t>
            </a:r>
            <a:r>
              <a:rPr lang="en-US" sz="3200" b="1" baseline="30000" dirty="0" smtClean="0">
                <a:solidFill>
                  <a:srgbClr val="FF0000"/>
                </a:solidFill>
              </a:rPr>
              <a:t>+</a:t>
            </a:r>
            <a:r>
              <a:rPr lang="en-US" sz="3200" b="1" baseline="30000" dirty="0" smtClean="0"/>
              <a:t> </a:t>
            </a:r>
            <a:r>
              <a:rPr lang="en-US" sz="3200" b="1" dirty="0" smtClean="0"/>
              <a:t>= </a:t>
            </a:r>
            <a:r>
              <a:rPr lang="en-US" sz="3200" b="1" dirty="0" smtClean="0">
                <a:solidFill>
                  <a:srgbClr val="0070C0"/>
                </a:solidFill>
              </a:rPr>
              <a:t>#e</a:t>
            </a:r>
            <a:r>
              <a:rPr lang="en-US" sz="3200" b="1" baseline="30000" dirty="0" smtClean="0">
                <a:solidFill>
                  <a:srgbClr val="0070C0"/>
                </a:solidFill>
              </a:rPr>
              <a:t>-</a:t>
            </a:r>
          </a:p>
          <a:p>
            <a:pPr marL="342900" indent="-342900"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304800" y="3886200"/>
            <a:ext cx="571500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mass of p</a:t>
            </a:r>
            <a:r>
              <a:rPr lang="en-US" sz="3200" b="1" baseline="30000" dirty="0" smtClean="0"/>
              <a:t>+</a:t>
            </a:r>
            <a:r>
              <a:rPr lang="en-US" sz="3200" b="1" dirty="0" smtClean="0"/>
              <a:t> </a:t>
            </a:r>
            <a:r>
              <a:rPr lang="en-US" sz="3200" b="1" dirty="0" smtClean="0">
                <a:sym typeface="Symbol"/>
              </a:rPr>
              <a:t> </a:t>
            </a:r>
            <a:r>
              <a:rPr lang="en-US" sz="3200" b="1" dirty="0" smtClean="0"/>
              <a:t>mass n</a:t>
            </a:r>
            <a:r>
              <a:rPr lang="en-US" sz="3200" b="1" baseline="30000" dirty="0" smtClean="0"/>
              <a:t>o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/>
              <a:t>Mass of </a:t>
            </a:r>
            <a:r>
              <a:rPr lang="en-US" sz="3200" b="1" dirty="0" smtClean="0">
                <a:solidFill>
                  <a:srgbClr val="0070C0"/>
                </a:solidFill>
              </a:rPr>
              <a:t>e-</a:t>
            </a:r>
            <a:r>
              <a:rPr lang="en-US" sz="3200" b="1" dirty="0" smtClean="0"/>
              <a:t> ~ 1/2000 mass of p</a:t>
            </a:r>
            <a:r>
              <a:rPr lang="en-US" sz="3200" b="1" baseline="30000" dirty="0" smtClean="0"/>
              <a:t>+</a:t>
            </a:r>
            <a:endParaRPr lang="en-US" sz="32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524000" y="3429000"/>
            <a:ext cx="5867400" cy="58477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Facts about the atomic parts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981200" y="762000"/>
            <a:ext cx="70104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Neutrons are `neutered’ protons (no charge)</a:t>
            </a:r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362200" y="5193958"/>
            <a:ext cx="4495800" cy="52322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Electrons </a:t>
            </a:r>
            <a:r>
              <a:rPr lang="en-US" sz="2800" b="1" dirty="0" smtClean="0"/>
              <a:t>are light weights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722071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152400"/>
            <a:ext cx="7620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Reading the Periodic table `element’ card</a:t>
            </a:r>
            <a:endParaRPr lang="en-US" sz="3200" b="1" dirty="0"/>
          </a:p>
        </p:txBody>
      </p:sp>
      <p:pic>
        <p:nvPicPr>
          <p:cNvPr id="3" name="Picture 2" descr="periodic-table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798" y="762000"/>
            <a:ext cx="8614202" cy="5105400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1905000" y="762000"/>
            <a:ext cx="2362200" cy="1752600"/>
          </a:xfrm>
          <a:prstGeom prst="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 rot="10800000" flipV="1">
            <a:off x="4191000" y="1828800"/>
            <a:ext cx="2590800" cy="76200"/>
          </a:xfrm>
          <a:prstGeom prst="straightConnector1">
            <a:avLst/>
          </a:prstGeom>
          <a:ln w="444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6398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914400"/>
            <a:ext cx="535305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TextBox 2"/>
          <p:cNvSpPr txBox="1"/>
          <p:nvPr/>
        </p:nvSpPr>
        <p:spPr>
          <a:xfrm>
            <a:off x="3733800" y="2895600"/>
            <a:ext cx="25908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(</a:t>
            </a:r>
            <a:r>
              <a:rPr lang="en-US" sz="4800" dirty="0" smtClean="0">
                <a:solidFill>
                  <a:srgbClr val="C00000"/>
                </a:solidFill>
              </a:rPr>
              <a:t>carbon</a:t>
            </a:r>
            <a:r>
              <a:rPr lang="en-US" sz="4800" dirty="0" smtClean="0"/>
              <a:t>)</a:t>
            </a:r>
            <a:endParaRPr lang="en-US" sz="4800" dirty="0"/>
          </a:p>
        </p:txBody>
      </p:sp>
      <p:sp>
        <p:nvSpPr>
          <p:cNvPr id="4" name="TextBox 3"/>
          <p:cNvSpPr txBox="1"/>
          <p:nvPr/>
        </p:nvSpPr>
        <p:spPr>
          <a:xfrm>
            <a:off x="5257800" y="1447800"/>
            <a:ext cx="388620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= # p</a:t>
            </a:r>
            <a:r>
              <a:rPr lang="en-US" sz="4000" baseline="30000" dirty="0" smtClean="0"/>
              <a:t>+</a:t>
            </a:r>
            <a:r>
              <a:rPr lang="en-US" sz="4000" dirty="0" smtClean="0"/>
              <a:t> in nucleus</a:t>
            </a:r>
            <a:endParaRPr lang="en-US" sz="4000" dirty="0"/>
          </a:p>
        </p:txBody>
      </p:sp>
      <p:sp>
        <p:nvSpPr>
          <p:cNvPr id="5" name="TextBox 4"/>
          <p:cNvSpPr txBox="1"/>
          <p:nvPr/>
        </p:nvSpPr>
        <p:spPr>
          <a:xfrm>
            <a:off x="2057400" y="2209800"/>
            <a:ext cx="693420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Elements are defined by proton count</a:t>
            </a: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1066800" y="228600"/>
            <a:ext cx="7391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/>
              <a:t>Deconstructing an element card from Periodic Table: think of it as a `parts list’</a:t>
            </a:r>
            <a:endParaRPr lang="en-US" sz="28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762000" y="4671536"/>
            <a:ext cx="6172200" cy="132343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          =# p + </a:t>
            </a:r>
            <a:r>
              <a:rPr lang="en-US" sz="4000" b="1" i="1" dirty="0" smtClean="0">
                <a:solidFill>
                  <a:srgbClr val="C00000"/>
                </a:solidFill>
              </a:rPr>
              <a:t>average</a:t>
            </a:r>
            <a:r>
              <a:rPr lang="en-US" sz="4000" b="1" dirty="0" smtClean="0"/>
              <a:t> n count</a:t>
            </a:r>
          </a:p>
          <a:p>
            <a:r>
              <a:rPr lang="en-US" sz="4000" b="1" dirty="0" smtClean="0"/>
              <a:t>12.01=   6 + ???</a:t>
            </a:r>
            <a:endParaRPr lang="en-US" sz="4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3352800" y="5333255"/>
            <a:ext cx="12954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C00000"/>
                </a:solidFill>
              </a:rPr>
              <a:t>6.01</a:t>
            </a:r>
            <a:endParaRPr lang="en-US" sz="36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4235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613593"/>
            <a:ext cx="78486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Examples of elements with significant distributions of different neutron counts (different `isotopes’)</a:t>
            </a:r>
            <a:endParaRPr 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47185" y="3276600"/>
            <a:ext cx="4495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Chlorine  Cl	35.453		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8600" y="2677555"/>
            <a:ext cx="8534400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/>
              <a:t>Element		average mass   	isotope content     </a:t>
            </a:r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791200" y="3352800"/>
            <a:ext cx="32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17 p +  </a:t>
            </a:r>
            <a:r>
              <a:rPr lang="en-US" sz="2800" b="1" dirty="0" smtClean="0"/>
              <a:t>18 n     </a:t>
            </a:r>
            <a:r>
              <a:rPr lang="en-US" sz="2800" b="1" dirty="0" smtClean="0">
                <a:solidFill>
                  <a:srgbClr val="FF0000"/>
                </a:solidFill>
              </a:rPr>
              <a:t>75%</a:t>
            </a:r>
          </a:p>
          <a:p>
            <a:r>
              <a:rPr lang="en-US" sz="2800" b="1" dirty="0" smtClean="0">
                <a:solidFill>
                  <a:srgbClr val="FF0000"/>
                </a:solidFill>
              </a:rPr>
              <a:t>17 p  +  </a:t>
            </a:r>
            <a:r>
              <a:rPr lang="en-US" sz="2800" b="1" dirty="0" smtClean="0"/>
              <a:t>19 n     </a:t>
            </a:r>
            <a:r>
              <a:rPr lang="en-US" sz="2800" b="1" dirty="0" smtClean="0">
                <a:solidFill>
                  <a:srgbClr val="FF0000"/>
                </a:solidFill>
              </a:rPr>
              <a:t>25%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7185" y="4724400"/>
            <a:ext cx="440101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0070C0"/>
                </a:solidFill>
              </a:rPr>
              <a:t>Bromine	Br	79.904</a:t>
            </a: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813502" y="4724400"/>
            <a:ext cx="3200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35 p  + </a:t>
            </a:r>
            <a:r>
              <a:rPr lang="en-US" sz="2800" b="1" dirty="0" smtClean="0"/>
              <a:t>44 n     </a:t>
            </a:r>
            <a:r>
              <a:rPr lang="en-US" sz="2800" b="1" dirty="0" smtClean="0">
                <a:solidFill>
                  <a:srgbClr val="0070C0"/>
                </a:solidFill>
              </a:rPr>
              <a:t>51%</a:t>
            </a:r>
          </a:p>
          <a:p>
            <a:r>
              <a:rPr lang="en-US" sz="2800" b="1" dirty="0" smtClean="0">
                <a:solidFill>
                  <a:srgbClr val="0070C0"/>
                </a:solidFill>
              </a:rPr>
              <a:t>35 p  + </a:t>
            </a:r>
            <a:r>
              <a:rPr lang="en-US" sz="2800" b="1" dirty="0" smtClean="0"/>
              <a:t>46 n     </a:t>
            </a:r>
            <a:r>
              <a:rPr lang="en-US" sz="2800" b="1" dirty="0" smtClean="0">
                <a:solidFill>
                  <a:srgbClr val="0070C0"/>
                </a:solidFill>
              </a:rPr>
              <a:t>49%</a:t>
            </a:r>
            <a:endParaRPr lang="en-US" sz="2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812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7744" y="76200"/>
            <a:ext cx="8753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Chemistry is mostly about explaining how molecules interact ……</a:t>
            </a:r>
            <a:endParaRPr lang="en-US" sz="36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22504" y="1153418"/>
            <a:ext cx="8921496" cy="1200329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7200" dirty="0" smtClean="0"/>
              <a:t>=&gt; Chemical </a:t>
            </a:r>
            <a:r>
              <a:rPr lang="en-US" sz="7200" dirty="0" smtClean="0">
                <a:solidFill>
                  <a:srgbClr val="FF0000"/>
                </a:solidFill>
              </a:rPr>
              <a:t>reactions </a:t>
            </a:r>
            <a:r>
              <a:rPr lang="en-US" sz="7200" dirty="0" smtClean="0"/>
              <a:t>!</a:t>
            </a:r>
            <a:endParaRPr lang="en-US" sz="7200" dirty="0"/>
          </a:p>
        </p:txBody>
      </p:sp>
      <p:pic>
        <p:nvPicPr>
          <p:cNvPr id="34818" name="Picture 2" descr="http://us.123rf.com/400wm/400/400/mjak/mjak1112/mjak111200034/11651263-woman-chemist-with-broken-flask-and-cool-hairstyle-after-explosion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1" y="2209800"/>
            <a:ext cx="4724399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1177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9200" y="0"/>
            <a:ext cx="6934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CHEMICAL </a:t>
            </a:r>
            <a:r>
              <a:rPr lang="en-US" sz="4400" dirty="0" smtClean="0"/>
              <a:t>VS </a:t>
            </a:r>
            <a:r>
              <a:rPr lang="en-US" sz="4400" b="1" dirty="0" smtClean="0"/>
              <a:t>PHYSICAL</a:t>
            </a:r>
            <a:endParaRPr lang="en-US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671691"/>
            <a:ext cx="6934200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n-US" sz="3600" dirty="0" smtClean="0"/>
              <a:t>CUTTING PAPER</a:t>
            </a:r>
          </a:p>
          <a:p>
            <a:pPr>
              <a:buFont typeface="Wingdings" pitchFamily="2" charset="2"/>
              <a:buChar char="Ø"/>
            </a:pPr>
            <a:endParaRPr lang="en-US" sz="3600" dirty="0" smtClean="0"/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ICE MELTING</a:t>
            </a:r>
          </a:p>
          <a:p>
            <a:pPr>
              <a:buFont typeface="Wingdings" pitchFamily="2" charset="2"/>
              <a:buChar char="Ø"/>
            </a:pPr>
            <a:endParaRPr lang="en-US" sz="3600" dirty="0" smtClean="0"/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DISSOLVING SALT IN WATER</a:t>
            </a:r>
          </a:p>
          <a:p>
            <a:pPr>
              <a:buFont typeface="Wingdings" pitchFamily="2" charset="2"/>
              <a:buChar char="Ø"/>
            </a:pPr>
            <a:endParaRPr lang="en-US" sz="3600" dirty="0" smtClean="0"/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BURNING PAPER</a:t>
            </a:r>
          </a:p>
          <a:p>
            <a:pPr>
              <a:buFont typeface="Wingdings" pitchFamily="2" charset="2"/>
              <a:buChar char="Ø"/>
            </a:pPr>
            <a:endParaRPr lang="en-US" sz="3600" dirty="0" smtClean="0"/>
          </a:p>
          <a:p>
            <a:pPr>
              <a:buFont typeface="Wingdings" pitchFamily="2" charset="2"/>
              <a:buChar char="Ø"/>
            </a:pPr>
            <a:r>
              <a:rPr lang="en-US" sz="3600" dirty="0" smtClean="0"/>
              <a:t>ACID + BASE</a:t>
            </a:r>
          </a:p>
          <a:p>
            <a:endParaRPr lang="en-US" sz="36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629400" y="685800"/>
            <a:ext cx="228600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PHYSICAL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629400" y="1752600"/>
            <a:ext cx="213360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PHYSICAL</a:t>
            </a:r>
            <a:endParaRPr lang="en-US" sz="3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6553200" y="2819400"/>
            <a:ext cx="2133600" cy="646331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PHYSICAL</a:t>
            </a:r>
            <a:endParaRPr lang="en-US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400800" y="3962400"/>
            <a:ext cx="2286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CHEMICAL</a:t>
            </a:r>
            <a:endParaRPr lang="en-US" sz="36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477000" y="5029200"/>
            <a:ext cx="228600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CHEMICAL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505</TotalTime>
  <Words>459</Words>
  <Application>Microsoft Office PowerPoint</Application>
  <PresentationFormat>On-screen Show (4:3)</PresentationFormat>
  <Paragraphs>87</Paragraphs>
  <Slides>13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Symbol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Technology Services</dc:creator>
  <cp:lastModifiedBy>Fong, Jerry</cp:lastModifiedBy>
  <cp:revision>50</cp:revision>
  <dcterms:created xsi:type="dcterms:W3CDTF">2010-01-13T02:23:53Z</dcterms:created>
  <dcterms:modified xsi:type="dcterms:W3CDTF">2014-01-27T20:50:26Z</dcterms:modified>
</cp:coreProperties>
</file>