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0" r:id="rId2"/>
    <p:sldId id="361" r:id="rId3"/>
    <p:sldId id="362" r:id="rId4"/>
    <p:sldId id="363" r:id="rId5"/>
    <p:sldId id="3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239000" cy="42473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More In-Class Practice with Exercise 6</a:t>
            </a:r>
          </a:p>
          <a:p>
            <a:endParaRPr lang="en-US" sz="5400" b="1" dirty="0">
              <a:solidFill>
                <a:schemeClr val="bg1"/>
              </a:solidFill>
            </a:endParaRPr>
          </a:p>
          <a:p>
            <a:r>
              <a:rPr lang="en-US" sz="5400" b="1" dirty="0" smtClean="0">
                <a:solidFill>
                  <a:schemeClr val="bg1"/>
                </a:solidFill>
              </a:rPr>
              <a:t>…..more guided practice with students on board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7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75" y="6927"/>
            <a:ext cx="90390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Limiting Reagent Problems: In chemistry &amp; cooking…sometimes you run out of eggs….</a:t>
            </a:r>
            <a:endParaRPr lang="en-US" sz="3200" b="1" i="1" dirty="0"/>
          </a:p>
        </p:txBody>
      </p:sp>
      <p:pic>
        <p:nvPicPr>
          <p:cNvPr id="11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141" y="4443174"/>
            <a:ext cx="1423448" cy="127093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166918" y="2317434"/>
            <a:ext cx="285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13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8821" y="1880362"/>
            <a:ext cx="1977040" cy="1582031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840621" y="2317434"/>
            <a:ext cx="158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15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957664"/>
            <a:ext cx="1709159" cy="1219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188184" y="2383796"/>
            <a:ext cx="222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92614" y="2383796"/>
            <a:ext cx="158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6913" y="2311991"/>
            <a:ext cx="142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19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62484" y="1766244"/>
            <a:ext cx="1809225" cy="1696149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>
            <a:endCxn id="19" idx="1"/>
          </p:cNvCxnSpPr>
          <p:nvPr/>
        </p:nvCxnSpPr>
        <p:spPr>
          <a:xfrm>
            <a:off x="6858000" y="2614318"/>
            <a:ext cx="504484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6912" y="1111854"/>
            <a:ext cx="601008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Souffle</a:t>
            </a:r>
            <a:r>
              <a:rPr lang="en-US" sz="4000" dirty="0" smtClean="0">
                <a:solidFill>
                  <a:srgbClr val="FF0000"/>
                </a:solidFill>
              </a:rPr>
              <a:t> recipe calls for: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9618" y="3581400"/>
            <a:ext cx="45622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Your kitchen has on hand:</a:t>
            </a:r>
          </a:p>
          <a:p>
            <a:endParaRPr lang="en-US" dirty="0"/>
          </a:p>
        </p:txBody>
      </p:sp>
      <p:pic>
        <p:nvPicPr>
          <p:cNvPr id="25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155484"/>
            <a:ext cx="1423448" cy="1270936"/>
          </a:xfrm>
          <a:prstGeom prst="rect">
            <a:avLst/>
          </a:prstGeom>
          <a:noFill/>
        </p:spPr>
      </p:pic>
      <p:pic>
        <p:nvPicPr>
          <p:cNvPr id="2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8821" y="4287626"/>
            <a:ext cx="1977040" cy="1582031"/>
          </a:xfrm>
          <a:prstGeom prst="rect">
            <a:avLst/>
          </a:prstGeom>
          <a:noFill/>
        </p:spPr>
      </p:pic>
      <p:pic>
        <p:nvPicPr>
          <p:cNvPr id="27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22670" y="4338909"/>
            <a:ext cx="1709159" cy="121920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663777" y="5869657"/>
            <a:ext cx="935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</a:t>
            </a:r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969108" y="5925075"/>
            <a:ext cx="935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41531" y="5876584"/>
            <a:ext cx="935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50</a:t>
            </a:r>
            <a:endParaRPr lang="en-US" sz="4000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779587" y="4948508"/>
            <a:ext cx="504484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543196" y="4594566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????</a:t>
            </a:r>
            <a:endParaRPr lang="en-US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7362484" y="5410200"/>
            <a:ext cx="1400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34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57267" y="5290255"/>
            <a:ext cx="1354281" cy="12696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450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  <p:bldP spid="18" grpId="0"/>
      <p:bldP spid="23" grpId="0" animBg="1"/>
      <p:bldP spid="28" grpId="0"/>
      <p:bldP spid="29" grpId="0"/>
      <p:bldP spid="30" grpId="0"/>
      <p:bldP spid="32" grpId="0"/>
      <p:bldP spid="32" grpId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7636" y="106325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Recipe 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2954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en-US" sz="4000" dirty="0" smtClean="0"/>
              <a:t>Al  +   </a:t>
            </a:r>
            <a:r>
              <a:rPr lang="en-US" sz="4000" b="1" dirty="0" smtClean="0"/>
              <a:t>6</a:t>
            </a:r>
            <a:r>
              <a:rPr lang="en-US" sz="4000" dirty="0" smtClean="0"/>
              <a:t>HCl   </a:t>
            </a:r>
            <a:r>
              <a:rPr lang="en-US" sz="4000" dirty="0" smtClean="0">
                <a:sym typeface="Wingdings" pitchFamily="2" charset="2"/>
              </a:rPr>
              <a:t>   </a:t>
            </a:r>
            <a:r>
              <a:rPr lang="en-US" sz="4000" b="1" dirty="0" smtClean="0">
                <a:sym typeface="Wingdings" pitchFamily="2" charset="2"/>
              </a:rPr>
              <a:t>2</a:t>
            </a:r>
            <a:r>
              <a:rPr lang="en-US" sz="4000" dirty="0" smtClean="0">
                <a:sym typeface="Wingdings" pitchFamily="2" charset="2"/>
              </a:rPr>
              <a:t>AlCl</a:t>
            </a:r>
            <a:r>
              <a:rPr lang="en-US" sz="4000" baseline="-25000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  + </a:t>
            </a:r>
            <a:r>
              <a:rPr lang="en-US" sz="4000" b="1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H</a:t>
            </a:r>
            <a:r>
              <a:rPr lang="en-US" sz="4000" baseline="-25000" dirty="0" smtClean="0">
                <a:sym typeface="Wingdings" pitchFamily="2" charset="2"/>
              </a:rPr>
              <a:t>2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-180110" y="838200"/>
            <a:ext cx="8943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             </a:t>
            </a:r>
            <a:r>
              <a:rPr lang="en-US" sz="3600" dirty="0" smtClean="0">
                <a:solidFill>
                  <a:srgbClr val="FF0000"/>
                </a:solidFill>
              </a:rPr>
              <a:t>27	    36	             133.4          2   g/</a:t>
            </a:r>
            <a:r>
              <a:rPr lang="en-US" sz="3600" dirty="0" err="1" smtClean="0">
                <a:solidFill>
                  <a:srgbClr val="FF0000"/>
                </a:solidFill>
              </a:rPr>
              <a:t>mol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362200"/>
            <a:ext cx="7620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 of a Limiting Reagent problem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124200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90 moles of Al and 60 moles of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are reacted.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 What limits ?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endParaRPr lang="en-US" sz="3600" b="1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How </a:t>
            </a:r>
            <a:r>
              <a:rPr lang="en-US" sz="3600" b="1" dirty="0"/>
              <a:t>many moles of H</a:t>
            </a:r>
            <a:r>
              <a:rPr lang="en-US" sz="3600" b="1" baseline="-25000" dirty="0"/>
              <a:t>2</a:t>
            </a:r>
            <a:r>
              <a:rPr lang="en-US" sz="3600" b="1" dirty="0"/>
              <a:t> </a:t>
            </a:r>
            <a:r>
              <a:rPr lang="en-US" sz="3600" b="1" dirty="0" smtClean="0"/>
              <a:t>can </a:t>
            </a:r>
            <a:r>
              <a:rPr lang="en-US" sz="3600" b="1" dirty="0"/>
              <a:t>form 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1986" y="4183475"/>
            <a:ext cx="11049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HCl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8658" y="5316019"/>
            <a:ext cx="11049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30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84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7636" y="106325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Recipe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en-US" sz="4000" dirty="0" smtClean="0"/>
              <a:t>Al  +   </a:t>
            </a:r>
            <a:r>
              <a:rPr lang="en-US" sz="4000" b="1" dirty="0" smtClean="0"/>
              <a:t>6</a:t>
            </a:r>
            <a:r>
              <a:rPr lang="en-US" sz="4000" dirty="0" smtClean="0"/>
              <a:t>HCl   </a:t>
            </a:r>
            <a:r>
              <a:rPr lang="en-US" sz="4000" dirty="0" smtClean="0">
                <a:sym typeface="Wingdings" pitchFamily="2" charset="2"/>
              </a:rPr>
              <a:t>   </a:t>
            </a:r>
            <a:r>
              <a:rPr lang="en-US" sz="4000" b="1" dirty="0" smtClean="0">
                <a:sym typeface="Wingdings" pitchFamily="2" charset="2"/>
              </a:rPr>
              <a:t>2</a:t>
            </a:r>
            <a:r>
              <a:rPr lang="en-US" sz="4000" dirty="0" smtClean="0">
                <a:sym typeface="Wingdings" pitchFamily="2" charset="2"/>
              </a:rPr>
              <a:t>AlCl</a:t>
            </a:r>
            <a:r>
              <a:rPr lang="en-US" sz="4000" baseline="-25000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  + </a:t>
            </a:r>
            <a:r>
              <a:rPr lang="en-US" sz="4000" b="1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H</a:t>
            </a:r>
            <a:r>
              <a:rPr lang="en-US" sz="4000" baseline="-25000" dirty="0" smtClean="0">
                <a:sym typeface="Wingdings" pitchFamily="2" charset="2"/>
              </a:rPr>
              <a:t>2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-180110" y="838200"/>
            <a:ext cx="8943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             </a:t>
            </a:r>
            <a:r>
              <a:rPr lang="en-US" sz="3600" dirty="0" smtClean="0">
                <a:solidFill>
                  <a:srgbClr val="FF0000"/>
                </a:solidFill>
              </a:rPr>
              <a:t>27	    36	             133.4          2   g/</a:t>
            </a:r>
            <a:r>
              <a:rPr lang="en-US" sz="3600" dirty="0" err="1" smtClean="0">
                <a:solidFill>
                  <a:srgbClr val="FF0000"/>
                </a:solidFill>
              </a:rPr>
              <a:t>mol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61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Another, slightly harder limiting reagent problem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1242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90 g Al and 432 g of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are reacted.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 What limits ?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endParaRPr lang="en-US" sz="3600" b="1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How </a:t>
            </a:r>
            <a:r>
              <a:rPr lang="en-US" sz="3600" b="1" dirty="0"/>
              <a:t>many </a:t>
            </a:r>
            <a:r>
              <a:rPr lang="en-US" sz="3600" b="1" dirty="0" smtClean="0"/>
              <a:t>grams </a:t>
            </a:r>
            <a:r>
              <a:rPr lang="en-US" sz="3600" b="1" dirty="0"/>
              <a:t>of H</a:t>
            </a:r>
            <a:r>
              <a:rPr lang="en-US" sz="3600" b="1" baseline="-25000" dirty="0"/>
              <a:t>2</a:t>
            </a:r>
            <a:r>
              <a:rPr lang="en-US" sz="3600" b="1" dirty="0"/>
              <a:t> </a:t>
            </a:r>
            <a:r>
              <a:rPr lang="en-US" sz="3600" b="1" dirty="0" smtClean="0"/>
              <a:t>can </a:t>
            </a:r>
            <a:r>
              <a:rPr lang="en-US" sz="3600" b="1" dirty="0"/>
              <a:t>form 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65047" y="3810000"/>
            <a:ext cx="86417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5622" y="5432524"/>
            <a:ext cx="307397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10 grams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19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7636" y="106325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Recipe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en-US" sz="4000" dirty="0" smtClean="0"/>
              <a:t>Al  +   </a:t>
            </a:r>
            <a:r>
              <a:rPr lang="en-US" sz="4000" b="1" dirty="0" smtClean="0"/>
              <a:t>6</a:t>
            </a:r>
            <a:r>
              <a:rPr lang="en-US" sz="4000" dirty="0" smtClean="0"/>
              <a:t>HCl   </a:t>
            </a:r>
            <a:r>
              <a:rPr lang="en-US" sz="4000" dirty="0" smtClean="0">
                <a:sym typeface="Wingdings" pitchFamily="2" charset="2"/>
              </a:rPr>
              <a:t>   </a:t>
            </a:r>
            <a:r>
              <a:rPr lang="en-US" sz="4000" b="1" dirty="0" smtClean="0">
                <a:sym typeface="Wingdings" pitchFamily="2" charset="2"/>
              </a:rPr>
              <a:t>2</a:t>
            </a:r>
            <a:r>
              <a:rPr lang="en-US" sz="4000" dirty="0" smtClean="0">
                <a:sym typeface="Wingdings" pitchFamily="2" charset="2"/>
              </a:rPr>
              <a:t>AlCl</a:t>
            </a:r>
            <a:r>
              <a:rPr lang="en-US" sz="4000" baseline="-25000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  + </a:t>
            </a:r>
            <a:r>
              <a:rPr lang="en-US" sz="4000" b="1" dirty="0" smtClean="0">
                <a:sym typeface="Wingdings" pitchFamily="2" charset="2"/>
              </a:rPr>
              <a:t>3</a:t>
            </a:r>
            <a:r>
              <a:rPr lang="en-US" sz="4000" dirty="0" smtClean="0">
                <a:sym typeface="Wingdings" pitchFamily="2" charset="2"/>
              </a:rPr>
              <a:t>H</a:t>
            </a:r>
            <a:r>
              <a:rPr lang="en-US" sz="4000" baseline="-25000" dirty="0" smtClean="0">
                <a:sym typeface="Wingdings" pitchFamily="2" charset="2"/>
              </a:rPr>
              <a:t>2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-180110" y="838200"/>
            <a:ext cx="8943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             </a:t>
            </a:r>
            <a:r>
              <a:rPr lang="en-US" sz="3600" dirty="0" smtClean="0">
                <a:solidFill>
                  <a:srgbClr val="FF0000"/>
                </a:solidFill>
              </a:rPr>
              <a:t>27	    36	             133.4          2   g/</a:t>
            </a:r>
            <a:r>
              <a:rPr lang="en-US" sz="3600" dirty="0" err="1" smtClean="0">
                <a:solidFill>
                  <a:srgbClr val="FF0000"/>
                </a:solidFill>
              </a:rPr>
              <a:t>mol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03286"/>
            <a:ext cx="8610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Another limiting reagent problem involving molecule count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124200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 27 g Al and 1.0E24 molecules of </a:t>
            </a:r>
            <a:r>
              <a:rPr lang="en-US" sz="3600" b="1" dirty="0" err="1" smtClean="0"/>
              <a:t>HCl</a:t>
            </a:r>
            <a:r>
              <a:rPr lang="en-US" sz="3600" b="1" dirty="0" smtClean="0"/>
              <a:t> are reacted.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 What limits ?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endParaRPr lang="en-US" sz="3600" b="1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How </a:t>
            </a:r>
            <a:r>
              <a:rPr lang="en-US" sz="3600" b="1" dirty="0"/>
              <a:t>many </a:t>
            </a:r>
            <a:r>
              <a:rPr lang="en-US" sz="3600" b="1" dirty="0" smtClean="0"/>
              <a:t>molecules </a:t>
            </a:r>
            <a:r>
              <a:rPr lang="en-US" sz="3600" b="1" dirty="0"/>
              <a:t>of H</a:t>
            </a:r>
            <a:r>
              <a:rPr lang="en-US" sz="3600" b="1" baseline="-25000" dirty="0"/>
              <a:t>2</a:t>
            </a:r>
            <a:r>
              <a:rPr lang="en-US" sz="3600" b="1" dirty="0"/>
              <a:t> </a:t>
            </a:r>
            <a:r>
              <a:rPr lang="en-US" sz="3600" b="1" dirty="0" smtClean="0"/>
              <a:t>can </a:t>
            </a:r>
            <a:r>
              <a:rPr lang="en-US" sz="3600" b="1" dirty="0"/>
              <a:t>form 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65046" y="3810000"/>
            <a:ext cx="142615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HCl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2658" y="5848021"/>
            <a:ext cx="372514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5*10</a:t>
            </a:r>
            <a:r>
              <a:rPr lang="en-US" sz="4800" b="1" baseline="30000" dirty="0" smtClean="0">
                <a:solidFill>
                  <a:srgbClr val="FF0000"/>
                </a:solidFill>
              </a:rPr>
              <a:t>23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6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181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52</cp:revision>
  <dcterms:created xsi:type="dcterms:W3CDTF">2013-03-15T02:32:07Z</dcterms:created>
  <dcterms:modified xsi:type="dcterms:W3CDTF">2014-04-25T19:57:14Z</dcterms:modified>
</cp:coreProperties>
</file>