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57" r:id="rId2"/>
    <p:sldId id="358" r:id="rId3"/>
    <p:sldId id="359" r:id="rId4"/>
    <p:sldId id="3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E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5" autoAdjust="0"/>
    <p:restoredTop sz="94660"/>
  </p:normalViewPr>
  <p:slideViewPr>
    <p:cSldViewPr>
      <p:cViewPr varScale="1">
        <p:scale>
          <a:sx n="69" d="100"/>
          <a:sy n="69" d="100"/>
        </p:scale>
        <p:origin x="7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5B71E8-7094-469C-8C95-00B5FD291B85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5352F-571B-4775-9783-BC247FB8B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69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114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84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484F3-6D1C-4C64-9998-D029F1297C01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Cooking and stoichiometry (continued)</a:t>
            </a:r>
            <a:endParaRPr lang="en-US" sz="2800" b="1" dirty="0"/>
          </a:p>
        </p:txBody>
      </p:sp>
      <p:pic>
        <p:nvPicPr>
          <p:cNvPr id="23556" name="Picture 4" descr="http://www.wisconsinmade.com/assets/item/regular/2712-wisconsin-cheese-block-X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" y="928255"/>
            <a:ext cx="1933492" cy="172633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995446" y="1447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pic>
        <p:nvPicPr>
          <p:cNvPr id="8" name="Picture 2" descr="http://elrond.biol.soton.ac.uk/~squraishe/images/eggsHardFocu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831273"/>
            <a:ext cx="2365137" cy="1892587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676400" y="1447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</a:t>
            </a:r>
            <a:endParaRPr lang="en-US" sz="4000" dirty="0"/>
          </a:p>
        </p:txBody>
      </p:sp>
      <p:pic>
        <p:nvPicPr>
          <p:cNvPr id="23560" name="Picture 8" descr="http://image.shutterstock.com/display_pic_with_logo/11733/11733,1214689731,1/stock-photo-half-pint-milk-carton-on-a-table-1429528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1746" y="1093908"/>
            <a:ext cx="1984583" cy="1415669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5021746" y="1437478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803537" y="1447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</a:t>
            </a:r>
            <a:endParaRPr lang="en-US" sz="4000" dirty="0"/>
          </a:p>
        </p:txBody>
      </p:sp>
      <p:sp>
        <p:nvSpPr>
          <p:cNvPr id="31" name="TextBox 30"/>
          <p:cNvSpPr txBox="1"/>
          <p:nvPr/>
        </p:nvSpPr>
        <p:spPr>
          <a:xfrm>
            <a:off x="128546" y="2678253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300 g/block</a:t>
            </a:r>
            <a:endParaRPr lang="en-US" sz="32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2157318" y="2723860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   500 g/dozen</a:t>
            </a:r>
            <a:endParaRPr lang="en-US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4900518" y="2678253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200 g/box</a:t>
            </a:r>
            <a:endParaRPr lang="en-US" sz="3200" b="1" dirty="0"/>
          </a:p>
        </p:txBody>
      </p:sp>
      <p:pic>
        <p:nvPicPr>
          <p:cNvPr id="10242" name="Picture 2" descr="http://www.retroclipart.com/catalog/images/FrenchChef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77200" y="0"/>
            <a:ext cx="1066800" cy="10668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28600" y="1447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pic>
        <p:nvPicPr>
          <p:cNvPr id="30" name="Picture 6" descr="http://z.about.com/d/cookingfortwo/1/0/B/2/-/-/souffle-30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33036" y="1141053"/>
            <a:ext cx="1910964" cy="1791529"/>
          </a:xfrm>
          <a:prstGeom prst="rect">
            <a:avLst/>
          </a:prstGeom>
          <a:noFill/>
        </p:spPr>
      </p:pic>
      <p:cxnSp>
        <p:nvCxnSpPr>
          <p:cNvPr id="5" name="Straight Arrow Connector 4"/>
          <p:cNvCxnSpPr/>
          <p:nvPr/>
        </p:nvCxnSpPr>
        <p:spPr>
          <a:xfrm>
            <a:off x="6567055" y="1911421"/>
            <a:ext cx="533400" cy="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833755" y="2754637"/>
            <a:ext cx="2366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1900 g/</a:t>
            </a:r>
            <a:r>
              <a:rPr lang="en-US" sz="2800" b="1" dirty="0" err="1" smtClean="0"/>
              <a:t>souffle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-15468" y="3252011"/>
            <a:ext cx="861593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*How many eggs needed to combine with 1200 g cream?</a:t>
            </a:r>
            <a:endParaRPr lang="en-US" sz="28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-41564" y="4115920"/>
            <a:ext cx="7940094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*900 grams cheese makes what weight of </a:t>
            </a:r>
            <a:r>
              <a:rPr lang="en-US" sz="2800" b="1" dirty="0" err="1" smtClean="0"/>
              <a:t>souffles</a:t>
            </a:r>
            <a:r>
              <a:rPr lang="en-US" sz="2800" b="1" dirty="0" smtClean="0"/>
              <a:t>?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6795" y="4989046"/>
            <a:ext cx="8111723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*1200 eggs combines with how many grams cheese? 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6795" y="5906685"/>
            <a:ext cx="8452123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*How many boxes of cream combine with 600 g cheese  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8528918" y="3252011"/>
            <a:ext cx="992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48</a:t>
            </a:r>
            <a:endParaRPr lang="en-US" sz="3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200192" y="381000"/>
            <a:ext cx="4048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THE RECIPE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885157" y="4003387"/>
            <a:ext cx="143060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/>
              <a:t>5700 g</a:t>
            </a:r>
            <a:endParaRPr lang="en-US" sz="35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7895295" y="4989046"/>
            <a:ext cx="143060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/>
              <a:t>1500 g</a:t>
            </a:r>
            <a:endParaRPr lang="en-US" sz="3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528918" y="5814352"/>
            <a:ext cx="5894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966561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5" grpId="0" animBg="1"/>
      <p:bldP spid="13" grpId="0" animBg="1"/>
      <p:bldP spid="15" grpId="0" animBg="1"/>
      <p:bldP spid="17" grpId="0"/>
      <p:bldP spid="19" grpId="0"/>
      <p:bldP spid="20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hemical m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9892" y="0"/>
            <a:ext cx="864108" cy="1600200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990600"/>
            <a:ext cx="838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+ 5O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--------&gt;  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+ 4H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" y="6096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Given the balanced chemical reaction 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1752600"/>
            <a:ext cx="9144000" cy="49244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600" b="1" dirty="0" smtClean="0"/>
              <a:t>Calculate the </a:t>
            </a:r>
            <a:r>
              <a:rPr lang="en-US" sz="2600" b="1" dirty="0" smtClean="0">
                <a:solidFill>
                  <a:srgbClr val="FF0000"/>
                </a:solidFill>
              </a:rPr>
              <a:t>moles of O</a:t>
            </a:r>
            <a:r>
              <a:rPr lang="en-US" sz="2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smtClean="0"/>
              <a:t>necessary to produce </a:t>
            </a:r>
            <a:r>
              <a:rPr lang="en-US" sz="2600" b="1" dirty="0"/>
              <a:t>6</a:t>
            </a:r>
            <a:r>
              <a:rPr lang="en-US" sz="2600" b="1" dirty="0" smtClean="0"/>
              <a:t> moles of CO</a:t>
            </a:r>
            <a:r>
              <a:rPr lang="en-US" sz="2600" b="1" baseline="-25000" dirty="0" smtClean="0"/>
              <a:t>2</a:t>
            </a:r>
            <a:r>
              <a:rPr lang="en-US" sz="2600" b="1" dirty="0" smtClean="0"/>
              <a:t> </a:t>
            </a:r>
            <a:endParaRPr lang="en-US" sz="2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781800" y="23622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</a:t>
            </a:r>
            <a:r>
              <a:rPr lang="en-US" sz="3200" b="1" dirty="0" smtClean="0">
                <a:solidFill>
                  <a:srgbClr val="FF0000"/>
                </a:solidFill>
              </a:rPr>
              <a:t>10 mol 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3105835"/>
            <a:ext cx="8991600" cy="89255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600" b="1" dirty="0" smtClean="0"/>
              <a:t>Calculate the </a:t>
            </a:r>
            <a:r>
              <a:rPr lang="en-US" sz="2600" b="1" dirty="0" smtClean="0">
                <a:solidFill>
                  <a:srgbClr val="FF0000"/>
                </a:solidFill>
              </a:rPr>
              <a:t>grams of CO</a:t>
            </a:r>
            <a:r>
              <a:rPr lang="en-US" sz="2600" b="1" baseline="-25000" dirty="0" smtClean="0">
                <a:solidFill>
                  <a:srgbClr val="FF0000"/>
                </a:solidFill>
              </a:rPr>
              <a:t>2 </a:t>
            </a:r>
            <a:r>
              <a:rPr lang="en-US" sz="2600" b="1" dirty="0" smtClean="0"/>
              <a:t>created by  burning 0.0757 moles of C</a:t>
            </a:r>
            <a:r>
              <a:rPr lang="en-US" sz="2600" b="1" baseline="-25000" dirty="0" smtClean="0"/>
              <a:t>3</a:t>
            </a:r>
            <a:r>
              <a:rPr lang="en-US" sz="2600" b="1" dirty="0" smtClean="0"/>
              <a:t>H</a:t>
            </a:r>
            <a:r>
              <a:rPr lang="en-US" sz="2600" b="1" baseline="-25000" dirty="0" smtClean="0"/>
              <a:t>8</a:t>
            </a:r>
            <a:r>
              <a:rPr lang="en-US" sz="2600" b="1" dirty="0" smtClean="0"/>
              <a:t>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96000" y="42672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</a:t>
            </a:r>
            <a:r>
              <a:rPr lang="en-US" sz="3200" b="1" dirty="0" smtClean="0">
                <a:solidFill>
                  <a:srgbClr val="FF0000"/>
                </a:solidFill>
              </a:rPr>
              <a:t> 10 grams CO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04800" y="76200"/>
            <a:ext cx="71628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BLACKBOARD EXERCISES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578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/>
      <p:bldP spid="24" grpId="0" animBg="1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hemical mo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9892" y="0"/>
            <a:ext cx="864108" cy="1600200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990600"/>
            <a:ext cx="838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+ 5O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--------&gt;  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+ 4H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" y="6096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Given the balanced chemical reaction </a:t>
            </a:r>
            <a:endParaRPr lang="en-US" sz="28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04800" y="76200"/>
            <a:ext cx="71628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BLACKBOARD EXERCISES (continued)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905000"/>
            <a:ext cx="8839200" cy="10772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Calculate the moles of 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O formed by burning 400 grams of O</a:t>
            </a:r>
            <a:r>
              <a:rPr lang="en-US" sz="3200" b="1" baseline="-25000" dirty="0" smtClean="0"/>
              <a:t>2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5638800" y="3200400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</a:t>
            </a:r>
            <a:r>
              <a:rPr lang="en-US" sz="3200" b="1" dirty="0" smtClean="0">
                <a:solidFill>
                  <a:srgbClr val="FF0000"/>
                </a:solidFill>
              </a:rPr>
              <a:t>10 mol 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O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4191000"/>
            <a:ext cx="9144000" cy="10772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Calculate the grams of O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to form 1.506*10</a:t>
            </a:r>
            <a:r>
              <a:rPr lang="en-US" sz="3200" b="1" baseline="30000" dirty="0" smtClean="0"/>
              <a:t>22</a:t>
            </a:r>
            <a:r>
              <a:rPr lang="en-US" sz="3200" b="1" dirty="0" smtClean="0"/>
              <a:t> 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O molecules</a:t>
            </a:r>
            <a:endParaRPr lang="en-US" sz="3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791200" y="5562600"/>
            <a:ext cx="281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</a:t>
            </a:r>
            <a:r>
              <a:rPr lang="en-US" sz="3200" b="1" dirty="0" smtClean="0">
                <a:solidFill>
                  <a:srgbClr val="FF0000"/>
                </a:solidFill>
              </a:rPr>
              <a:t>10.0 gram 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362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7239000" cy="424731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</a:rPr>
              <a:t>More In-Class Practice with Exercise 6</a:t>
            </a:r>
          </a:p>
          <a:p>
            <a:endParaRPr lang="en-US" sz="5400" b="1" dirty="0">
              <a:solidFill>
                <a:schemeClr val="bg1"/>
              </a:solidFill>
            </a:endParaRPr>
          </a:p>
          <a:p>
            <a:r>
              <a:rPr lang="en-US" sz="5400" b="1" dirty="0" smtClean="0">
                <a:solidFill>
                  <a:schemeClr val="bg1"/>
                </a:solidFill>
              </a:rPr>
              <a:t>…..more guided practice with students on board</a:t>
            </a:r>
            <a:endParaRPr lang="en-US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578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180</Words>
  <Application>Microsoft Office PowerPoint</Application>
  <PresentationFormat>On-screen Show (4:3)</PresentationFormat>
  <Paragraphs>38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Comic Sans MS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48</cp:revision>
  <dcterms:created xsi:type="dcterms:W3CDTF">2013-03-15T02:32:07Z</dcterms:created>
  <dcterms:modified xsi:type="dcterms:W3CDTF">2014-04-21T21:36:32Z</dcterms:modified>
</cp:coreProperties>
</file>