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47" r:id="rId2"/>
    <p:sldId id="339" r:id="rId3"/>
    <p:sldId id="340" r:id="rId4"/>
    <p:sldId id="341" r:id="rId5"/>
    <p:sldId id="343" r:id="rId6"/>
    <p:sldId id="342" r:id="rId7"/>
    <p:sldId id="344" r:id="rId8"/>
    <p:sldId id="345" r:id="rId9"/>
    <p:sldId id="34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E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5" autoAdjust="0"/>
    <p:restoredTop sz="94660"/>
  </p:normalViewPr>
  <p:slideViewPr>
    <p:cSldViewPr>
      <p:cViewPr varScale="1">
        <p:scale>
          <a:sx n="70" d="100"/>
          <a:sy n="70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B71E8-7094-469C-8C95-00B5FD291B85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5352F-571B-4775-9783-BC247FB8B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6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352F-571B-4775-9783-BC247FB8B41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691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40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26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59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7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484F3-6D1C-4C64-9998-D029F1297C01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508" y="73549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One more `combustion’ example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045" y="611146"/>
            <a:ext cx="8839200" cy="20621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 sample of </a:t>
            </a:r>
            <a:r>
              <a:rPr lang="en-US" sz="3200" b="1" dirty="0" err="1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err="1" smtClean="0"/>
              <a:t>x</a:t>
            </a:r>
            <a:r>
              <a:rPr lang="en-US" sz="3200" b="1" dirty="0" err="1" smtClean="0">
                <a:solidFill>
                  <a:srgbClr val="002060"/>
                </a:solidFill>
              </a:rPr>
              <a:t>H</a:t>
            </a:r>
            <a:r>
              <a:rPr lang="en-US" sz="3200" b="1" baseline="-25000" dirty="0" err="1" smtClean="0"/>
              <a:t>y</a:t>
            </a:r>
            <a:r>
              <a:rPr lang="en-US" sz="3200" b="1" dirty="0" smtClean="0"/>
              <a:t> is burned in 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to make</a:t>
            </a:r>
            <a:r>
              <a:rPr lang="en-US" sz="3200" b="1" dirty="0" smtClean="0">
                <a:solidFill>
                  <a:srgbClr val="FF0000"/>
                </a:solidFill>
              </a:rPr>
              <a:t> 2.300 g </a:t>
            </a:r>
            <a:r>
              <a:rPr lang="en-US" sz="3200" b="1" dirty="0" smtClean="0"/>
              <a:t>of </a:t>
            </a:r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/>
              <a:t>and </a:t>
            </a:r>
            <a:r>
              <a:rPr lang="en-US" sz="3200" b="1" dirty="0" smtClean="0">
                <a:solidFill>
                  <a:srgbClr val="002060"/>
                </a:solidFill>
              </a:rPr>
              <a:t>1.350 g</a:t>
            </a:r>
            <a:r>
              <a:rPr lang="en-US" sz="3200" b="1" dirty="0" smtClean="0"/>
              <a:t> of </a:t>
            </a:r>
            <a:r>
              <a:rPr lang="en-US" sz="3200" b="1" dirty="0" smtClean="0">
                <a:solidFill>
                  <a:srgbClr val="002060"/>
                </a:solidFill>
              </a:rPr>
              <a:t>H</a:t>
            </a:r>
            <a:r>
              <a:rPr lang="en-US" sz="32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3200" b="1" dirty="0" smtClean="0">
                <a:solidFill>
                  <a:srgbClr val="002060"/>
                </a:solidFill>
              </a:rPr>
              <a:t>O</a:t>
            </a:r>
            <a:r>
              <a:rPr lang="en-US" sz="3200" b="1" dirty="0" smtClean="0"/>
              <a:t>. Given that the molecular weights of </a:t>
            </a:r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3200" b="1" dirty="0" smtClean="0"/>
              <a:t> and </a:t>
            </a:r>
            <a:r>
              <a:rPr lang="en-US" sz="3200" b="1" dirty="0" smtClean="0">
                <a:solidFill>
                  <a:srgbClr val="002060"/>
                </a:solidFill>
              </a:rPr>
              <a:t>H</a:t>
            </a:r>
            <a:r>
              <a:rPr lang="en-US" sz="32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3200" b="1" dirty="0" smtClean="0">
                <a:solidFill>
                  <a:srgbClr val="002060"/>
                </a:solidFill>
              </a:rPr>
              <a:t>O</a:t>
            </a:r>
            <a:r>
              <a:rPr lang="en-US" sz="3200" b="1" dirty="0" smtClean="0"/>
              <a:t> are </a:t>
            </a:r>
            <a:r>
              <a:rPr lang="en-US" sz="3200" b="1" dirty="0" smtClean="0">
                <a:solidFill>
                  <a:srgbClr val="FF0000"/>
                </a:solidFill>
              </a:rPr>
              <a:t>92</a:t>
            </a:r>
            <a:r>
              <a:rPr lang="en-US" sz="3200" b="1" dirty="0" smtClean="0"/>
              <a:t> and </a:t>
            </a:r>
            <a:r>
              <a:rPr lang="en-US" sz="3200" b="1" dirty="0" smtClean="0">
                <a:solidFill>
                  <a:srgbClr val="002060"/>
                </a:solidFill>
              </a:rPr>
              <a:t>18</a:t>
            </a:r>
            <a:r>
              <a:rPr lang="en-US" sz="3200" b="1" dirty="0" smtClean="0"/>
              <a:t> g/</a:t>
            </a:r>
            <a:r>
              <a:rPr lang="en-US" sz="3200" b="1" dirty="0" err="1" smtClean="0"/>
              <a:t>mol</a:t>
            </a:r>
            <a:r>
              <a:rPr lang="en-US" sz="3200" b="1" dirty="0" smtClean="0"/>
              <a:t>, respectively, what is the empiric formula for </a:t>
            </a:r>
            <a:r>
              <a:rPr lang="en-US" sz="3200" b="1" dirty="0" err="1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err="1" smtClean="0">
                <a:solidFill>
                  <a:srgbClr val="FF0000"/>
                </a:solidFill>
              </a:rPr>
              <a:t>x</a:t>
            </a:r>
            <a:r>
              <a:rPr lang="en-US" sz="3200" b="1" dirty="0" err="1" smtClean="0">
                <a:solidFill>
                  <a:srgbClr val="002060"/>
                </a:solidFill>
              </a:rPr>
              <a:t>H</a:t>
            </a:r>
            <a:r>
              <a:rPr lang="en-US" sz="3200" b="1" baseline="-25000" dirty="0" err="1" smtClean="0">
                <a:solidFill>
                  <a:srgbClr val="002060"/>
                </a:solidFill>
              </a:rPr>
              <a:t>y</a:t>
            </a:r>
            <a:r>
              <a:rPr lang="en-US" sz="3200" b="1" dirty="0" smtClean="0"/>
              <a:t> ?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0749" y="3819827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mole</a:t>
            </a:r>
            <a:r>
              <a:rPr lang="en-US" sz="3600" b="1" dirty="0" smtClean="0">
                <a:solidFill>
                  <a:srgbClr val="FF0000"/>
                </a:solidFill>
              </a:rPr>
              <a:t> N </a:t>
            </a:r>
            <a:r>
              <a:rPr lang="en-US" sz="3600" b="1" dirty="0" smtClean="0"/>
              <a:t>= 2*mole </a:t>
            </a:r>
            <a:r>
              <a:rPr lang="en-US" sz="3600" b="1" dirty="0" smtClean="0">
                <a:solidFill>
                  <a:srgbClr val="FF0000"/>
                </a:solidFill>
              </a:rPr>
              <a:t>N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4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81500" y="3846882"/>
            <a:ext cx="2052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</a:t>
            </a:r>
            <a:r>
              <a:rPr lang="en-US" sz="3200" b="1" dirty="0" smtClean="0"/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* </a:t>
            </a:r>
            <a:r>
              <a:rPr lang="en-US" sz="3200" b="1" u="sng" dirty="0" smtClean="0">
                <a:solidFill>
                  <a:srgbClr val="FF0000"/>
                </a:solidFill>
              </a:rPr>
              <a:t>2.300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        92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83289" y="3907168"/>
            <a:ext cx="2052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</a:t>
            </a:r>
            <a:r>
              <a:rPr lang="en-US" sz="3200" b="1" dirty="0" smtClean="0"/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* 0.025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01000" y="3913727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=0.05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8045" y="4734352"/>
            <a:ext cx="4540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mole </a:t>
            </a:r>
            <a:r>
              <a:rPr lang="en-US" sz="3600" b="1" dirty="0" smtClean="0">
                <a:solidFill>
                  <a:srgbClr val="002060"/>
                </a:solidFill>
              </a:rPr>
              <a:t>H</a:t>
            </a:r>
            <a:r>
              <a:rPr lang="en-US" sz="3600" b="1" dirty="0" smtClean="0"/>
              <a:t> = 2*mole </a:t>
            </a:r>
            <a:r>
              <a:rPr lang="en-US" sz="3600" b="1" dirty="0" smtClean="0">
                <a:solidFill>
                  <a:srgbClr val="002060"/>
                </a:solidFill>
              </a:rPr>
              <a:t>H</a:t>
            </a:r>
            <a:r>
              <a:rPr lang="en-US" sz="36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3600" b="1" dirty="0" smtClean="0">
                <a:solidFill>
                  <a:srgbClr val="002060"/>
                </a:solidFill>
              </a:rPr>
              <a:t>O</a:t>
            </a:r>
            <a:endParaRPr lang="en-US" sz="3600" b="1" baseline="-250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56680" y="4739015"/>
            <a:ext cx="2052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</a:t>
            </a:r>
            <a:r>
              <a:rPr lang="en-US" sz="3200" b="1" dirty="0" smtClean="0"/>
              <a:t>2</a:t>
            </a:r>
            <a:r>
              <a:rPr lang="en-US" sz="3200" b="1" dirty="0" smtClean="0">
                <a:solidFill>
                  <a:srgbClr val="002060"/>
                </a:solidFill>
              </a:rPr>
              <a:t>*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u="sng" dirty="0" smtClean="0">
                <a:solidFill>
                  <a:srgbClr val="002060"/>
                </a:solidFill>
              </a:rPr>
              <a:t>1.350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        </a:t>
            </a:r>
            <a:r>
              <a:rPr lang="en-US" sz="3200" b="1" dirty="0" smtClean="0">
                <a:solidFill>
                  <a:srgbClr val="002060"/>
                </a:solidFill>
              </a:rPr>
              <a:t>18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01118" y="4817278"/>
            <a:ext cx="2052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</a:t>
            </a:r>
            <a:r>
              <a:rPr lang="en-US" sz="3200" b="1" dirty="0" smtClean="0"/>
              <a:t>2</a:t>
            </a:r>
            <a:r>
              <a:rPr lang="en-US" sz="3200" b="1" dirty="0" smtClean="0">
                <a:solidFill>
                  <a:srgbClr val="002060"/>
                </a:solidFill>
              </a:rPr>
              <a:t>* 0.075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01000" y="4810719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=0.15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5810818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N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0.05</a:t>
            </a:r>
            <a:r>
              <a:rPr lang="en-US" sz="4000" b="1" dirty="0" smtClean="0">
                <a:solidFill>
                  <a:srgbClr val="002060"/>
                </a:solidFill>
              </a:rPr>
              <a:t>H</a:t>
            </a:r>
            <a:r>
              <a:rPr lang="en-US" sz="4000" b="1" baseline="-25000" dirty="0" smtClean="0">
                <a:solidFill>
                  <a:srgbClr val="002060"/>
                </a:solidFill>
              </a:rPr>
              <a:t>0.15</a:t>
            </a:r>
            <a:r>
              <a:rPr lang="en-US" sz="4000" dirty="0" smtClean="0"/>
              <a:t>= ??</a:t>
            </a:r>
            <a:endParaRPr lang="en-US" sz="4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038600" y="5816233"/>
            <a:ext cx="1600200" cy="813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505200" y="5810818"/>
            <a:ext cx="21336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N</a:t>
            </a:r>
            <a:r>
              <a:rPr lang="en-US" sz="4000" b="1" dirty="0" smtClean="0">
                <a:solidFill>
                  <a:srgbClr val="002060"/>
                </a:solidFill>
              </a:rPr>
              <a:t>H</a:t>
            </a:r>
            <a:r>
              <a:rPr lang="en-US" sz="4000" b="1" baseline="-25000" dirty="0" smtClean="0">
                <a:solidFill>
                  <a:srgbClr val="002060"/>
                </a:solidFill>
              </a:rPr>
              <a:t>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2697924"/>
            <a:ext cx="6019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N</a:t>
            </a:r>
            <a:r>
              <a:rPr lang="en-US" sz="3600" b="1" baseline="-25000" dirty="0" err="1" smtClean="0">
                <a:solidFill>
                  <a:srgbClr val="FF0000"/>
                </a:solidFill>
              </a:rPr>
              <a:t>x</a:t>
            </a:r>
            <a:r>
              <a:rPr lang="en-US" sz="3600" b="1" dirty="0" err="1" smtClean="0">
                <a:solidFill>
                  <a:srgbClr val="002060"/>
                </a:solidFill>
              </a:rPr>
              <a:t>H</a:t>
            </a:r>
            <a:r>
              <a:rPr lang="en-US" sz="3600" b="1" baseline="-25000" dirty="0" err="1" smtClean="0">
                <a:solidFill>
                  <a:srgbClr val="002060"/>
                </a:solidFill>
              </a:rPr>
              <a:t>y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smtClean="0"/>
              <a:t>    </a:t>
            </a:r>
            <a:r>
              <a:rPr lang="en-US" sz="3600" b="1" dirty="0" smtClean="0">
                <a:sym typeface="Wingdings" panose="05000000000000000000" pitchFamily="2" charset="2"/>
              </a:rPr>
              <a:t>  </a:t>
            </a:r>
            <a:r>
              <a:rPr 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N</a:t>
            </a:r>
            <a:r>
              <a:rPr lang="en-US" sz="3600" b="1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O</a:t>
            </a:r>
            <a:r>
              <a:rPr lang="en-US" sz="3600" b="1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en-US" sz="3600" b="1" dirty="0" smtClean="0">
                <a:sym typeface="Wingdings" panose="05000000000000000000" pitchFamily="2" charset="2"/>
              </a:rPr>
              <a:t>  +        </a:t>
            </a:r>
            <a:r>
              <a:rPr lang="en-US" sz="36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H</a:t>
            </a:r>
            <a:r>
              <a:rPr lang="en-US" sz="3600" b="1" baseline="-25000" dirty="0" smtClean="0">
                <a:solidFill>
                  <a:srgbClr val="002060"/>
                </a:solidFill>
                <a:sym typeface="Wingdings" panose="05000000000000000000" pitchFamily="2" charset="2"/>
              </a:rPr>
              <a:t>2</a:t>
            </a:r>
            <a:r>
              <a:rPr lang="en-US" sz="36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O</a:t>
            </a:r>
          </a:p>
          <a:p>
            <a:r>
              <a:rPr lang="en-US" sz="3600" b="1" dirty="0">
                <a:sym typeface="Wingdings" panose="05000000000000000000" pitchFamily="2" charset="2"/>
              </a:rPr>
              <a:t> </a:t>
            </a:r>
            <a:r>
              <a:rPr lang="en-US" sz="3600" b="1" dirty="0" smtClean="0">
                <a:sym typeface="Wingdings" panose="05000000000000000000" pitchFamily="2" charset="2"/>
              </a:rPr>
              <a:t>                    </a:t>
            </a:r>
            <a:r>
              <a:rPr lang="en-US" sz="2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2.300 g             </a:t>
            </a:r>
            <a:r>
              <a:rPr lang="en-US" sz="24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1.350 g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3352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????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4189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8" grpId="0" animBg="1"/>
      <p:bldP spid="2" grpId="0" animBg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636" y="215325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next  leg of the trip through mole land: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9906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Reaction `</a:t>
            </a:r>
            <a:r>
              <a:rPr lang="en-US" sz="4000" b="1" dirty="0" err="1" smtClean="0">
                <a:solidFill>
                  <a:srgbClr val="FF0000"/>
                </a:solidFill>
              </a:rPr>
              <a:t>stoichiometry</a:t>
            </a:r>
            <a:r>
              <a:rPr lang="en-US" sz="4000" b="1" dirty="0" smtClean="0">
                <a:solidFill>
                  <a:srgbClr val="FF0000"/>
                </a:solidFill>
              </a:rPr>
              <a:t>’ problems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8" name="Picture 7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04800" y="16764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Examples of the  problem `form’:</a:t>
            </a:r>
            <a:endParaRPr lang="en-US" sz="2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3000" y="2819400"/>
            <a:ext cx="647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--------&gt;  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2360023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Given the balanced chemical reaction 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429000"/>
            <a:ext cx="9144000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Calculate the moles of 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necessary to produce 0.6 moles of CO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.</a:t>
            </a:r>
          </a:p>
          <a:p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Calculate the grams of CO</a:t>
            </a:r>
            <a:r>
              <a:rPr lang="en-US" sz="2400" b="1" baseline="-25000" dirty="0" smtClean="0"/>
              <a:t>2 </a:t>
            </a:r>
            <a:r>
              <a:rPr lang="en-US" sz="2400" b="1" dirty="0" smtClean="0"/>
              <a:t>created by  burning 0.00757 moles of C</a:t>
            </a:r>
            <a:r>
              <a:rPr lang="en-US" sz="2400" b="1" baseline="-25000" dirty="0" smtClean="0"/>
              <a:t>3</a:t>
            </a:r>
            <a:r>
              <a:rPr lang="en-US" sz="2400" b="1" dirty="0" smtClean="0"/>
              <a:t>H</a:t>
            </a:r>
            <a:r>
              <a:rPr lang="en-US" sz="2400" b="1" baseline="-25000" dirty="0" smtClean="0"/>
              <a:t>8</a:t>
            </a:r>
            <a:r>
              <a:rPr lang="en-US" sz="2400" b="1" dirty="0" smtClean="0"/>
              <a:t> </a:t>
            </a:r>
          </a:p>
          <a:p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Calculate the moles of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 formed by burning 40 grams of 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.</a:t>
            </a:r>
          </a:p>
          <a:p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b="1" dirty="0" smtClean="0"/>
              <a:t>Calculate the grams of 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to form  1.50*10</a:t>
            </a:r>
            <a:r>
              <a:rPr lang="en-US" sz="2400" b="1" baseline="30000" dirty="0" smtClean="0"/>
              <a:t>22</a:t>
            </a:r>
            <a:r>
              <a:rPr lang="en-US" sz="2400" b="1" dirty="0" smtClean="0"/>
              <a:t> molecules of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 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4404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8801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next leg of the trip through mole land (cont.)</a:t>
            </a:r>
            <a:r>
              <a:rPr lang="en-US" sz="4000" b="1" dirty="0" smtClean="0"/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152400" y="6858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Reaction `</a:t>
            </a:r>
            <a:r>
              <a:rPr lang="en-US" sz="4000" b="1" dirty="0" err="1" smtClean="0">
                <a:solidFill>
                  <a:srgbClr val="FF0000"/>
                </a:solidFill>
              </a:rPr>
              <a:t>stoichiometry</a:t>
            </a:r>
            <a:r>
              <a:rPr lang="en-US" sz="4000" b="1" dirty="0" smtClean="0">
                <a:solidFill>
                  <a:srgbClr val="FF0000"/>
                </a:solidFill>
              </a:rPr>
              <a:t>’ problems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8" name="Picture 7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6691" y="353943"/>
            <a:ext cx="685800" cy="1270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2057400"/>
            <a:ext cx="8382000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O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		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CO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H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429000" y="2438400"/>
            <a:ext cx="10668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pad1.whstatic.com/images/thumb/1/12/Heat!.jpg/251px-Heat!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9825" y="2955217"/>
            <a:ext cx="2924175" cy="3902783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533400" y="3048000"/>
            <a:ext cx="533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First concern: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5400" y="5410200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…no</a:t>
            </a:r>
            <a:endParaRPr lang="en-US" sz="6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13716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 sample reaction</a:t>
            </a:r>
            <a:endParaRPr lang="en-US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381000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Is the reaction as written balanced???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50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25" grpId="0" animBg="1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" y="1371600"/>
            <a:ext cx="8915400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_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_O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pt-BR" sz="4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_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CO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+_H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733800" y="1828800"/>
            <a:ext cx="10668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0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Balancing a reaction 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90800" y="6096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/>
              <a:t>Unbalanced</a:t>
            </a:r>
            <a:endParaRPr lang="en-US" sz="3200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2286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After blackboard balancing exercise</a:t>
            </a:r>
            <a:endParaRPr lang="en-US" sz="3600" u="sng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28600" y="2895600"/>
            <a:ext cx="8915400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44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4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</a:t>
            </a:r>
            <a:r>
              <a:rPr kumimoji="0" lang="pt-BR" sz="4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4000" b="1" i="0" u="sng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pt-BR" sz="4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CO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</a:t>
            </a:r>
            <a:r>
              <a:rPr kumimoji="0" lang="pt-BR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4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962400" y="3276600"/>
            <a:ext cx="10668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8600" y="4419600"/>
            <a:ext cx="76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C</a:t>
            </a:r>
          </a:p>
          <a:p>
            <a:r>
              <a:rPr lang="en-US" sz="4800" b="1" dirty="0" smtClean="0"/>
              <a:t>H</a:t>
            </a:r>
          </a:p>
          <a:p>
            <a:r>
              <a:rPr lang="en-US" sz="4800" b="1" dirty="0" smtClean="0"/>
              <a:t>O</a:t>
            </a:r>
            <a:endParaRPr lang="en-US" sz="4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371600" y="4419600"/>
            <a:ext cx="114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3</a:t>
            </a:r>
          </a:p>
          <a:p>
            <a:r>
              <a:rPr lang="en-US" sz="4800" b="1" dirty="0" smtClean="0"/>
              <a:t>  8</a:t>
            </a:r>
          </a:p>
          <a:p>
            <a:r>
              <a:rPr lang="en-US" sz="4800" b="1" dirty="0" smtClean="0"/>
              <a:t>10</a:t>
            </a:r>
            <a:endParaRPr lang="en-US" sz="4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62600" y="4419600"/>
            <a:ext cx="114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3</a:t>
            </a:r>
          </a:p>
          <a:p>
            <a:r>
              <a:rPr lang="en-US" sz="4800" b="1" dirty="0" smtClean="0"/>
              <a:t>  8</a:t>
            </a:r>
          </a:p>
          <a:p>
            <a:r>
              <a:rPr lang="en-US" sz="4800" b="1" dirty="0" smtClean="0"/>
              <a:t>10</a:t>
            </a:r>
            <a:endParaRPr lang="en-US" sz="4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914400" y="37338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Stoichiometric</a:t>
            </a:r>
            <a:r>
              <a:rPr lang="en-US" sz="3600" b="1" dirty="0" smtClean="0">
                <a:solidFill>
                  <a:srgbClr val="FF0000"/>
                </a:solidFill>
              </a:rPr>
              <a:t> coefficients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762000" y="3581400"/>
            <a:ext cx="3810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2590800" y="3657600"/>
            <a:ext cx="381000" cy="2286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114800" y="3581400"/>
            <a:ext cx="1066800" cy="3810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743700" y="3619500"/>
            <a:ext cx="3810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48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  <p:bldP spid="12" grpId="0" animBg="1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Reaction </a:t>
            </a:r>
            <a:r>
              <a:rPr lang="en-US" sz="3600" b="1" dirty="0" err="1" smtClean="0">
                <a:solidFill>
                  <a:srgbClr val="FF0000"/>
                </a:solidFill>
              </a:rPr>
              <a:t>Stoichiometry</a:t>
            </a:r>
            <a:r>
              <a:rPr lang="en-US" sz="3600" b="1" dirty="0" smtClean="0">
                <a:solidFill>
                  <a:srgbClr val="FF0000"/>
                </a:solidFill>
              </a:rPr>
              <a:t> Problems part 1</a:t>
            </a:r>
            <a:r>
              <a:rPr lang="en-US" sz="3600" b="1" dirty="0" smtClean="0"/>
              <a:t>:</a:t>
            </a:r>
          </a:p>
          <a:p>
            <a:pPr algn="ctr"/>
            <a:r>
              <a:rPr lang="en-US" sz="3600" b="1" dirty="0" smtClean="0"/>
              <a:t>Class Practice Balancing Reactions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38100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____Al + ___</a:t>
            </a:r>
            <a:r>
              <a:rPr lang="en-US" sz="3200" b="1" dirty="0" err="1" smtClean="0"/>
              <a:t>HCl</a:t>
            </a:r>
            <a:r>
              <a:rPr lang="en-US" sz="3200" b="1" dirty="0" smtClean="0"/>
              <a:t>                   __AlCl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 + ___H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	</a:t>
            </a:r>
            <a:r>
              <a:rPr lang="en-US" sz="3200" dirty="0" smtClean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	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2098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___CH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 + ___O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			 __CO    + __H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5240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___CH</a:t>
            </a:r>
            <a:r>
              <a:rPr lang="en-US" sz="3200" b="1" baseline="-25000" dirty="0" smtClean="0"/>
              <a:t>4 </a:t>
            </a:r>
            <a:r>
              <a:rPr lang="en-US" sz="3200" b="1" dirty="0" smtClean="0"/>
              <a:t>+ ___O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			__CO</a:t>
            </a:r>
            <a:r>
              <a:rPr lang="en-US" sz="3200" b="1" baseline="-25000" dirty="0" smtClean="0"/>
              <a:t>2  </a:t>
            </a:r>
            <a:r>
              <a:rPr lang="en-US" sz="3200" b="1" dirty="0" smtClean="0"/>
              <a:t> + __H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38600" y="19050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38600" y="25908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38600" y="40386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" y="29718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__AgNO</a:t>
            </a:r>
            <a:r>
              <a:rPr lang="en-US" sz="3200" b="1" baseline="-25000" dirty="0" smtClean="0"/>
              <a:t>3 </a:t>
            </a:r>
            <a:r>
              <a:rPr lang="en-US" sz="3200" b="1" dirty="0" smtClean="0"/>
              <a:t>+ ___Na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PO</a:t>
            </a:r>
            <a:r>
              <a:rPr lang="en-US" sz="3200" b="1" baseline="-25000" dirty="0" smtClean="0"/>
              <a:t>4                </a:t>
            </a:r>
            <a:r>
              <a:rPr lang="en-US" sz="3200" b="1" dirty="0" smtClean="0"/>
              <a:t>__Ag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PO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 +___NaNO</a:t>
            </a:r>
            <a:r>
              <a:rPr lang="en-US" sz="3200" b="1" baseline="-25000" dirty="0" smtClean="0"/>
              <a:t>3</a:t>
            </a:r>
            <a:endParaRPr lang="en-US" sz="32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114800" y="32766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" y="56388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__C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18</a:t>
            </a:r>
            <a:r>
              <a:rPr lang="en-US" sz="3200" b="1" dirty="0" smtClean="0"/>
              <a:t>   +  __O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                    __CO</a:t>
            </a:r>
            <a:r>
              <a:rPr lang="en-US" sz="3200" b="1" baseline="-25000" dirty="0" smtClean="0"/>
              <a:t>2 </a:t>
            </a:r>
            <a:r>
              <a:rPr lang="en-US" sz="3200" b="1" dirty="0" smtClean="0"/>
              <a:t> +  __ 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581400" y="59436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1371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1371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0" y="1371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10400" y="1371601"/>
            <a:ext cx="457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46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342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866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622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292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818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098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20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292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1000" y="5486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53000" y="5486400"/>
            <a:ext cx="685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29400" y="5486400"/>
            <a:ext cx="685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18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86000" y="5486400"/>
            <a:ext cx="609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25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3400" y="46482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Gasoline combustion reaction</a:t>
            </a:r>
            <a:endParaRPr lang="en-US" sz="4000" b="1" dirty="0"/>
          </a:p>
        </p:txBody>
      </p:sp>
      <p:pic>
        <p:nvPicPr>
          <p:cNvPr id="36" name="Picture 35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7540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0" grpId="0"/>
      <p:bldP spid="1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steaks cook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228850"/>
            <a:ext cx="2971800" cy="2228850"/>
          </a:xfrm>
          <a:prstGeom prst="rect">
            <a:avLst/>
          </a:prstGeom>
          <a:noFill/>
        </p:spPr>
      </p:pic>
      <p:pic>
        <p:nvPicPr>
          <p:cNvPr id="33795" name="Picture 3" descr="b urned stea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495800"/>
            <a:ext cx="3657600" cy="2184400"/>
          </a:xfrm>
          <a:prstGeom prst="rect">
            <a:avLst/>
          </a:prstGeom>
          <a:noFill/>
        </p:spPr>
      </p:pic>
      <p:pic>
        <p:nvPicPr>
          <p:cNvPr id="33796" name="Picture 4" descr="2304369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491038"/>
            <a:ext cx="2914650" cy="2366962"/>
          </a:xfrm>
          <a:prstGeom prst="rect">
            <a:avLst/>
          </a:prstGeom>
          <a:noFill/>
        </p:spPr>
      </p:pic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7391400" y="1905000"/>
            <a:ext cx="1600200" cy="249299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Low </a:t>
            </a:r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</a:t>
            </a:r>
            <a:r>
              <a:rPr lang="en-US" b="1" dirty="0"/>
              <a:t>Low CO</a:t>
            </a:r>
            <a:r>
              <a:rPr lang="en-US" b="1" baseline="-25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b="1" baseline="-25000" dirty="0">
                <a:sym typeface="Wingdings" pitchFamily="2" charset="2"/>
              </a:rPr>
              <a:t>-</a:t>
            </a:r>
            <a:r>
              <a:rPr lang="en-US" b="1" dirty="0">
                <a:sym typeface="Wingdings" pitchFamily="2" charset="2"/>
              </a:rPr>
              <a:t> High C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(charred)</a:t>
            </a:r>
            <a:endParaRPr lang="en-US" b="1" dirty="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04800" y="2133600"/>
            <a:ext cx="2057400" cy="249299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Hi </a:t>
            </a:r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</a:t>
            </a:r>
            <a:r>
              <a:rPr lang="en-US" b="1" dirty="0"/>
              <a:t>Hi CO</a:t>
            </a:r>
            <a:r>
              <a:rPr lang="en-US" b="1" baseline="-25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Low C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(no `char’)</a:t>
            </a:r>
            <a:endParaRPr lang="en-US" b="1" dirty="0"/>
          </a:p>
          <a:p>
            <a:pPr>
              <a:spcBef>
                <a:spcPct val="50000"/>
              </a:spcBef>
            </a:pPr>
            <a:endParaRPr lang="en-US" b="1" baseline="-25000" dirty="0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0" y="0"/>
            <a:ext cx="56388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Sometimes several answers possible</a:t>
            </a:r>
            <a:endParaRPr lang="en-US" sz="2400" b="1" dirty="0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638800" y="0"/>
            <a:ext cx="35052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Barbecuing steaks…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2438400" y="3962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6705600" y="35814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676400" y="457200"/>
            <a:ext cx="392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C</a:t>
            </a:r>
            <a:r>
              <a:rPr lang="en-US" sz="2400" b="1" baseline="-25000" dirty="0">
                <a:solidFill>
                  <a:schemeClr val="accent2"/>
                </a:solidFill>
              </a:rPr>
              <a:t>3</a:t>
            </a:r>
            <a:r>
              <a:rPr lang="en-US" sz="2400" b="1" dirty="0">
                <a:solidFill>
                  <a:schemeClr val="accent2"/>
                </a:solidFill>
              </a:rPr>
              <a:t>H</a:t>
            </a:r>
            <a:r>
              <a:rPr lang="en-US" sz="2400" b="1" baseline="-25000" dirty="0">
                <a:solidFill>
                  <a:schemeClr val="accent2"/>
                </a:solidFill>
              </a:rPr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5O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+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3CO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1676400" y="838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4O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+2CO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 </a:t>
            </a:r>
            <a:r>
              <a:rPr lang="en-US" sz="2400" b="1" dirty="0">
                <a:sym typeface="Wingdings" pitchFamily="2" charset="2"/>
              </a:rPr>
              <a:t>+ 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1676400" y="1219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3O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 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+  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400" b="1" baseline="-25000" dirty="0">
                <a:sym typeface="Wingdings" pitchFamily="2" charset="2"/>
              </a:rPr>
              <a:t> </a:t>
            </a:r>
            <a:r>
              <a:rPr lang="en-US" sz="2400" b="1" dirty="0">
                <a:sym typeface="Wingdings" pitchFamily="2" charset="2"/>
              </a:rPr>
              <a:t>+ 2C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1676400" y="1600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2O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	  </a:t>
            </a:r>
            <a:r>
              <a:rPr lang="en-US" sz="2400" b="1" dirty="0">
                <a:sym typeface="Wingdings" pitchFamily="2" charset="2"/>
              </a:rPr>
              <a:t>+ 3C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6019800" y="457200"/>
            <a:ext cx="281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Complete combustion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1676400" y="990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1676400" y="990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1676400" y="1981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0" y="1066800"/>
            <a:ext cx="182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Incomplete combustion</a:t>
            </a: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H="1">
            <a:off x="5791200" y="685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7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800" grpId="0" animBg="1"/>
      <p:bldP spid="33801" grpId="0" animBg="1"/>
      <p:bldP spid="33802" grpId="0" animBg="1"/>
      <p:bldP spid="33804" grpId="0"/>
      <p:bldP spid="33808" grpId="0"/>
      <p:bldP spid="33810" grpId="0"/>
      <p:bldP spid="33811" grpId="0"/>
      <p:bldP spid="33814" grpId="0"/>
      <p:bldP spid="33815" grpId="0" animBg="1"/>
      <p:bldP spid="33816" grpId="0" animBg="1"/>
      <p:bldP spid="33817" grpId="0" animBg="1"/>
      <p:bldP spid="33818" grpId="0"/>
      <p:bldP spid="338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Stoichiometry is cooking:</a:t>
            </a:r>
            <a:r>
              <a:rPr lang="en-US" sz="3200" b="1" dirty="0" smtClean="0"/>
              <a:t>   </a:t>
            </a:r>
            <a:r>
              <a:rPr lang="en-US" sz="2800" b="1" dirty="0" smtClean="0"/>
              <a:t>Recipe for egg and cheese </a:t>
            </a:r>
            <a:r>
              <a:rPr lang="en-US" sz="2800" b="1" dirty="0" err="1" smtClean="0"/>
              <a:t>souffle</a:t>
            </a:r>
            <a:endParaRPr lang="en-US" sz="2800" b="1" dirty="0"/>
          </a:p>
        </p:txBody>
      </p:sp>
      <p:pic>
        <p:nvPicPr>
          <p:cNvPr id="23556" name="Picture 4" descr="http://www.wisconsinmade.com/assets/item/regular/2712-wisconsin-cheese-block-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914400"/>
            <a:ext cx="2133600" cy="1905000"/>
          </a:xfrm>
          <a:prstGeom prst="rect">
            <a:avLst/>
          </a:prstGeom>
          <a:noFill/>
        </p:spPr>
      </p:pic>
      <p:pic>
        <p:nvPicPr>
          <p:cNvPr id="23558" name="Picture 6" descr="http://z.about.com/d/cookingfortwo/1/0/B/2/-/-/souffle-3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657600"/>
            <a:ext cx="2663687" cy="249720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09800" y="1447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pic>
        <p:nvPicPr>
          <p:cNvPr id="8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762000"/>
            <a:ext cx="2666327" cy="21336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764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657600" y="4648200"/>
            <a:ext cx="1828800" cy="1588"/>
          </a:xfrm>
          <a:prstGeom prst="straightConnector1">
            <a:avLst/>
          </a:prstGeom>
          <a:ln w="1111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60" name="Picture 8" descr="http://image.shutterstock.com/display_pic_with_logo/11733/11733,1214689731,1/stock-photo-half-pint-milk-carton-on-a-table-1429528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0" y="838200"/>
            <a:ext cx="2305050" cy="1644269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791200" y="14478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228600" y="28956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300 g/block</a:t>
            </a:r>
            <a:endParaRPr lang="en-US" sz="3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438400" y="28956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  500 g/dozen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943600" y="23622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200 g/box</a:t>
            </a:r>
            <a:endParaRPr lang="en-US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791200" y="60198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=1900 g/</a:t>
            </a:r>
            <a:r>
              <a:rPr lang="en-US" sz="3200" b="1" dirty="0" err="1" smtClean="0">
                <a:solidFill>
                  <a:srgbClr val="FF0000"/>
                </a:solidFill>
              </a:rPr>
              <a:t>souffle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0242" name="Picture 2" descr="http://www.retroclipart.com/catalog/images/FrenchChef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77200" y="533400"/>
            <a:ext cx="1066800" cy="1066800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0" y="533400"/>
            <a:ext cx="838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IN</a:t>
            </a:r>
            <a:endParaRPr lang="en-US" sz="3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019800" y="2971800"/>
            <a:ext cx="1219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OUT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3886200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Mass of 1 output </a:t>
            </a:r>
            <a:r>
              <a:rPr lang="en-US" sz="4000" b="1" dirty="0" err="1" smtClean="0"/>
              <a:t>souffle</a:t>
            </a:r>
            <a:r>
              <a:rPr lang="en-US" sz="4000" b="1" dirty="0" smtClean="0"/>
              <a:t> ?</a:t>
            </a:r>
            <a:endParaRPr lang="en-US" sz="4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52400" y="49530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 *300 g  </a:t>
            </a:r>
            <a:endParaRPr lang="en-US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52400" y="54864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cheese</a:t>
            </a:r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905000" y="48768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286000" y="54864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eggs</a:t>
            </a:r>
            <a:endParaRPr lang="en-US" sz="32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2286000" y="49530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2* 500 g</a:t>
            </a:r>
            <a:endParaRPr lang="en-US" sz="3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733800" y="5562600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condensed milk</a:t>
            </a:r>
            <a:endParaRPr lang="en-US" sz="3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3886200" y="49530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343400" y="49530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3*200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8045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4" grpId="0"/>
      <p:bldP spid="16" grpId="0"/>
      <p:bldP spid="31" grpId="0"/>
      <p:bldP spid="32" grpId="0"/>
      <p:bldP spid="33" grpId="0"/>
      <p:bldP spid="34" grpId="0"/>
      <p:bldP spid="26" grpId="0" animBg="1"/>
      <p:bldP spid="27" grpId="0" animBg="1"/>
      <p:bldP spid="29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Cooking and stoichiometry</a:t>
            </a:r>
            <a:endParaRPr lang="en-US" sz="2800" b="1" dirty="0"/>
          </a:p>
        </p:txBody>
      </p:sp>
      <p:pic>
        <p:nvPicPr>
          <p:cNvPr id="23556" name="Picture 4" descr="http://www.wisconsinmade.com/assets/item/regular/2712-wisconsin-cheese-block-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" y="928255"/>
            <a:ext cx="1933492" cy="172633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95446" y="1447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pic>
        <p:nvPicPr>
          <p:cNvPr id="8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831273"/>
            <a:ext cx="2365137" cy="189258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764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pic>
        <p:nvPicPr>
          <p:cNvPr id="23560" name="Picture 8" descr="http://image.shutterstock.com/display_pic_with_logo/11733/11733,1214689731,1/stock-photo-half-pint-milk-carton-on-a-table-1429528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1746" y="1093908"/>
            <a:ext cx="1984583" cy="1415669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021746" y="1437478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03537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128546" y="2678253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300 g/block</a:t>
            </a:r>
            <a:endParaRPr lang="en-US" sz="3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157318" y="272386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  500 g/dozen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900518" y="2678253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200 g/box</a:t>
            </a:r>
            <a:endParaRPr lang="en-US" sz="3200" b="1" dirty="0"/>
          </a:p>
        </p:txBody>
      </p:sp>
      <p:pic>
        <p:nvPicPr>
          <p:cNvPr id="10242" name="Picture 2" descr="http://www.retroclipart.com/catalog/images/FrenchChef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7200" y="0"/>
            <a:ext cx="1066800" cy="1066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pic>
        <p:nvPicPr>
          <p:cNvPr id="30" name="Picture 6" descr="http://z.about.com/d/cookingfortwo/1/0/B/2/-/-/souffle-30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3036" y="1141053"/>
            <a:ext cx="1910964" cy="1791529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>
            <a:off x="6567055" y="1911421"/>
            <a:ext cx="533400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33755" y="2754637"/>
            <a:ext cx="2366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1900 g/</a:t>
            </a:r>
            <a:r>
              <a:rPr lang="en-US" sz="2800" b="1" dirty="0" err="1" smtClean="0"/>
              <a:t>souffle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4962" y="3146424"/>
            <a:ext cx="8991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How many….to make whole # of </a:t>
            </a:r>
            <a:r>
              <a:rPr lang="en-US" sz="3200" b="1" dirty="0" err="1" smtClean="0">
                <a:solidFill>
                  <a:srgbClr val="FF0000"/>
                </a:solidFill>
              </a:rPr>
              <a:t>souffles</a:t>
            </a:r>
            <a:r>
              <a:rPr lang="en-US" sz="3200" b="1" dirty="0" smtClean="0">
                <a:solidFill>
                  <a:srgbClr val="FF0000"/>
                </a:solidFill>
              </a:rPr>
              <a:t> ?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8546" y="3795638"/>
            <a:ext cx="769262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How many boxes of cream to make 4 </a:t>
            </a:r>
            <a:r>
              <a:rPr lang="en-US" sz="2800" b="1" dirty="0" err="1" smtClean="0"/>
              <a:t>souffles</a:t>
            </a:r>
            <a:r>
              <a:rPr lang="en-US" sz="2800" b="1" dirty="0" smtClean="0"/>
              <a:t> ?</a:t>
            </a:r>
            <a:endParaRPr lang="en-US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76796" y="4416630"/>
            <a:ext cx="769262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600 grams cheese makes how many </a:t>
            </a:r>
            <a:r>
              <a:rPr lang="en-US" sz="2800" b="1" dirty="0" err="1" smtClean="0"/>
              <a:t>souffles</a:t>
            </a:r>
            <a:r>
              <a:rPr lang="en-US" sz="2800" b="1" dirty="0" smtClean="0"/>
              <a:t> ?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6796" y="4989046"/>
            <a:ext cx="7769418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How many grams of eggs combine with 9 boxes of cream ?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796" y="5999018"/>
            <a:ext cx="8305204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48 eggs combine with how many blocks of cheese  ?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846214" y="3733800"/>
            <a:ext cx="992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12</a:t>
            </a:r>
            <a:endParaRPr lang="en-US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00192" y="381000"/>
            <a:ext cx="4048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 RECIPE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16890" y="4318858"/>
            <a:ext cx="669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</a:t>
            </a:r>
            <a:endParaRPr lang="en-US" sz="3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769417" y="5105400"/>
            <a:ext cx="14306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/>
              <a:t>3000 g</a:t>
            </a:r>
            <a:endParaRPr lang="en-US" sz="3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8382000" y="5943153"/>
            <a:ext cx="804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4829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35" grpId="0" animBg="1"/>
      <p:bldP spid="13" grpId="0" animBg="1"/>
      <p:bldP spid="15" grpId="0" animBg="1"/>
      <p:bldP spid="17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Cooking and stoichiometry (continued)</a:t>
            </a:r>
            <a:endParaRPr lang="en-US" sz="2800" b="1" dirty="0"/>
          </a:p>
        </p:txBody>
      </p:sp>
      <p:pic>
        <p:nvPicPr>
          <p:cNvPr id="23556" name="Picture 4" descr="http://www.wisconsinmade.com/assets/item/regular/2712-wisconsin-cheese-block-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" y="928255"/>
            <a:ext cx="1933492" cy="172633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95446" y="1447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pic>
        <p:nvPicPr>
          <p:cNvPr id="8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831273"/>
            <a:ext cx="2365137" cy="189258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764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pic>
        <p:nvPicPr>
          <p:cNvPr id="23560" name="Picture 8" descr="http://image.shutterstock.com/display_pic_with_logo/11733/11733,1214689731,1/stock-photo-half-pint-milk-carton-on-a-table-1429528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1746" y="1093908"/>
            <a:ext cx="1984583" cy="1415669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021746" y="1437478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03537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128546" y="2678253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300 g/block</a:t>
            </a:r>
            <a:endParaRPr lang="en-US" sz="3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157318" y="272386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  500 g/dozen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900518" y="2678253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200 g/box</a:t>
            </a:r>
            <a:endParaRPr lang="en-US" sz="3200" b="1" dirty="0"/>
          </a:p>
        </p:txBody>
      </p:sp>
      <p:pic>
        <p:nvPicPr>
          <p:cNvPr id="10242" name="Picture 2" descr="http://www.retroclipart.com/catalog/images/FrenchChef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7200" y="0"/>
            <a:ext cx="1066800" cy="1066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pic>
        <p:nvPicPr>
          <p:cNvPr id="30" name="Picture 6" descr="http://z.about.com/d/cookingfortwo/1/0/B/2/-/-/souffle-30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3036" y="1141053"/>
            <a:ext cx="1910964" cy="1791529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>
            <a:off x="6567055" y="1911421"/>
            <a:ext cx="533400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33755" y="2754637"/>
            <a:ext cx="2366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1900 g/</a:t>
            </a:r>
            <a:r>
              <a:rPr lang="en-US" sz="2800" b="1" dirty="0" err="1" smtClean="0"/>
              <a:t>souffle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-15468" y="3252011"/>
            <a:ext cx="861593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*How many eggs needed to combine with 1200 g cream?</a:t>
            </a:r>
            <a:endParaRPr lang="en-US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-41564" y="4115920"/>
            <a:ext cx="7940094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*900 grams cheese makes what weight of </a:t>
            </a:r>
            <a:r>
              <a:rPr lang="en-US" sz="2800" b="1" dirty="0" err="1" smtClean="0"/>
              <a:t>souffles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6795" y="4989046"/>
            <a:ext cx="811172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*1200 eggs combines with how many grams cheese? 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795" y="5906685"/>
            <a:ext cx="845212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*How many boxes of cream combine with 600 g cheese  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528918" y="3252011"/>
            <a:ext cx="992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48</a:t>
            </a:r>
            <a:endParaRPr lang="en-US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00192" y="381000"/>
            <a:ext cx="4048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 RECIPE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85157" y="4003387"/>
            <a:ext cx="14306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/>
              <a:t>5700 g</a:t>
            </a:r>
            <a:endParaRPr lang="en-US" sz="35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895295" y="4989046"/>
            <a:ext cx="14306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/>
              <a:t>1500 g</a:t>
            </a:r>
            <a:endParaRPr lang="en-US" sz="3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528918" y="5814352"/>
            <a:ext cx="5894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5273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5" grpId="0" animBg="1"/>
      <p:bldP spid="13" grpId="0" animBg="1"/>
      <p:bldP spid="15" grpId="0" animBg="1"/>
      <p:bldP spid="17" grpId="0"/>
      <p:bldP spid="19" grpId="0"/>
      <p:bldP spid="20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596</Words>
  <Application>Microsoft Office PowerPoint</Application>
  <PresentationFormat>On-screen Show (4:3)</PresentationFormat>
  <Paragraphs>160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41</cp:revision>
  <dcterms:created xsi:type="dcterms:W3CDTF">2013-03-15T02:32:07Z</dcterms:created>
  <dcterms:modified xsi:type="dcterms:W3CDTF">2014-04-18T20:05:59Z</dcterms:modified>
</cp:coreProperties>
</file>