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32" r:id="rId2"/>
    <p:sldId id="333" r:id="rId3"/>
    <p:sldId id="334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EB0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75" autoAdjust="0"/>
    <p:restoredTop sz="94660"/>
  </p:normalViewPr>
  <p:slideViewPr>
    <p:cSldViewPr>
      <p:cViewPr varScale="1">
        <p:scale>
          <a:sx n="84" d="100"/>
          <a:sy n="84" d="100"/>
        </p:scale>
        <p:origin x="-12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B71E8-7094-469C-8C95-00B5FD291B85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5352F-571B-4775-9783-BC247FB8B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43769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6937-5375-4CB2-9A93-E79D699DB9C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04CFCA-D5B1-455E-A0C0-8AF3C30708C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04CFCA-D5B1-455E-A0C0-8AF3C30708C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484F3-6D1C-4C64-9998-D029F1297C01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0822" name="Group 294"/>
          <p:cNvGraphicFramePr>
            <a:graphicFrameLocks noGrp="1"/>
          </p:cNvGraphicFramePr>
          <p:nvPr/>
        </p:nvGraphicFramePr>
        <p:xfrm>
          <a:off x="914400" y="914400"/>
          <a:ext cx="8001000" cy="1722438"/>
        </p:xfrm>
        <a:graphic>
          <a:graphicData uri="http://schemas.openxmlformats.org/drawingml/2006/table">
            <a:tbl>
              <a:tblPr/>
              <a:tblGrid>
                <a:gridCol w="1219200"/>
                <a:gridCol w="1447800"/>
                <a:gridCol w="1752600"/>
                <a:gridCol w="1676400"/>
                <a:gridCol w="1905000"/>
              </a:tblGrid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Element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Weight 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Atomic mass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moles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ratio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27.27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12 g/mol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72.73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16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0668" name="Rectangle 140"/>
          <p:cNvSpPr>
            <a:spLocks noChangeArrowheads="1"/>
          </p:cNvSpPr>
          <p:nvPr/>
        </p:nvSpPr>
        <p:spPr bwMode="auto">
          <a:xfrm>
            <a:off x="914400" y="2743200"/>
            <a:ext cx="6661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dirty="0"/>
              <a:t>Empiric formula:   ____________________		 </a:t>
            </a:r>
          </a:p>
        </p:txBody>
      </p:sp>
      <p:sp>
        <p:nvSpPr>
          <p:cNvPr id="150669" name="Text Box 141"/>
          <p:cNvSpPr txBox="1">
            <a:spLocks noChangeArrowheads="1"/>
          </p:cNvSpPr>
          <p:nvPr/>
        </p:nvSpPr>
        <p:spPr bwMode="auto">
          <a:xfrm>
            <a:off x="1143000" y="228600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/>
              <a:t>In-class exercise </a:t>
            </a:r>
            <a:r>
              <a:rPr lang="en-US" sz="2000" dirty="0" smtClean="0"/>
              <a:t>#5.1: </a:t>
            </a:r>
            <a:r>
              <a:rPr lang="en-US" sz="2000" b="1" dirty="0" smtClean="0"/>
              <a:t>Chemical </a:t>
            </a:r>
            <a:r>
              <a:rPr lang="en-US" sz="2000" b="1" dirty="0"/>
              <a:t>Composition</a:t>
            </a:r>
            <a:r>
              <a:rPr lang="en-US" sz="2000" dirty="0"/>
              <a:t> </a:t>
            </a:r>
          </a:p>
        </p:txBody>
      </p:sp>
      <p:graphicFrame>
        <p:nvGraphicFramePr>
          <p:cNvPr id="150824" name="Group 296"/>
          <p:cNvGraphicFramePr>
            <a:graphicFrameLocks noGrp="1"/>
          </p:cNvGraphicFramePr>
          <p:nvPr/>
        </p:nvGraphicFramePr>
        <p:xfrm>
          <a:off x="1066800" y="3505200"/>
          <a:ext cx="7467600" cy="2544129"/>
        </p:xfrm>
        <a:graphic>
          <a:graphicData uri="http://schemas.openxmlformats.org/drawingml/2006/table">
            <a:tbl>
              <a:tblPr/>
              <a:tblGrid>
                <a:gridCol w="1492250"/>
                <a:gridCol w="1492250"/>
                <a:gridCol w="1130300"/>
                <a:gridCol w="1858963"/>
                <a:gridCol w="1493837"/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Element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Weight 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Atomic mass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moles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ratio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33.3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12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H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8.3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44.4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16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0803" name="Rectangle 275"/>
          <p:cNvSpPr>
            <a:spLocks noChangeArrowheads="1"/>
          </p:cNvSpPr>
          <p:nvPr/>
        </p:nvSpPr>
        <p:spPr bwMode="auto">
          <a:xfrm>
            <a:off x="838200" y="5970657"/>
            <a:ext cx="948208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dirty="0"/>
              <a:t>Empiric formula:   _____</a:t>
            </a:r>
            <a:r>
              <a:rPr lang="en-US" sz="4000" b="1" dirty="0">
                <a:latin typeface="Arial Black" pitchFamily="34" charset="0"/>
              </a:rPr>
              <a:t>C</a:t>
            </a:r>
            <a:r>
              <a:rPr lang="en-US" sz="4000" b="1" baseline="-25000" dirty="0">
                <a:solidFill>
                  <a:srgbClr val="E22B00"/>
                </a:solidFill>
                <a:latin typeface="Arial Black" pitchFamily="34" charset="0"/>
              </a:rPr>
              <a:t>1</a:t>
            </a:r>
            <a:r>
              <a:rPr lang="en-US" sz="4000" b="1" dirty="0">
                <a:latin typeface="Arial Black" pitchFamily="34" charset="0"/>
              </a:rPr>
              <a:t>H</a:t>
            </a:r>
            <a:r>
              <a:rPr lang="en-US" sz="4000" b="1" baseline="-25000" dirty="0">
                <a:solidFill>
                  <a:srgbClr val="E22B00"/>
                </a:solidFill>
                <a:latin typeface="Arial Black" pitchFamily="34" charset="0"/>
              </a:rPr>
              <a:t>3</a:t>
            </a:r>
            <a:r>
              <a:rPr lang="en-US" sz="4000" b="1" dirty="0">
                <a:latin typeface="Arial Black" pitchFamily="34" charset="0"/>
              </a:rPr>
              <a:t>O</a:t>
            </a:r>
            <a:r>
              <a:rPr lang="en-US" sz="4000" b="1" baseline="-25000" dirty="0">
                <a:solidFill>
                  <a:srgbClr val="E22B00"/>
                </a:solidFill>
                <a:latin typeface="Arial Black" pitchFamily="34" charset="0"/>
              </a:rPr>
              <a:t>1</a:t>
            </a:r>
            <a:r>
              <a:rPr lang="en-US" sz="4000" b="1" dirty="0">
                <a:latin typeface="Arial Black" pitchFamily="34" charset="0"/>
              </a:rPr>
              <a:t>___= CH</a:t>
            </a:r>
            <a:r>
              <a:rPr lang="en-US" sz="4000" b="1" baseline="-25000" dirty="0">
                <a:solidFill>
                  <a:srgbClr val="E22B00"/>
                </a:solidFill>
                <a:latin typeface="Arial Black" pitchFamily="34" charset="0"/>
              </a:rPr>
              <a:t>3</a:t>
            </a:r>
            <a:r>
              <a:rPr lang="en-US" sz="4000" b="1" dirty="0">
                <a:latin typeface="Arial Black" pitchFamily="34" charset="0"/>
              </a:rPr>
              <a:t>O</a:t>
            </a:r>
            <a:r>
              <a:rPr lang="en-US" sz="4000" b="1" dirty="0" smtClean="0">
                <a:latin typeface="Arial Black" pitchFamily="34" charset="0"/>
              </a:rPr>
              <a:t>____</a:t>
            </a:r>
            <a:r>
              <a:rPr lang="en-US" dirty="0"/>
              <a:t>		 </a:t>
            </a:r>
          </a:p>
        </p:txBody>
      </p:sp>
      <p:sp>
        <p:nvSpPr>
          <p:cNvPr id="150804" name="Text Box 276"/>
          <p:cNvSpPr txBox="1">
            <a:spLocks noChangeArrowheads="1"/>
          </p:cNvSpPr>
          <p:nvPr/>
        </p:nvSpPr>
        <p:spPr bwMode="auto">
          <a:xfrm>
            <a:off x="5486400" y="1828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0805" name="Text Box 277"/>
          <p:cNvSpPr txBox="1">
            <a:spLocks noChangeArrowheads="1"/>
          </p:cNvSpPr>
          <p:nvPr/>
        </p:nvSpPr>
        <p:spPr bwMode="auto">
          <a:xfrm>
            <a:off x="5486400" y="1295400"/>
            <a:ext cx="152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200" b="1" dirty="0">
                <a:latin typeface="Arial Black" pitchFamily="34" charset="0"/>
              </a:rPr>
              <a:t>27.27/12</a:t>
            </a:r>
          </a:p>
          <a:p>
            <a:r>
              <a:rPr lang="en-US" sz="2200" b="1" dirty="0">
                <a:solidFill>
                  <a:srgbClr val="FF0000"/>
                </a:solidFill>
                <a:latin typeface="Arial Black" pitchFamily="34" charset="0"/>
              </a:rPr>
              <a:t>=2.2725</a:t>
            </a:r>
          </a:p>
        </p:txBody>
      </p:sp>
      <p:sp>
        <p:nvSpPr>
          <p:cNvPr id="150807" name="Text Box 279"/>
          <p:cNvSpPr txBox="1">
            <a:spLocks noChangeArrowheads="1"/>
          </p:cNvSpPr>
          <p:nvPr/>
        </p:nvSpPr>
        <p:spPr bwMode="auto">
          <a:xfrm>
            <a:off x="5715000" y="25146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50809" name="Text Box 281"/>
          <p:cNvSpPr txBox="1">
            <a:spLocks noChangeArrowheads="1"/>
          </p:cNvSpPr>
          <p:nvPr/>
        </p:nvSpPr>
        <p:spPr bwMode="auto">
          <a:xfrm>
            <a:off x="5410200" y="1981200"/>
            <a:ext cx="1828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200" dirty="0">
                <a:latin typeface="Arial Black" pitchFamily="34" charset="0"/>
              </a:rPr>
              <a:t>72.73/16</a:t>
            </a:r>
          </a:p>
          <a:p>
            <a:r>
              <a:rPr lang="en-US" sz="2200" dirty="0">
                <a:solidFill>
                  <a:srgbClr val="FF0000"/>
                </a:solidFill>
                <a:latin typeface="Arial Black" pitchFamily="34" charset="0"/>
              </a:rPr>
              <a:t>=4.5456</a:t>
            </a:r>
          </a:p>
        </p:txBody>
      </p:sp>
      <p:sp>
        <p:nvSpPr>
          <p:cNvPr id="150813" name="Text Box 285"/>
          <p:cNvSpPr txBox="1">
            <a:spLocks noChangeArrowheads="1"/>
          </p:cNvSpPr>
          <p:nvPr/>
        </p:nvSpPr>
        <p:spPr bwMode="auto">
          <a:xfrm>
            <a:off x="7924800" y="1447800"/>
            <a:ext cx="91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150815" name="Text Box 287"/>
          <p:cNvSpPr txBox="1">
            <a:spLocks noChangeArrowheads="1"/>
          </p:cNvSpPr>
          <p:nvPr/>
        </p:nvSpPr>
        <p:spPr bwMode="auto">
          <a:xfrm>
            <a:off x="6934200" y="1828800"/>
            <a:ext cx="2209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 Black" pitchFamily="34" charset="0"/>
              </a:rPr>
              <a:t>4.5456/2.2725</a:t>
            </a:r>
            <a:r>
              <a:rPr lang="en-US" sz="2400" b="1" dirty="0">
                <a:solidFill>
                  <a:srgbClr val="FF0000"/>
                </a:solidFill>
                <a:latin typeface="Arial Black" pitchFamily="34" charset="0"/>
              </a:rPr>
              <a:t>   	</a:t>
            </a:r>
            <a:r>
              <a:rPr lang="en-US" sz="3200" b="1" dirty="0">
                <a:solidFill>
                  <a:srgbClr val="FF0000"/>
                </a:solidFill>
                <a:latin typeface="Arial Black" pitchFamily="34" charset="0"/>
              </a:rPr>
              <a:t>=2</a:t>
            </a:r>
          </a:p>
        </p:txBody>
      </p:sp>
      <p:sp>
        <p:nvSpPr>
          <p:cNvPr id="150823" name="Text Box 295"/>
          <p:cNvSpPr txBox="1">
            <a:spLocks noChangeArrowheads="1"/>
          </p:cNvSpPr>
          <p:nvPr/>
        </p:nvSpPr>
        <p:spPr bwMode="auto">
          <a:xfrm>
            <a:off x="3352800" y="2590800"/>
            <a:ext cx="2895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Arial Black" pitchFamily="34" charset="0"/>
              </a:rPr>
              <a:t>C</a:t>
            </a:r>
            <a:r>
              <a:rPr lang="en-US" sz="3600" b="1" baseline="-25000" dirty="0">
                <a:latin typeface="Arial Black" pitchFamily="34" charset="0"/>
              </a:rPr>
              <a:t>1</a:t>
            </a:r>
            <a:r>
              <a:rPr lang="en-US" sz="3600" b="1" dirty="0">
                <a:latin typeface="Arial Black" pitchFamily="34" charset="0"/>
              </a:rPr>
              <a:t>O</a:t>
            </a:r>
            <a:r>
              <a:rPr lang="en-US" sz="4000" b="1" baseline="-25000" dirty="0">
                <a:solidFill>
                  <a:srgbClr val="FF0000"/>
                </a:solidFill>
                <a:latin typeface="Arial Black" pitchFamily="34" charset="0"/>
              </a:rPr>
              <a:t>2</a:t>
            </a:r>
            <a:r>
              <a:rPr lang="en-US" sz="3600" b="1" dirty="0">
                <a:latin typeface="Arial Black" pitchFamily="34" charset="0"/>
              </a:rPr>
              <a:t>=CO</a:t>
            </a:r>
            <a:r>
              <a:rPr lang="en-US" sz="4000" b="1" baseline="-25000" dirty="0">
                <a:solidFill>
                  <a:srgbClr val="FF0000"/>
                </a:solidFill>
                <a:latin typeface="Arial Black" pitchFamily="34" charset="0"/>
              </a:rPr>
              <a:t>2</a:t>
            </a:r>
          </a:p>
        </p:txBody>
      </p:sp>
      <p:sp>
        <p:nvSpPr>
          <p:cNvPr id="150825" name="Text Box 297"/>
          <p:cNvSpPr txBox="1">
            <a:spLocks noChangeArrowheads="1"/>
          </p:cNvSpPr>
          <p:nvPr/>
        </p:nvSpPr>
        <p:spPr bwMode="auto">
          <a:xfrm>
            <a:off x="5334000" y="4114800"/>
            <a:ext cx="152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Arial Black" pitchFamily="34" charset="0"/>
              </a:rPr>
              <a:t>33.3/12</a:t>
            </a:r>
          </a:p>
          <a:p>
            <a:r>
              <a:rPr lang="en-US" sz="2800" b="1" dirty="0">
                <a:solidFill>
                  <a:srgbClr val="FF0000"/>
                </a:solidFill>
                <a:latin typeface="Arial Black" pitchFamily="34" charset="0"/>
              </a:rPr>
              <a:t>=2.775</a:t>
            </a:r>
          </a:p>
        </p:txBody>
      </p:sp>
      <p:sp>
        <p:nvSpPr>
          <p:cNvPr id="150826" name="Text Box 298"/>
          <p:cNvSpPr txBox="1">
            <a:spLocks noChangeArrowheads="1"/>
          </p:cNvSpPr>
          <p:nvPr/>
        </p:nvSpPr>
        <p:spPr bwMode="auto">
          <a:xfrm>
            <a:off x="5334000" y="4876800"/>
            <a:ext cx="175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Arial Black" pitchFamily="34" charset="0"/>
              </a:rPr>
              <a:t>8.3/1=</a:t>
            </a:r>
            <a:r>
              <a:rPr lang="en-US" sz="2800" dirty="0" smtClean="0">
                <a:solidFill>
                  <a:srgbClr val="FF0000"/>
                </a:solidFill>
                <a:latin typeface="Arial Black" pitchFamily="34" charset="0"/>
              </a:rPr>
              <a:t>8.3</a:t>
            </a:r>
            <a:endParaRPr lang="en-US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50827" name="Text Box 299"/>
          <p:cNvSpPr txBox="1">
            <a:spLocks noChangeArrowheads="1"/>
          </p:cNvSpPr>
          <p:nvPr/>
        </p:nvSpPr>
        <p:spPr bwMode="auto">
          <a:xfrm>
            <a:off x="5257800" y="5410200"/>
            <a:ext cx="175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>
                <a:latin typeface="Arial Black" pitchFamily="34" charset="0"/>
              </a:rPr>
              <a:t>44.4/16</a:t>
            </a:r>
          </a:p>
          <a:p>
            <a:r>
              <a:rPr lang="en-US" sz="2800" b="1" dirty="0">
                <a:solidFill>
                  <a:srgbClr val="FF0000"/>
                </a:solidFill>
                <a:latin typeface="Arial Black" pitchFamily="34" charset="0"/>
              </a:rPr>
              <a:t>=2.775</a:t>
            </a:r>
          </a:p>
        </p:txBody>
      </p:sp>
      <p:sp>
        <p:nvSpPr>
          <p:cNvPr id="150828" name="Text Box 300"/>
          <p:cNvSpPr txBox="1">
            <a:spLocks noChangeArrowheads="1"/>
          </p:cNvSpPr>
          <p:nvPr/>
        </p:nvSpPr>
        <p:spPr bwMode="auto">
          <a:xfrm>
            <a:off x="7391400" y="4267200"/>
            <a:ext cx="990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E22B00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150829" name="Text Box 301"/>
          <p:cNvSpPr txBox="1">
            <a:spLocks noChangeArrowheads="1"/>
          </p:cNvSpPr>
          <p:nvPr/>
        </p:nvSpPr>
        <p:spPr bwMode="auto">
          <a:xfrm>
            <a:off x="7467600" y="5486400"/>
            <a:ext cx="91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E22B00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150830" name="Text Box 302"/>
          <p:cNvSpPr txBox="1">
            <a:spLocks noChangeArrowheads="1"/>
          </p:cNvSpPr>
          <p:nvPr/>
        </p:nvSpPr>
        <p:spPr bwMode="auto">
          <a:xfrm>
            <a:off x="7086600" y="4724400"/>
            <a:ext cx="15240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E22B00"/>
                </a:solidFill>
                <a:latin typeface="Arial Black" pitchFamily="34" charset="0"/>
              </a:rPr>
              <a:t>8.3/2.775</a:t>
            </a:r>
          </a:p>
          <a:p>
            <a:r>
              <a:rPr lang="en-US" sz="2000" dirty="0">
                <a:solidFill>
                  <a:srgbClr val="E22B00"/>
                </a:solidFill>
                <a:latin typeface="Arial Black" pitchFamily="34" charset="0"/>
              </a:rPr>
              <a:t>   </a:t>
            </a:r>
            <a:r>
              <a:rPr lang="en-US" sz="2800" dirty="0">
                <a:solidFill>
                  <a:srgbClr val="E22B00"/>
                </a:solidFill>
                <a:latin typeface="Arial Black" pitchFamily="34" charset="0"/>
              </a:rPr>
              <a:t>=</a:t>
            </a:r>
            <a:r>
              <a:rPr lang="en-US" sz="3200" dirty="0">
                <a:solidFill>
                  <a:srgbClr val="E22B00"/>
                </a:solidFill>
                <a:latin typeface="Arial Black" pitchFamily="34" charset="0"/>
              </a:rPr>
              <a:t>3</a:t>
            </a:r>
          </a:p>
        </p:txBody>
      </p:sp>
    </p:spTree>
    <p:extLst>
      <p:ext uri="{BB962C8B-B14F-4D97-AF65-F5344CB8AC3E}">
        <p14:creationId xmlns="" xmlns:p14="http://schemas.microsoft.com/office/powerpoint/2010/main" val="3321957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0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0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0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0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0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0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0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0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0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50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50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0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803" grpId="0"/>
      <p:bldP spid="150805" grpId="0"/>
      <p:bldP spid="150809" grpId="0"/>
      <p:bldP spid="150813" grpId="0"/>
      <p:bldP spid="150815" grpId="0"/>
      <p:bldP spid="150823" grpId="0"/>
      <p:bldP spid="150825" grpId="0"/>
      <p:bldP spid="150826" grpId="0"/>
      <p:bldP spid="150827" grpId="0"/>
      <p:bldP spid="150828" grpId="0"/>
      <p:bldP spid="150829" grpId="0"/>
      <p:bldP spid="15083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steaks cook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228850"/>
            <a:ext cx="2971800" cy="2228850"/>
          </a:xfrm>
          <a:prstGeom prst="rect">
            <a:avLst/>
          </a:prstGeom>
          <a:noFill/>
        </p:spPr>
      </p:pic>
      <p:pic>
        <p:nvPicPr>
          <p:cNvPr id="33795" name="Picture 3" descr="b urned stea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4495800"/>
            <a:ext cx="3657600" cy="2184400"/>
          </a:xfrm>
          <a:prstGeom prst="rect">
            <a:avLst/>
          </a:prstGeom>
          <a:noFill/>
        </p:spPr>
      </p:pic>
      <p:pic>
        <p:nvPicPr>
          <p:cNvPr id="33796" name="Picture 4" descr="2304369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4491038"/>
            <a:ext cx="2914650" cy="2366962"/>
          </a:xfrm>
          <a:prstGeom prst="rect">
            <a:avLst/>
          </a:prstGeom>
          <a:noFill/>
        </p:spPr>
      </p:pic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7391400" y="1905000"/>
            <a:ext cx="1600200" cy="249299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Low </a:t>
            </a:r>
            <a:r>
              <a:rPr lang="en-US" b="1" dirty="0">
                <a:solidFill>
                  <a:srgbClr val="FF0000"/>
                </a:solidFill>
              </a:rPr>
              <a:t>O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ym typeface="Wingdings" pitchFamily="2" charset="2"/>
              </a:rPr>
              <a:t></a:t>
            </a:r>
            <a:r>
              <a:rPr lang="en-US" b="1" dirty="0"/>
              <a:t>Low CO</a:t>
            </a:r>
            <a:r>
              <a:rPr lang="en-US" b="1" baseline="-25000" dirty="0"/>
              <a:t>2</a:t>
            </a:r>
          </a:p>
          <a:p>
            <a:pPr>
              <a:spcBef>
                <a:spcPct val="50000"/>
              </a:spcBef>
            </a:pPr>
            <a:r>
              <a:rPr lang="en-US" b="1" baseline="-25000" dirty="0">
                <a:sym typeface="Wingdings" pitchFamily="2" charset="2"/>
              </a:rPr>
              <a:t>-</a:t>
            </a:r>
            <a:r>
              <a:rPr lang="en-US" b="1" dirty="0">
                <a:sym typeface="Wingdings" pitchFamily="2" charset="2"/>
              </a:rPr>
              <a:t> High C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ym typeface="Wingdings" pitchFamily="2" charset="2"/>
              </a:rPr>
              <a:t>(charred)</a:t>
            </a:r>
            <a:endParaRPr lang="en-US" b="1" dirty="0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304800" y="2133600"/>
            <a:ext cx="2057400" cy="249299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Hi </a:t>
            </a:r>
            <a:r>
              <a:rPr lang="en-US" b="1" dirty="0">
                <a:solidFill>
                  <a:srgbClr val="FF0000"/>
                </a:solidFill>
              </a:rPr>
              <a:t>O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ym typeface="Wingdings" pitchFamily="2" charset="2"/>
              </a:rPr>
              <a:t></a:t>
            </a:r>
            <a:r>
              <a:rPr lang="en-US" b="1" dirty="0"/>
              <a:t>Hi CO</a:t>
            </a:r>
            <a:r>
              <a:rPr lang="en-US" b="1" baseline="-25000" dirty="0"/>
              <a:t>2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ym typeface="Wingdings" pitchFamily="2" charset="2"/>
              </a:rPr>
              <a:t>Low C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ym typeface="Wingdings" pitchFamily="2" charset="2"/>
              </a:rPr>
              <a:t>(no `char’)</a:t>
            </a:r>
            <a:endParaRPr lang="en-US" b="1" dirty="0"/>
          </a:p>
          <a:p>
            <a:pPr>
              <a:spcBef>
                <a:spcPct val="50000"/>
              </a:spcBef>
            </a:pPr>
            <a:endParaRPr lang="en-US" b="1" baseline="-25000" dirty="0"/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0" y="0"/>
            <a:ext cx="563880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Sometimes several answers possible</a:t>
            </a:r>
            <a:endParaRPr lang="en-US" sz="2400" b="1" dirty="0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5638800" y="0"/>
            <a:ext cx="3505200" cy="4572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Barbecuing steaks…</a:t>
            </a: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2438400" y="39624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>
            <a:off x="6705600" y="35814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1676400" y="457200"/>
            <a:ext cx="392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</a:rPr>
              <a:t>C</a:t>
            </a:r>
            <a:r>
              <a:rPr lang="en-US" sz="2400" b="1" baseline="-25000" dirty="0">
                <a:solidFill>
                  <a:schemeClr val="accent2"/>
                </a:solidFill>
              </a:rPr>
              <a:t>3</a:t>
            </a:r>
            <a:r>
              <a:rPr lang="en-US" sz="2400" b="1" dirty="0">
                <a:solidFill>
                  <a:schemeClr val="accent2"/>
                </a:solidFill>
              </a:rPr>
              <a:t>H</a:t>
            </a:r>
            <a:r>
              <a:rPr lang="en-US" sz="2400" b="1" baseline="-25000" dirty="0">
                <a:solidFill>
                  <a:schemeClr val="accent2"/>
                </a:solidFill>
              </a:rPr>
              <a:t>8</a:t>
            </a:r>
            <a:r>
              <a:rPr lang="en-US" sz="2400" b="1" dirty="0"/>
              <a:t> + </a:t>
            </a:r>
            <a:r>
              <a:rPr lang="en-US" sz="2400" b="1" dirty="0">
                <a:solidFill>
                  <a:srgbClr val="FF0000"/>
                </a:solidFill>
              </a:rPr>
              <a:t>5O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ym typeface="Wingdings" pitchFamily="2" charset="2"/>
              </a:rPr>
              <a:t>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4H</a:t>
            </a:r>
            <a:r>
              <a:rPr lang="en-US" sz="2400" b="1" baseline="-25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2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O</a:t>
            </a:r>
            <a:r>
              <a:rPr lang="en-US" sz="2400" b="1" dirty="0">
                <a:solidFill>
                  <a:schemeClr val="hlink"/>
                </a:solidFill>
                <a:sym typeface="Wingdings" pitchFamily="2" charset="2"/>
              </a:rPr>
              <a:t> +</a:t>
            </a:r>
            <a:r>
              <a:rPr lang="en-US" sz="2400" b="1" dirty="0">
                <a:solidFill>
                  <a:srgbClr val="00B050"/>
                </a:solidFill>
                <a:sym typeface="Wingdings" pitchFamily="2" charset="2"/>
              </a:rPr>
              <a:t>3CO</a:t>
            </a:r>
            <a:r>
              <a:rPr lang="en-US" sz="2400" b="1" baseline="-25000" dirty="0">
                <a:solidFill>
                  <a:srgbClr val="00B050"/>
                </a:solidFill>
                <a:sym typeface="Wingdings" pitchFamily="2" charset="2"/>
              </a:rPr>
              <a:t>2</a:t>
            </a:r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1676400" y="8382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C</a:t>
            </a:r>
            <a:r>
              <a:rPr lang="en-US" sz="2400" b="1" baseline="-25000" dirty="0"/>
              <a:t>3</a:t>
            </a:r>
            <a:r>
              <a:rPr lang="en-US" sz="2400" b="1" dirty="0"/>
              <a:t>H</a:t>
            </a:r>
            <a:r>
              <a:rPr lang="en-US" sz="2400" b="1" baseline="-25000" dirty="0"/>
              <a:t>8</a:t>
            </a:r>
            <a:r>
              <a:rPr lang="en-US" sz="2400" b="1" dirty="0"/>
              <a:t> + </a:t>
            </a:r>
            <a:r>
              <a:rPr lang="en-US" sz="2400" b="1" dirty="0">
                <a:solidFill>
                  <a:srgbClr val="FF0000"/>
                </a:solidFill>
              </a:rPr>
              <a:t>4O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/>
              <a:t> </a:t>
            </a:r>
            <a:r>
              <a:rPr lang="en-US" sz="2400" b="1" dirty="0">
                <a:sym typeface="Wingdings" pitchFamily="2" charset="2"/>
              </a:rPr>
              <a:t>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4H</a:t>
            </a:r>
            <a:r>
              <a:rPr lang="en-US" sz="2400" b="1" baseline="-25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2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O</a:t>
            </a:r>
            <a:r>
              <a:rPr lang="en-US" sz="2400" b="1" dirty="0">
                <a:solidFill>
                  <a:schemeClr val="hlink"/>
                </a:solidFill>
                <a:sym typeface="Wingdings" pitchFamily="2" charset="2"/>
              </a:rPr>
              <a:t> </a:t>
            </a:r>
            <a:r>
              <a:rPr lang="en-US" sz="2400" b="1" dirty="0">
                <a:solidFill>
                  <a:srgbClr val="00B050"/>
                </a:solidFill>
                <a:sym typeface="Wingdings" pitchFamily="2" charset="2"/>
              </a:rPr>
              <a:t>+2CO</a:t>
            </a:r>
            <a:r>
              <a:rPr lang="en-US" sz="2400" b="1" baseline="-25000" dirty="0">
                <a:solidFill>
                  <a:srgbClr val="00B050"/>
                </a:solidFill>
                <a:sym typeface="Wingdings" pitchFamily="2" charset="2"/>
              </a:rPr>
              <a:t>2 </a:t>
            </a:r>
            <a:r>
              <a:rPr lang="en-US" sz="2400" b="1" dirty="0">
                <a:sym typeface="Wingdings" pitchFamily="2" charset="2"/>
              </a:rPr>
              <a:t>+ C</a:t>
            </a:r>
            <a:endParaRPr lang="en-US" sz="2400" b="1" baseline="-25000" dirty="0">
              <a:sym typeface="Wingdings" pitchFamily="2" charset="2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1676400" y="12192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C</a:t>
            </a:r>
            <a:r>
              <a:rPr lang="en-US" sz="2400" b="1" baseline="-25000" dirty="0"/>
              <a:t>3</a:t>
            </a:r>
            <a:r>
              <a:rPr lang="en-US" sz="2400" b="1" dirty="0"/>
              <a:t>H</a:t>
            </a:r>
            <a:r>
              <a:rPr lang="en-US" sz="2400" b="1" baseline="-25000" dirty="0"/>
              <a:t>8</a:t>
            </a:r>
            <a:r>
              <a:rPr lang="en-US" sz="2400" b="1" dirty="0"/>
              <a:t> + </a:t>
            </a:r>
            <a:r>
              <a:rPr lang="en-US" sz="2400" b="1" dirty="0">
                <a:solidFill>
                  <a:srgbClr val="FF0000"/>
                </a:solidFill>
              </a:rPr>
              <a:t>3O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/>
              <a:t> </a:t>
            </a:r>
            <a:r>
              <a:rPr lang="en-US" sz="2400" b="1" dirty="0">
                <a:sym typeface="Wingdings" pitchFamily="2" charset="2"/>
              </a:rPr>
              <a:t>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 4H</a:t>
            </a:r>
            <a:r>
              <a:rPr lang="en-US" sz="2400" b="1" baseline="-25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2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O </a:t>
            </a:r>
            <a:r>
              <a:rPr lang="en-US" sz="2400" b="1" dirty="0">
                <a:solidFill>
                  <a:schemeClr val="hlink"/>
                </a:solidFill>
                <a:sym typeface="Wingdings" pitchFamily="2" charset="2"/>
              </a:rPr>
              <a:t>+  </a:t>
            </a:r>
            <a:r>
              <a:rPr lang="en-US" sz="2400" b="1" dirty="0">
                <a:solidFill>
                  <a:srgbClr val="00B050"/>
                </a:solidFill>
                <a:sym typeface="Wingdings" pitchFamily="2" charset="2"/>
              </a:rPr>
              <a:t>CO</a:t>
            </a:r>
            <a:r>
              <a:rPr lang="en-US" sz="2400" b="1" baseline="-25000" dirty="0">
                <a:solidFill>
                  <a:srgbClr val="00B050"/>
                </a:solidFill>
                <a:sym typeface="Wingdings" pitchFamily="2" charset="2"/>
              </a:rPr>
              <a:t>2</a:t>
            </a:r>
            <a:r>
              <a:rPr lang="en-US" sz="2400" b="1" baseline="-25000" dirty="0">
                <a:sym typeface="Wingdings" pitchFamily="2" charset="2"/>
              </a:rPr>
              <a:t> </a:t>
            </a:r>
            <a:r>
              <a:rPr lang="en-US" sz="2400" b="1" dirty="0">
                <a:sym typeface="Wingdings" pitchFamily="2" charset="2"/>
              </a:rPr>
              <a:t>+ 2C</a:t>
            </a:r>
            <a:endParaRPr lang="en-US" sz="2400" b="1" baseline="-25000" dirty="0">
              <a:sym typeface="Wingdings" pitchFamily="2" charset="2"/>
            </a:endParaRPr>
          </a:p>
        </p:txBody>
      </p:sp>
      <p:sp>
        <p:nvSpPr>
          <p:cNvPr id="33811" name="Rectangle 19"/>
          <p:cNvSpPr>
            <a:spLocks noChangeArrowheads="1"/>
          </p:cNvSpPr>
          <p:nvPr/>
        </p:nvSpPr>
        <p:spPr bwMode="auto">
          <a:xfrm>
            <a:off x="1676400" y="16002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C</a:t>
            </a:r>
            <a:r>
              <a:rPr lang="en-US" sz="2400" b="1" baseline="-25000" dirty="0"/>
              <a:t>3</a:t>
            </a:r>
            <a:r>
              <a:rPr lang="en-US" sz="2400" b="1" dirty="0"/>
              <a:t>H</a:t>
            </a:r>
            <a:r>
              <a:rPr lang="en-US" sz="2400" b="1" baseline="-25000" dirty="0"/>
              <a:t>8</a:t>
            </a:r>
            <a:r>
              <a:rPr lang="en-US" sz="2400" b="1" dirty="0"/>
              <a:t> + </a:t>
            </a:r>
            <a:r>
              <a:rPr lang="en-US" sz="2400" b="1" dirty="0">
                <a:solidFill>
                  <a:srgbClr val="FF0000"/>
                </a:solidFill>
              </a:rPr>
              <a:t>2O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/>
              <a:t> </a:t>
            </a:r>
            <a:r>
              <a:rPr lang="en-US" sz="2400" b="1" dirty="0">
                <a:sym typeface="Wingdings" pitchFamily="2" charset="2"/>
              </a:rPr>
              <a:t>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4H</a:t>
            </a:r>
            <a:r>
              <a:rPr lang="en-US" sz="2400" b="1" baseline="-25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2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O</a:t>
            </a:r>
            <a:r>
              <a:rPr lang="en-US" sz="2400" b="1" dirty="0">
                <a:solidFill>
                  <a:schemeClr val="hlink"/>
                </a:solidFill>
                <a:sym typeface="Wingdings" pitchFamily="2" charset="2"/>
              </a:rPr>
              <a:t> 	  </a:t>
            </a:r>
            <a:r>
              <a:rPr lang="en-US" sz="2400" b="1" dirty="0">
                <a:sym typeface="Wingdings" pitchFamily="2" charset="2"/>
              </a:rPr>
              <a:t>+ 3C</a:t>
            </a:r>
            <a:endParaRPr lang="en-US" sz="2400" b="1" baseline="-25000" dirty="0">
              <a:sym typeface="Wingdings" pitchFamily="2" charset="2"/>
            </a:endParaRP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6019800" y="4572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Complete combustion</a:t>
            </a:r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>
            <a:off x="1676400" y="990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1676400" y="9906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1676400" y="19812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0" y="1066800"/>
            <a:ext cx="1828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Incomplete combustion</a:t>
            </a:r>
          </a:p>
        </p:txBody>
      </p:sp>
      <p:sp>
        <p:nvSpPr>
          <p:cNvPr id="33820" name="Line 28"/>
          <p:cNvSpPr>
            <a:spLocks noChangeShapeType="1"/>
          </p:cNvSpPr>
          <p:nvPr/>
        </p:nvSpPr>
        <p:spPr bwMode="auto">
          <a:xfrm flipH="1">
            <a:off x="5791200" y="685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947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3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3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nimBg="1"/>
      <p:bldP spid="33798" grpId="0" animBg="1"/>
      <p:bldP spid="33800" grpId="0" animBg="1"/>
      <p:bldP spid="33801" grpId="0" animBg="1"/>
      <p:bldP spid="33802" grpId="0" animBg="1"/>
      <p:bldP spid="33804" grpId="0"/>
      <p:bldP spid="33808" grpId="0"/>
      <p:bldP spid="33810" grpId="0"/>
      <p:bldP spid="33811" grpId="0"/>
      <p:bldP spid="33814" grpId="0"/>
      <p:bldP spid="33815" grpId="0" animBg="1"/>
      <p:bldP spid="33816" grpId="0" animBg="1"/>
      <p:bldP spid="33817" grpId="0" animBg="1"/>
      <p:bldP spid="33818" grpId="0"/>
      <p:bldP spid="338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Reaction </a:t>
            </a:r>
            <a:r>
              <a:rPr lang="en-US" sz="3600" b="1" dirty="0" err="1" smtClean="0">
                <a:solidFill>
                  <a:srgbClr val="FF0000"/>
                </a:solidFill>
              </a:rPr>
              <a:t>Stoichiometry</a:t>
            </a:r>
            <a:r>
              <a:rPr lang="en-US" sz="3600" b="1" dirty="0" smtClean="0">
                <a:solidFill>
                  <a:srgbClr val="FF0000"/>
                </a:solidFill>
              </a:rPr>
              <a:t> Problems part 1</a:t>
            </a:r>
            <a:r>
              <a:rPr lang="en-US" sz="3600" b="1" dirty="0" smtClean="0"/>
              <a:t>:</a:t>
            </a:r>
          </a:p>
          <a:p>
            <a:pPr algn="ctr"/>
            <a:r>
              <a:rPr lang="en-US" sz="3600" b="1" dirty="0" smtClean="0"/>
              <a:t>Class Practice Balancing Reactions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3810000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____Al + ___</a:t>
            </a:r>
            <a:r>
              <a:rPr lang="en-US" sz="3200" b="1" dirty="0" err="1" smtClean="0"/>
              <a:t>HCl</a:t>
            </a:r>
            <a:r>
              <a:rPr lang="en-US" sz="3200" b="1" dirty="0" smtClean="0"/>
              <a:t>                   __AlCl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 + ___H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	</a:t>
            </a:r>
            <a:r>
              <a:rPr lang="en-US" sz="3200" dirty="0" smtClean="0">
                <a:sym typeface="Wingdings" pitchFamily="2" charset="2"/>
              </a:rPr>
              <a:t>	</a:t>
            </a:r>
            <a:r>
              <a:rPr lang="en-US" dirty="0" smtClean="0">
                <a:sym typeface="Wingdings" pitchFamily="2" charset="2"/>
              </a:rPr>
              <a:t>		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2209800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___CH</a:t>
            </a:r>
            <a:r>
              <a:rPr lang="en-US" sz="3200" b="1" baseline="-25000" dirty="0" smtClean="0"/>
              <a:t>4</a:t>
            </a:r>
            <a:r>
              <a:rPr lang="en-US" sz="3200" b="1" dirty="0" smtClean="0"/>
              <a:t> + ___O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			 __CO    + __H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O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5240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___CH</a:t>
            </a:r>
            <a:r>
              <a:rPr lang="en-US" sz="3200" b="1" baseline="-25000" dirty="0" smtClean="0"/>
              <a:t>4 </a:t>
            </a:r>
            <a:r>
              <a:rPr lang="en-US" sz="3200" b="1" dirty="0" smtClean="0"/>
              <a:t>+ ___O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			__CO</a:t>
            </a:r>
            <a:r>
              <a:rPr lang="en-US" sz="3200" b="1" baseline="-25000" dirty="0" smtClean="0"/>
              <a:t>2  </a:t>
            </a:r>
            <a:r>
              <a:rPr lang="en-US" sz="3200" b="1" dirty="0" smtClean="0"/>
              <a:t> + __H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O</a:t>
            </a:r>
            <a:endParaRPr lang="en-US" sz="3200" b="1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038600" y="1905000"/>
            <a:ext cx="9144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038600" y="2590800"/>
            <a:ext cx="9144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038600" y="4038600"/>
            <a:ext cx="9144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1000" y="29718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__AgNO</a:t>
            </a:r>
            <a:r>
              <a:rPr lang="en-US" sz="3200" b="1" baseline="-25000" dirty="0" smtClean="0"/>
              <a:t>3 </a:t>
            </a:r>
            <a:r>
              <a:rPr lang="en-US" sz="3200" b="1" dirty="0" smtClean="0"/>
              <a:t>+ ___Na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PO</a:t>
            </a:r>
            <a:r>
              <a:rPr lang="en-US" sz="3200" b="1" baseline="-25000" dirty="0" smtClean="0"/>
              <a:t>4                </a:t>
            </a:r>
            <a:r>
              <a:rPr lang="en-US" sz="3200" b="1" dirty="0" smtClean="0"/>
              <a:t>__Ag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PO</a:t>
            </a:r>
            <a:r>
              <a:rPr lang="en-US" sz="3200" b="1" baseline="-25000" dirty="0" smtClean="0"/>
              <a:t>4</a:t>
            </a:r>
            <a:r>
              <a:rPr lang="en-US" sz="3200" b="1" dirty="0" smtClean="0"/>
              <a:t> +___NaNO</a:t>
            </a:r>
            <a:r>
              <a:rPr lang="en-US" sz="3200" b="1" baseline="-25000" dirty="0" smtClean="0"/>
              <a:t>3</a:t>
            </a:r>
            <a:endParaRPr lang="en-US" sz="3200" b="1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114800" y="3276600"/>
            <a:ext cx="9144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7200" y="56388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__C</a:t>
            </a:r>
            <a:r>
              <a:rPr lang="en-US" sz="3200" b="1" baseline="-25000" dirty="0" smtClean="0"/>
              <a:t>8</a:t>
            </a:r>
            <a:r>
              <a:rPr lang="en-US" sz="3200" b="1" dirty="0" smtClean="0"/>
              <a:t>H</a:t>
            </a:r>
            <a:r>
              <a:rPr lang="en-US" sz="3200" b="1" baseline="-25000" dirty="0" smtClean="0"/>
              <a:t>18</a:t>
            </a:r>
            <a:r>
              <a:rPr lang="en-US" sz="3200" b="1" dirty="0" smtClean="0"/>
              <a:t>   +  __O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                    __CO</a:t>
            </a:r>
            <a:r>
              <a:rPr lang="en-US" sz="3200" b="1" baseline="-25000" dirty="0" smtClean="0"/>
              <a:t>2 </a:t>
            </a:r>
            <a:r>
              <a:rPr lang="en-US" sz="3200" b="1" dirty="0" smtClean="0"/>
              <a:t> +  __ 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O</a:t>
            </a:r>
            <a:endParaRPr lang="en-US" sz="3200" b="1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581400" y="5943600"/>
            <a:ext cx="9144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14400" y="1371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4600" y="1371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4000" y="1371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10400" y="1371601"/>
            <a:ext cx="457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14600" y="2057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2000" y="2057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34000" y="2057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34200" y="2057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4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0" y="2819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86600" y="2819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362200" y="2819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29200" y="2819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81800" y="3657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09800" y="3657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6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62000" y="3657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29200" y="3657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1000" y="5486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53000" y="5486400"/>
            <a:ext cx="685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16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29400" y="5486400"/>
            <a:ext cx="685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18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86000" y="5486400"/>
            <a:ext cx="609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25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33400" y="4648200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Gasoline combustion reaction</a:t>
            </a:r>
            <a:endParaRPr lang="en-US" sz="4000" b="1" dirty="0"/>
          </a:p>
        </p:txBody>
      </p:sp>
      <p:pic>
        <p:nvPicPr>
          <p:cNvPr id="36" name="Picture 35" descr="chemical mo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9892" y="0"/>
            <a:ext cx="864108" cy="1600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57540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0" grpId="0"/>
      <p:bldP spid="12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ext Box 2"/>
          <p:cNvSpPr txBox="1">
            <a:spLocks noChangeArrowheads="1"/>
          </p:cNvSpPr>
          <p:nvPr/>
        </p:nvSpPr>
        <p:spPr bwMode="auto">
          <a:xfrm>
            <a:off x="533400" y="10668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7848600" cy="13112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 i="1" dirty="0">
                <a:latin typeface="Arial" charset="0"/>
              </a:rPr>
              <a:t>A compound contains:</a:t>
            </a:r>
            <a:r>
              <a:rPr lang="en-US" sz="2300" b="1" dirty="0">
                <a:latin typeface="Arial" charset="0"/>
              </a:rPr>
              <a:t> </a:t>
            </a:r>
            <a:r>
              <a:rPr lang="en-US" sz="2300" b="1" dirty="0">
                <a:solidFill>
                  <a:srgbClr val="FF0066"/>
                </a:solidFill>
                <a:latin typeface="Arial" charset="0"/>
              </a:rPr>
              <a:t>0.3158 g C,   0.0526 g H </a:t>
            </a:r>
            <a:r>
              <a:rPr lang="en-US" sz="2300" dirty="0">
                <a:latin typeface="Arial" charset="0"/>
              </a:rPr>
              <a:t>and </a:t>
            </a:r>
            <a:r>
              <a:rPr lang="en-US" sz="2300" b="1" dirty="0">
                <a:solidFill>
                  <a:srgbClr val="FF0066"/>
                </a:solidFill>
                <a:latin typeface="Arial" charset="0"/>
              </a:rPr>
              <a:t>  0.631 g O</a:t>
            </a:r>
            <a:r>
              <a:rPr lang="en-US" sz="2300" b="1" dirty="0">
                <a:latin typeface="Arial" charset="0"/>
              </a:rPr>
              <a:t>. It’s </a:t>
            </a:r>
            <a:r>
              <a:rPr lang="en-US" sz="2300" i="1" dirty="0">
                <a:latin typeface="Arial" charset="0"/>
              </a:rPr>
              <a:t>molecular weight (MW)  is </a:t>
            </a:r>
            <a:r>
              <a:rPr lang="en-US" sz="2800" b="1" i="1" dirty="0">
                <a:latin typeface="Arial" charset="0"/>
              </a:rPr>
              <a:t>228 g/mol</a:t>
            </a:r>
            <a:r>
              <a:rPr lang="en-US" i="1" dirty="0">
                <a:latin typeface="Arial" charset="0"/>
              </a:rPr>
              <a:t>. </a:t>
            </a:r>
            <a:r>
              <a:rPr lang="en-US" sz="2300" i="1" dirty="0">
                <a:latin typeface="Arial" charset="0"/>
              </a:rPr>
              <a:t>What is the </a:t>
            </a:r>
            <a:r>
              <a:rPr lang="en-US" sz="2800" b="1" i="1" dirty="0">
                <a:latin typeface="Arial" charset="0"/>
              </a:rPr>
              <a:t>molecular formula</a:t>
            </a:r>
            <a:r>
              <a:rPr lang="en-US" i="1" dirty="0">
                <a:latin typeface="Arial" charset="0"/>
              </a:rPr>
              <a:t> </a:t>
            </a:r>
            <a:r>
              <a:rPr lang="en-US" sz="2300" i="1" dirty="0">
                <a:latin typeface="Arial" charset="0"/>
              </a:rPr>
              <a:t>of the compound </a:t>
            </a:r>
            <a:r>
              <a:rPr lang="en-US" i="1" dirty="0">
                <a:latin typeface="Arial" charset="0"/>
              </a:rPr>
              <a:t>?</a:t>
            </a:r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457200" y="762000"/>
            <a:ext cx="868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0066"/>
                </a:solidFill>
                <a:latin typeface="Arial" charset="0"/>
              </a:rPr>
              <a:t>Molecular formula problem </a:t>
            </a:r>
            <a:endParaRPr lang="en-US" b="1" dirty="0">
              <a:solidFill>
                <a:srgbClr val="FF0066"/>
              </a:solidFill>
              <a:latin typeface="Arial" charset="0"/>
            </a:endParaRPr>
          </a:p>
        </p:txBody>
      </p:sp>
      <p:graphicFrame>
        <p:nvGraphicFramePr>
          <p:cNvPr id="146437" name="Group 5"/>
          <p:cNvGraphicFramePr>
            <a:graphicFrameLocks noGrp="1"/>
          </p:cNvGraphicFramePr>
          <p:nvPr/>
        </p:nvGraphicFramePr>
        <p:xfrm>
          <a:off x="381000" y="2819400"/>
          <a:ext cx="8763000" cy="3813048"/>
        </p:xfrm>
        <a:graphic>
          <a:graphicData uri="http://schemas.openxmlformats.org/drawingml/2006/table">
            <a:tbl>
              <a:tblPr/>
              <a:tblGrid>
                <a:gridCol w="1133475"/>
                <a:gridCol w="1358900"/>
                <a:gridCol w="1393825"/>
                <a:gridCol w="1676400"/>
                <a:gridCol w="1600200"/>
                <a:gridCol w="1600200"/>
              </a:tblGrid>
              <a:tr h="844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element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6474" name="Text Box 42"/>
          <p:cNvSpPr txBox="1">
            <a:spLocks noChangeArrowheads="1"/>
          </p:cNvSpPr>
          <p:nvPr/>
        </p:nvSpPr>
        <p:spPr bwMode="auto">
          <a:xfrm>
            <a:off x="1752600" y="3048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66"/>
                </a:solidFill>
                <a:latin typeface="Arial" charset="0"/>
              </a:rPr>
              <a:t>w(g)</a:t>
            </a:r>
          </a:p>
        </p:txBody>
      </p:sp>
      <p:sp>
        <p:nvSpPr>
          <p:cNvPr id="146475" name="Text Box 43"/>
          <p:cNvSpPr txBox="1">
            <a:spLocks noChangeArrowheads="1"/>
          </p:cNvSpPr>
          <p:nvPr/>
        </p:nvSpPr>
        <p:spPr bwMode="auto">
          <a:xfrm>
            <a:off x="1600200" y="3657600"/>
            <a:ext cx="1219200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0.3158</a:t>
            </a:r>
          </a:p>
          <a:p>
            <a:pPr>
              <a:spcBef>
                <a:spcPct val="50000"/>
              </a:spcBef>
            </a:pPr>
            <a:endParaRPr lang="en-US" sz="2500" b="1" dirty="0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0.0526</a:t>
            </a:r>
          </a:p>
          <a:p>
            <a:pPr>
              <a:spcBef>
                <a:spcPct val="50000"/>
              </a:spcBef>
            </a:pPr>
            <a:endParaRPr lang="en-US" sz="2500" b="1" dirty="0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0.631</a:t>
            </a:r>
          </a:p>
        </p:txBody>
      </p:sp>
      <p:sp>
        <p:nvSpPr>
          <p:cNvPr id="146476" name="Text Box 44"/>
          <p:cNvSpPr txBox="1">
            <a:spLocks noChangeArrowheads="1"/>
          </p:cNvSpPr>
          <p:nvPr/>
        </p:nvSpPr>
        <p:spPr bwMode="auto">
          <a:xfrm>
            <a:off x="3276600" y="3657600"/>
            <a:ext cx="1219200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12</a:t>
            </a:r>
          </a:p>
          <a:p>
            <a:pPr>
              <a:spcBef>
                <a:spcPct val="50000"/>
              </a:spcBef>
            </a:pPr>
            <a:endParaRPr lang="en-US" sz="25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</a:t>
            </a:r>
          </a:p>
          <a:p>
            <a:pPr>
              <a:spcBef>
                <a:spcPct val="50000"/>
              </a:spcBef>
            </a:pPr>
            <a:endParaRPr lang="en-US" sz="25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16</a:t>
            </a:r>
          </a:p>
        </p:txBody>
      </p:sp>
      <p:sp>
        <p:nvSpPr>
          <p:cNvPr id="146477" name="Text Box 45"/>
          <p:cNvSpPr txBox="1">
            <a:spLocks noChangeArrowheads="1"/>
          </p:cNvSpPr>
          <p:nvPr/>
        </p:nvSpPr>
        <p:spPr bwMode="auto">
          <a:xfrm>
            <a:off x="3184525" y="2855913"/>
            <a:ext cx="1158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146478" name="Text Box 46"/>
          <p:cNvSpPr txBox="1">
            <a:spLocks noChangeArrowheads="1"/>
          </p:cNvSpPr>
          <p:nvPr/>
        </p:nvSpPr>
        <p:spPr bwMode="auto">
          <a:xfrm>
            <a:off x="3048000" y="2895600"/>
            <a:ext cx="121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latin typeface="Arial" charset="0"/>
              </a:rPr>
              <a:t>AW (g/mol)</a:t>
            </a:r>
          </a:p>
        </p:txBody>
      </p:sp>
      <p:sp>
        <p:nvSpPr>
          <p:cNvPr id="146479" name="Text Box 47"/>
          <p:cNvSpPr txBox="1">
            <a:spLocks noChangeArrowheads="1"/>
          </p:cNvSpPr>
          <p:nvPr/>
        </p:nvSpPr>
        <p:spPr bwMode="auto">
          <a:xfrm>
            <a:off x="4648200" y="2895600"/>
            <a:ext cx="144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latin typeface="Arial" charset="0"/>
              </a:rPr>
              <a:t>n=w/</a:t>
            </a:r>
            <a:r>
              <a:rPr lang="en-US" sz="2200" b="1" dirty="0" err="1">
                <a:latin typeface="Arial" charset="0"/>
              </a:rPr>
              <a:t>AWmoles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146480" name="Text Box 48"/>
          <p:cNvSpPr txBox="1">
            <a:spLocks noChangeArrowheads="1"/>
          </p:cNvSpPr>
          <p:nvPr/>
        </p:nvSpPr>
        <p:spPr bwMode="auto">
          <a:xfrm>
            <a:off x="4267200" y="3733800"/>
            <a:ext cx="16764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0.3158</a:t>
            </a:r>
            <a:r>
              <a:rPr lang="en-US" sz="2400" b="1" dirty="0" smtClean="0">
                <a:latin typeface="Arial" charset="0"/>
              </a:rPr>
              <a:t>/12</a:t>
            </a:r>
            <a:r>
              <a:rPr lang="en-US" sz="2800" b="1" dirty="0" smtClean="0">
                <a:latin typeface="Arial" charset="0"/>
              </a:rPr>
              <a:t>=0.0263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46481" name="Text Box 49"/>
          <p:cNvSpPr txBox="1">
            <a:spLocks noChangeArrowheads="1"/>
          </p:cNvSpPr>
          <p:nvPr/>
        </p:nvSpPr>
        <p:spPr bwMode="auto">
          <a:xfrm>
            <a:off x="4343400" y="4572000"/>
            <a:ext cx="16002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0.0526</a:t>
            </a:r>
            <a:r>
              <a:rPr lang="en-US" sz="2400" b="1" dirty="0" smtClean="0">
                <a:latin typeface="Arial" charset="0"/>
              </a:rPr>
              <a:t>/1</a:t>
            </a:r>
            <a:endParaRPr lang="en-US" sz="2800" b="1" dirty="0" smtClean="0"/>
          </a:p>
          <a:p>
            <a:pPr>
              <a:spcBef>
                <a:spcPts val="0"/>
              </a:spcBef>
            </a:pPr>
            <a:r>
              <a:rPr lang="en-US" sz="2800" b="1" dirty="0" smtClean="0">
                <a:latin typeface="Arial" charset="0"/>
              </a:rPr>
              <a:t>=0.0526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46482" name="Text Box 50"/>
          <p:cNvSpPr txBox="1">
            <a:spLocks noChangeArrowheads="1"/>
          </p:cNvSpPr>
          <p:nvPr/>
        </p:nvSpPr>
        <p:spPr bwMode="auto">
          <a:xfrm>
            <a:off x="4343400" y="5334000"/>
            <a:ext cx="1600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0.631</a:t>
            </a:r>
            <a:r>
              <a:rPr lang="en-US" sz="2400" b="1" dirty="0" smtClean="0">
                <a:latin typeface="Arial" charset="0"/>
              </a:rPr>
              <a:t>/16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>
                <a:latin typeface="Arial" charset="0"/>
              </a:rPr>
              <a:t>=</a:t>
            </a:r>
            <a:r>
              <a:rPr lang="en-US" sz="2800" b="1" dirty="0">
                <a:latin typeface="Arial" charset="0"/>
              </a:rPr>
              <a:t>0.0394</a:t>
            </a:r>
          </a:p>
        </p:txBody>
      </p:sp>
      <p:sp>
        <p:nvSpPr>
          <p:cNvPr id="146483" name="Text Box 51"/>
          <p:cNvSpPr txBox="1">
            <a:spLocks noChangeArrowheads="1"/>
          </p:cNvSpPr>
          <p:nvPr/>
        </p:nvSpPr>
        <p:spPr bwMode="auto">
          <a:xfrm>
            <a:off x="6477000" y="2819400"/>
            <a:ext cx="83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>
                <a:latin typeface="Arial" charset="0"/>
              </a:rPr>
              <a:t>n</a:t>
            </a:r>
          </a:p>
          <a:p>
            <a:r>
              <a:rPr lang="en-US" b="1">
                <a:latin typeface="Arial" charset="0"/>
              </a:rPr>
              <a:t>n </a:t>
            </a:r>
            <a:r>
              <a:rPr lang="en-US" b="1" baseline="-25000">
                <a:latin typeface="Arial" charset="0"/>
              </a:rPr>
              <a:t>min</a:t>
            </a:r>
          </a:p>
        </p:txBody>
      </p:sp>
      <p:sp>
        <p:nvSpPr>
          <p:cNvPr id="146484" name="Text Box 52"/>
          <p:cNvSpPr txBox="1">
            <a:spLocks noChangeArrowheads="1"/>
          </p:cNvSpPr>
          <p:nvPr/>
        </p:nvSpPr>
        <p:spPr bwMode="auto">
          <a:xfrm>
            <a:off x="5943600" y="3581400"/>
            <a:ext cx="1600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latin typeface="Arial" charset="0"/>
              </a:rPr>
              <a:t>0.0263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1800" b="1" dirty="0">
                <a:latin typeface="Arial" charset="0"/>
              </a:rPr>
              <a:t>= </a:t>
            </a:r>
            <a:r>
              <a:rPr lang="en-US" sz="2800" b="1" dirty="0">
                <a:latin typeface="Arial" charset="0"/>
              </a:rPr>
              <a:t>1</a:t>
            </a:r>
            <a:endParaRPr lang="en-US" sz="2800" b="1" u="sng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0.0263</a:t>
            </a:r>
          </a:p>
        </p:txBody>
      </p:sp>
      <p:sp>
        <p:nvSpPr>
          <p:cNvPr id="146485" name="Text Box 53"/>
          <p:cNvSpPr txBox="1">
            <a:spLocks noChangeArrowheads="1"/>
          </p:cNvSpPr>
          <p:nvPr/>
        </p:nvSpPr>
        <p:spPr bwMode="auto">
          <a:xfrm>
            <a:off x="5943600" y="4495800"/>
            <a:ext cx="18288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smtClean="0">
                <a:latin typeface="Arial" charset="0"/>
              </a:rPr>
              <a:t>0.0526 </a:t>
            </a:r>
            <a:r>
              <a:rPr lang="en-US" sz="1800" b="1" dirty="0" smtClean="0">
                <a:latin typeface="Arial" charset="0"/>
              </a:rPr>
              <a:t> = </a:t>
            </a:r>
            <a:r>
              <a:rPr lang="en-US" sz="2800" b="1" dirty="0" smtClean="0">
                <a:latin typeface="Arial" charset="0"/>
              </a:rPr>
              <a:t>2</a:t>
            </a:r>
            <a:r>
              <a:rPr lang="en-US" sz="1800" b="1" dirty="0" smtClean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6" name="Text Box 54"/>
          <p:cNvSpPr txBox="1">
            <a:spLocks noChangeArrowheads="1"/>
          </p:cNvSpPr>
          <p:nvPr/>
        </p:nvSpPr>
        <p:spPr bwMode="auto">
          <a:xfrm>
            <a:off x="5867400" y="5410200"/>
            <a:ext cx="21336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u="sng" dirty="0" smtClean="0">
                <a:latin typeface="Arial" charset="0"/>
              </a:rPr>
              <a:t>0.0394</a:t>
            </a:r>
            <a:r>
              <a:rPr lang="en-US" sz="2400" b="1" dirty="0" smtClean="0"/>
              <a:t>=</a:t>
            </a:r>
            <a:r>
              <a:rPr lang="en-US" sz="2800" b="1" dirty="0" smtClean="0"/>
              <a:t>1.5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latin typeface="Arial" charset="0"/>
              </a:rPr>
              <a:t>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7" name="Text Box 55"/>
          <p:cNvSpPr txBox="1">
            <a:spLocks noChangeArrowheads="1"/>
          </p:cNvSpPr>
          <p:nvPr/>
        </p:nvSpPr>
        <p:spPr bwMode="auto">
          <a:xfrm>
            <a:off x="7620000" y="2895600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x 2 to get whole #</a:t>
            </a:r>
            <a:endParaRPr lang="en-US" b="1" dirty="0">
              <a:latin typeface="Arial" charset="0"/>
            </a:endParaRPr>
          </a:p>
        </p:txBody>
      </p:sp>
      <p:sp>
        <p:nvSpPr>
          <p:cNvPr id="146488" name="Text Box 56"/>
          <p:cNvSpPr txBox="1">
            <a:spLocks noChangeArrowheads="1"/>
          </p:cNvSpPr>
          <p:nvPr/>
        </p:nvSpPr>
        <p:spPr bwMode="auto">
          <a:xfrm>
            <a:off x="7620000" y="3810000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1*2=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2</a:t>
            </a:r>
          </a:p>
        </p:txBody>
      </p:sp>
      <p:sp>
        <p:nvSpPr>
          <p:cNvPr id="146489" name="Text Box 57"/>
          <p:cNvSpPr txBox="1">
            <a:spLocks noChangeArrowheads="1"/>
          </p:cNvSpPr>
          <p:nvPr/>
        </p:nvSpPr>
        <p:spPr bwMode="auto">
          <a:xfrm>
            <a:off x="7696200" y="4648200"/>
            <a:ext cx="129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b="1" dirty="0">
                <a:latin typeface="Arial" charset="0"/>
              </a:rPr>
              <a:t>2*2</a:t>
            </a:r>
            <a:r>
              <a:rPr lang="en-US" sz="3200" dirty="0">
                <a:latin typeface="Arial" charset="0"/>
              </a:rPr>
              <a:t>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4</a:t>
            </a:r>
            <a:endParaRPr lang="en-US" sz="3200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46490" name="Text Box 58"/>
          <p:cNvSpPr txBox="1">
            <a:spLocks noChangeArrowheads="1"/>
          </p:cNvSpPr>
          <p:nvPr/>
        </p:nvSpPr>
        <p:spPr bwMode="auto">
          <a:xfrm>
            <a:off x="7543800" y="5715000"/>
            <a:ext cx="16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2*1.5=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3</a:t>
            </a:r>
          </a:p>
        </p:txBody>
      </p:sp>
    </p:spTree>
    <p:extLst>
      <p:ext uri="{BB962C8B-B14F-4D97-AF65-F5344CB8AC3E}">
        <p14:creationId xmlns="" xmlns:p14="http://schemas.microsoft.com/office/powerpoint/2010/main" val="3837094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4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6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6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6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6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46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46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46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46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4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4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46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animBg="1"/>
      <p:bldP spid="146474" grpId="0"/>
      <p:bldP spid="146475" grpId="0"/>
      <p:bldP spid="146476" grpId="0"/>
      <p:bldP spid="146478" grpId="0"/>
      <p:bldP spid="146479" grpId="0"/>
      <p:bldP spid="146480" grpId="0"/>
      <p:bldP spid="146481" grpId="0"/>
      <p:bldP spid="146482" grpId="0"/>
      <p:bldP spid="146483" grpId="0"/>
      <p:bldP spid="146484" grpId="0"/>
      <p:bldP spid="146485" grpId="0"/>
      <p:bldP spid="146486" grpId="0"/>
      <p:bldP spid="146487" grpId="0"/>
      <p:bldP spid="146488" grpId="0"/>
      <p:bldP spid="146489" grpId="0"/>
      <p:bldP spid="14649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ext Box 2"/>
          <p:cNvSpPr txBox="1">
            <a:spLocks noChangeArrowheads="1"/>
          </p:cNvSpPr>
          <p:nvPr/>
        </p:nvSpPr>
        <p:spPr bwMode="auto">
          <a:xfrm>
            <a:off x="457200" y="13716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From table: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Empirical formula…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C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2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H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4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O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3</a:t>
            </a:r>
            <a:endParaRPr lang="en-US" sz="3600" b="1" dirty="0">
              <a:solidFill>
                <a:srgbClr val="FF0066"/>
              </a:solidFill>
              <a:latin typeface="Arial Black" pitchFamily="34" charset="0"/>
            </a:endParaRPr>
          </a:p>
        </p:txBody>
      </p:sp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228600" y="2057400"/>
            <a:ext cx="8534400" cy="646331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Empiric mass = 2*</a:t>
            </a:r>
            <a:r>
              <a:rPr lang="en-US" sz="3600" b="1" dirty="0">
                <a:latin typeface="Arial" charset="0"/>
              </a:rPr>
              <a:t>12 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+ 4*</a:t>
            </a:r>
            <a:r>
              <a:rPr lang="en-US" sz="3600" b="1" dirty="0">
                <a:latin typeface="Arial" charset="0"/>
              </a:rPr>
              <a:t>1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 + 3*</a:t>
            </a:r>
            <a:r>
              <a:rPr lang="en-US" sz="3600" b="1" dirty="0">
                <a:latin typeface="Arial" charset="0"/>
              </a:rPr>
              <a:t>16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= 76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533400" y="2819400"/>
            <a:ext cx="7848600" cy="646331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charset="0"/>
              </a:rPr>
              <a:t>Given Molecular mass =228 g/mol</a:t>
            </a: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3124200" y="3657600"/>
            <a:ext cx="6019800" cy="1200329"/>
          </a:xfrm>
          <a:prstGeom prst="rect">
            <a:avLst/>
          </a:prstGeom>
          <a:noFill/>
          <a:ln w="825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dirty="0">
                <a:latin typeface="Arial" charset="0"/>
              </a:rPr>
              <a:t> </a:t>
            </a:r>
            <a:r>
              <a:rPr lang="en-US" sz="3600" b="1" u="sng" dirty="0">
                <a:latin typeface="Arial" charset="0"/>
              </a:rPr>
              <a:t>Molecular mass </a:t>
            </a:r>
            <a:r>
              <a:rPr lang="en-US" sz="3600" b="1" dirty="0">
                <a:latin typeface="Arial" charset="0"/>
              </a:rPr>
              <a:t> = </a:t>
            </a:r>
            <a:r>
              <a:rPr lang="en-US" sz="3600" b="1" u="sng" dirty="0">
                <a:latin typeface="Arial" charset="0"/>
              </a:rPr>
              <a:t>228 </a:t>
            </a:r>
            <a:r>
              <a:rPr lang="en-US" sz="3600" b="1" dirty="0">
                <a:latin typeface="Arial" charset="0"/>
              </a:rPr>
              <a:t>= </a:t>
            </a:r>
            <a:r>
              <a:rPr lang="en-US" sz="3600" b="1" dirty="0">
                <a:solidFill>
                  <a:schemeClr val="hlink"/>
                </a:solidFill>
                <a:latin typeface="Arial" charset="0"/>
              </a:rPr>
              <a:t>3</a:t>
            </a:r>
          </a:p>
          <a:p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 Empiric mass          76</a:t>
            </a: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426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47463" name="Text Box 7"/>
          <p:cNvSpPr txBox="1">
            <a:spLocks noChangeArrowheads="1"/>
          </p:cNvSpPr>
          <p:nvPr/>
        </p:nvSpPr>
        <p:spPr bwMode="auto">
          <a:xfrm>
            <a:off x="228600" y="457200"/>
            <a:ext cx="868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  <a:latin typeface="Arial" charset="0"/>
              </a:rPr>
              <a:t>Problem 2</a:t>
            </a: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: formula determination with a few  more twists   (continued)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1219200" y="5105400"/>
            <a:ext cx="7391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Molecular formula= </a:t>
            </a:r>
            <a:r>
              <a:rPr lang="en-US" sz="4000" b="1" dirty="0">
                <a:latin typeface="Arial" charset="0"/>
              </a:rPr>
              <a:t>C</a:t>
            </a:r>
            <a:r>
              <a:rPr lang="en-US" sz="4000" b="1" baseline="-25000" dirty="0">
                <a:latin typeface="Arial" charset="0"/>
              </a:rPr>
              <a:t>2*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H</a:t>
            </a:r>
            <a:r>
              <a:rPr lang="en-US" sz="4000" b="1" baseline="-25000" dirty="0">
                <a:latin typeface="Arial" charset="0"/>
              </a:rPr>
              <a:t>4*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 O</a:t>
            </a:r>
            <a:r>
              <a:rPr lang="en-US" sz="4000" b="1" baseline="-25000" dirty="0">
                <a:latin typeface="Arial" charset="0"/>
              </a:rPr>
              <a:t>3*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</a:t>
            </a:r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4724400" y="5867400"/>
            <a:ext cx="38100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Arial Black" pitchFamily="34" charset="0"/>
              </a:rPr>
              <a:t>= C</a:t>
            </a:r>
            <a:r>
              <a:rPr lang="en-US" sz="3600" b="1" baseline="-25000" dirty="0">
                <a:latin typeface="Arial Black" pitchFamily="34" charset="0"/>
              </a:rPr>
              <a:t>6</a:t>
            </a:r>
            <a:r>
              <a:rPr lang="en-US" sz="3600" b="1" dirty="0">
                <a:latin typeface="Arial Black" pitchFamily="34" charset="0"/>
              </a:rPr>
              <a:t> H</a:t>
            </a:r>
            <a:r>
              <a:rPr lang="en-US" sz="3600" b="1" baseline="-25000" dirty="0">
                <a:latin typeface="Arial Black" pitchFamily="34" charset="0"/>
              </a:rPr>
              <a:t>12</a:t>
            </a:r>
            <a:r>
              <a:rPr lang="en-US" sz="3600" b="1" dirty="0">
                <a:latin typeface="Arial Black" pitchFamily="34" charset="0"/>
              </a:rPr>
              <a:t>  O</a:t>
            </a:r>
            <a:r>
              <a:rPr lang="en-US" sz="3600" b="1" baseline="-25000" dirty="0">
                <a:latin typeface="Arial Black" pitchFamily="34" charset="0"/>
              </a:rPr>
              <a:t>9</a:t>
            </a:r>
            <a:r>
              <a:rPr lang="en-US" sz="3600" b="1" dirty="0">
                <a:latin typeface="Arial Black" pitchFamily="34" charset="0"/>
              </a:rPr>
              <a:t> </a:t>
            </a:r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0" y="3505200"/>
            <a:ext cx="3733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Arial" charset="0"/>
              </a:rPr>
              <a:t>Compute ratio of molecular mass to empiric mass (</a:t>
            </a:r>
            <a:r>
              <a:rPr lang="en-US" sz="2800" u="sng" dirty="0">
                <a:latin typeface="Arial" charset="0"/>
              </a:rPr>
              <a:t>&gt;</a:t>
            </a:r>
            <a:r>
              <a:rPr lang="en-US" sz="2800" dirty="0">
                <a:latin typeface="Arial" charset="0"/>
              </a:rPr>
              <a:t> 1)</a:t>
            </a:r>
            <a:endParaRPr lang="en-US" sz="2800" u="sng" dirty="0"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777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/>
      <p:bldP spid="147459" grpId="0" animBg="1"/>
      <p:bldP spid="147460" grpId="0" animBg="1"/>
      <p:bldP spid="147461" grpId="0" animBg="1"/>
      <p:bldP spid="147464" grpId="0"/>
      <p:bldP spid="147465" grpId="0" animBg="1"/>
      <p:bldP spid="1474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381000"/>
            <a:ext cx="6019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Combustion Problems</a:t>
            </a:r>
            <a:endParaRPr lang="en-US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676400"/>
            <a:ext cx="74676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1:</a:t>
            </a:r>
            <a:endParaRPr lang="en-US" dirty="0" smtClean="0"/>
          </a:p>
          <a:p>
            <a:r>
              <a:rPr lang="en-US" sz="2800" b="1" dirty="0" smtClean="0"/>
              <a:t>A 36 gram block of charcoal (pure C) is burned to a colorless gas in O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. The final mass of the combustion product, </a:t>
            </a:r>
            <a:r>
              <a:rPr lang="en-US" sz="2800" b="1" dirty="0" err="1" smtClean="0"/>
              <a:t>CO</a:t>
            </a:r>
            <a:r>
              <a:rPr lang="en-US" sz="2800" b="1" baseline="-25000" dirty="0" err="1" smtClean="0"/>
              <a:t>x</a:t>
            </a:r>
            <a:r>
              <a:rPr lang="en-US" sz="2800" b="1" dirty="0" smtClean="0"/>
              <a:t> is 132 g. Given that C has an atomic mass of 12 g/</a:t>
            </a:r>
            <a:r>
              <a:rPr lang="en-US" sz="2800" b="1" dirty="0" err="1" smtClean="0"/>
              <a:t>mol</a:t>
            </a:r>
            <a:r>
              <a:rPr lang="en-US" sz="2800" b="1" dirty="0" smtClean="0"/>
              <a:t> and O has an atomic mass of 16 g/</a:t>
            </a:r>
            <a:r>
              <a:rPr lang="en-US" sz="2800" b="1" dirty="0" err="1" smtClean="0"/>
              <a:t>mol</a:t>
            </a:r>
            <a:r>
              <a:rPr lang="en-US" sz="2800" b="1" dirty="0" smtClean="0"/>
              <a:t>, what is the formula for </a:t>
            </a:r>
            <a:r>
              <a:rPr lang="en-US" sz="2800" b="1" dirty="0" err="1" smtClean="0"/>
              <a:t>CO</a:t>
            </a:r>
            <a:r>
              <a:rPr lang="en-US" sz="2800" b="1" baseline="-25000" dirty="0" err="1" smtClean="0"/>
              <a:t>x</a:t>
            </a:r>
            <a:r>
              <a:rPr lang="en-US" sz="2800" b="1" dirty="0" smtClean="0"/>
              <a:t> (e.g. what is x ??)</a:t>
            </a:r>
            <a:endParaRPr lang="en-US" sz="2800" b="1" dirty="0"/>
          </a:p>
          <a:p>
            <a:endParaRPr lang="en-US" sz="40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953000" y="5410200"/>
            <a:ext cx="38100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x= 2  =&gt; CO</a:t>
            </a:r>
            <a:r>
              <a:rPr lang="en-US" sz="4400" b="1" baseline="-25000" dirty="0" smtClean="0">
                <a:solidFill>
                  <a:srgbClr val="FF0000"/>
                </a:solidFill>
              </a:rPr>
              <a:t>2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672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676400"/>
            <a:ext cx="7848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2:</a:t>
            </a:r>
            <a:endParaRPr lang="en-US" dirty="0" smtClean="0"/>
          </a:p>
          <a:p>
            <a:r>
              <a:rPr lang="en-US" sz="2800" b="1" dirty="0" smtClean="0"/>
              <a:t>A hydrocarbon (</a:t>
            </a:r>
            <a:r>
              <a:rPr lang="en-US" sz="2800" b="1" dirty="0" err="1" smtClean="0"/>
              <a:t>C</a:t>
            </a:r>
            <a:r>
              <a:rPr lang="en-US" sz="2800" b="1" baseline="-25000" dirty="0" err="1" smtClean="0"/>
              <a:t>x</a:t>
            </a:r>
            <a:r>
              <a:rPr lang="en-US" sz="2800" b="1" dirty="0" err="1" smtClean="0"/>
              <a:t>H</a:t>
            </a:r>
            <a:r>
              <a:rPr lang="en-US" sz="2800" b="1" baseline="-25000" dirty="0" err="1" smtClean="0"/>
              <a:t>y</a:t>
            </a:r>
            <a:r>
              <a:rPr lang="en-US" sz="2800" b="1" dirty="0" smtClean="0"/>
              <a:t>) is burned in O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to produce</a:t>
            </a:r>
          </a:p>
          <a:p>
            <a:r>
              <a:rPr lang="en-US" sz="2800" b="1" dirty="0" smtClean="0"/>
              <a:t>22 grams of CO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and 4.5 grams of H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O. Given that the molecular masses of CO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and H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O are 44 and 18 grams/mole respectively, what is the empiric formula of the hydrocarbon, e.g. what are x and y ?</a:t>
            </a:r>
          </a:p>
          <a:p>
            <a:endParaRPr lang="en-US" sz="4000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648200" y="5181600"/>
            <a:ext cx="2743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</a:rPr>
              <a:t>C</a:t>
            </a:r>
            <a:r>
              <a:rPr lang="en-US" sz="4000" b="1" baseline="-25000" dirty="0" err="1" smtClean="0">
                <a:solidFill>
                  <a:srgbClr val="FF0000"/>
                </a:solidFill>
              </a:rPr>
              <a:t>x</a:t>
            </a:r>
            <a:r>
              <a:rPr lang="en-US" sz="4000" b="1" dirty="0" err="1" smtClean="0">
                <a:solidFill>
                  <a:srgbClr val="FF0000"/>
                </a:solidFill>
              </a:rPr>
              <a:t>H</a:t>
            </a:r>
            <a:r>
              <a:rPr lang="en-US" sz="4000" b="1" baseline="-25000" dirty="0" err="1" smtClean="0">
                <a:solidFill>
                  <a:srgbClr val="FF0000"/>
                </a:solidFill>
              </a:rPr>
              <a:t>y</a:t>
            </a:r>
            <a:r>
              <a:rPr lang="en-US" sz="4000" b="1" dirty="0" smtClean="0">
                <a:solidFill>
                  <a:srgbClr val="FF0000"/>
                </a:solidFill>
              </a:rPr>
              <a:t> = C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H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1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68245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990599"/>
            <a:ext cx="61722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Combustion problems</a:t>
            </a:r>
          </a:p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	Exercise 5</a:t>
            </a:r>
          </a:p>
        </p:txBody>
      </p:sp>
    </p:spTree>
    <p:extLst>
      <p:ext uri="{BB962C8B-B14F-4D97-AF65-F5344CB8AC3E}">
        <p14:creationId xmlns="" xmlns:p14="http://schemas.microsoft.com/office/powerpoint/2010/main" val="88609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636" y="215325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next  leg of the trip through mole land: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99060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Reaction `</a:t>
            </a:r>
            <a:r>
              <a:rPr lang="en-US" sz="4000" b="1" dirty="0" err="1" smtClean="0">
                <a:solidFill>
                  <a:srgbClr val="FF0000"/>
                </a:solidFill>
              </a:rPr>
              <a:t>stoichiometry</a:t>
            </a:r>
            <a:r>
              <a:rPr lang="en-US" sz="4000" b="1" dirty="0" smtClean="0">
                <a:solidFill>
                  <a:srgbClr val="FF0000"/>
                </a:solidFill>
              </a:rPr>
              <a:t>’ problems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8" name="Picture 7" descr="chemical m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9892" y="0"/>
            <a:ext cx="864108" cy="16002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04800" y="16764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Some Examples of the  problem `form’:</a:t>
            </a:r>
            <a:endParaRPr lang="en-US" sz="28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43000" y="2819400"/>
            <a:ext cx="6477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pt-B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pt-B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+ 5O</a:t>
            </a:r>
            <a:r>
              <a:rPr kumimoji="0" lang="pt-B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--------&gt;  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kumimoji="0" lang="pt-B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kumimoji="0" lang="pt-B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" y="2360023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Given the balanced chemical reaction 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3429000"/>
            <a:ext cx="9144000" cy="267765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Calculate the moles of O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necessary to produce 0.6 moles of CO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.</a:t>
            </a:r>
          </a:p>
          <a:p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Calculate the grams of CO</a:t>
            </a:r>
            <a:r>
              <a:rPr lang="en-US" sz="2400" b="1" baseline="-25000" dirty="0" smtClean="0"/>
              <a:t>2 </a:t>
            </a:r>
            <a:r>
              <a:rPr lang="en-US" sz="2400" b="1" dirty="0" smtClean="0"/>
              <a:t>created by  burning 0.00757 moles of C</a:t>
            </a:r>
            <a:r>
              <a:rPr lang="en-US" sz="2400" b="1" baseline="-25000" dirty="0" smtClean="0"/>
              <a:t>3</a:t>
            </a:r>
            <a:r>
              <a:rPr lang="en-US" sz="2400" b="1" dirty="0" smtClean="0"/>
              <a:t>H</a:t>
            </a:r>
            <a:r>
              <a:rPr lang="en-US" sz="2400" b="1" baseline="-25000" dirty="0" smtClean="0"/>
              <a:t>8</a:t>
            </a:r>
            <a:r>
              <a:rPr lang="en-US" sz="2400" b="1" dirty="0" smtClean="0"/>
              <a:t> </a:t>
            </a:r>
          </a:p>
          <a:p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Calculate the moles of H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O formed by burning 40 grams of O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.</a:t>
            </a:r>
          </a:p>
          <a:p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b="1" dirty="0" smtClean="0"/>
              <a:t>Calculate the grams of O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to form  1.50*10</a:t>
            </a:r>
            <a:r>
              <a:rPr lang="en-US" sz="2400" b="1" baseline="30000" dirty="0" smtClean="0"/>
              <a:t>22</a:t>
            </a:r>
            <a:r>
              <a:rPr lang="en-US" sz="2400" b="1" dirty="0" smtClean="0"/>
              <a:t> molecules of H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O .</a:t>
            </a:r>
            <a:endParaRPr lang="en-US" sz="2400" b="1" dirty="0"/>
          </a:p>
        </p:txBody>
      </p:sp>
    </p:spTree>
    <p:extLst>
      <p:ext uri="{BB962C8B-B14F-4D97-AF65-F5344CB8AC3E}">
        <p14:creationId xmlns="" xmlns:p14="http://schemas.microsoft.com/office/powerpoint/2010/main" val="174404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8801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next leg of the trip through mole land (cont.)</a:t>
            </a:r>
            <a:r>
              <a:rPr lang="en-US" sz="4000" b="1" dirty="0" smtClean="0"/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152400" y="68580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Reaction `</a:t>
            </a:r>
            <a:r>
              <a:rPr lang="en-US" sz="4000" b="1" dirty="0" err="1" smtClean="0">
                <a:solidFill>
                  <a:srgbClr val="FF0000"/>
                </a:solidFill>
              </a:rPr>
              <a:t>stoichiometry</a:t>
            </a:r>
            <a:r>
              <a:rPr lang="en-US" sz="4000" b="1" dirty="0" smtClean="0">
                <a:solidFill>
                  <a:srgbClr val="FF0000"/>
                </a:solidFill>
              </a:rPr>
              <a:t>’ problems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8" name="Picture 7" descr="chemical m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6691" y="353943"/>
            <a:ext cx="685800" cy="1270000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81000" y="2057400"/>
            <a:ext cx="8382000" cy="76944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pt-BR" sz="4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pt-BR" sz="4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O</a:t>
            </a:r>
            <a:r>
              <a:rPr kumimoji="0" lang="pt-BR" sz="4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		</a:t>
            </a: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CO</a:t>
            </a:r>
            <a:r>
              <a:rPr kumimoji="0" lang="pt-BR" sz="4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H</a:t>
            </a:r>
            <a:r>
              <a:rPr kumimoji="0" lang="pt-BR" sz="4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429000" y="2438400"/>
            <a:ext cx="10668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pad1.whstatic.com/images/thumb/1/12/Heat!.jpg/251px-Heat!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9825" y="2955217"/>
            <a:ext cx="2924175" cy="3902783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533400" y="3048000"/>
            <a:ext cx="533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First concern: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95400" y="5410200"/>
            <a:ext cx="304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…no</a:t>
            </a:r>
            <a:endParaRPr lang="en-US" sz="6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" y="137160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 sample reaction</a:t>
            </a:r>
            <a:endParaRPr lang="en-US" sz="4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3810000"/>
            <a:ext cx="624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Is the reaction as written balanced???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7050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25" grpId="0" animBg="1"/>
      <p:bldP spid="15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28600" y="1371600"/>
            <a:ext cx="8915400" cy="76944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_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_O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pt-BR" sz="4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_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CO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+_H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733800" y="1828800"/>
            <a:ext cx="10668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0"/>
            <a:ext cx="617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Balancing a reaction </a:t>
            </a:r>
            <a:endParaRPr lang="en-US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90800" y="609600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/>
              <a:t>Unbalanced</a:t>
            </a:r>
            <a:endParaRPr lang="en-US" sz="3200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22860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After blackboard balancing exercise</a:t>
            </a:r>
            <a:endParaRPr lang="en-US" sz="3600" u="sng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28600" y="2895600"/>
            <a:ext cx="8915400" cy="76944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44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4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</a:t>
            </a:r>
            <a:r>
              <a:rPr kumimoji="0" lang="pt-BR" sz="4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4000" b="1" i="0" u="sng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lang="pt-BR" sz="40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4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CO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</a:t>
            </a:r>
            <a:r>
              <a:rPr kumimoji="0" lang="pt-BR" sz="4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4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H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962400" y="3276600"/>
            <a:ext cx="10668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8600" y="4419600"/>
            <a:ext cx="76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C</a:t>
            </a:r>
          </a:p>
          <a:p>
            <a:r>
              <a:rPr lang="en-US" sz="4800" b="1" dirty="0" smtClean="0"/>
              <a:t>H</a:t>
            </a:r>
          </a:p>
          <a:p>
            <a:r>
              <a:rPr lang="en-US" sz="4800" b="1" dirty="0" smtClean="0"/>
              <a:t>O</a:t>
            </a:r>
            <a:endParaRPr lang="en-US" sz="4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371600" y="4419600"/>
            <a:ext cx="114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 3</a:t>
            </a:r>
          </a:p>
          <a:p>
            <a:r>
              <a:rPr lang="en-US" sz="4800" b="1" dirty="0" smtClean="0"/>
              <a:t>  8</a:t>
            </a:r>
          </a:p>
          <a:p>
            <a:r>
              <a:rPr lang="en-US" sz="4800" b="1" dirty="0" smtClean="0"/>
              <a:t>10</a:t>
            </a:r>
            <a:endParaRPr lang="en-US" sz="4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562600" y="4419600"/>
            <a:ext cx="114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 3</a:t>
            </a:r>
          </a:p>
          <a:p>
            <a:r>
              <a:rPr lang="en-US" sz="4800" b="1" dirty="0" smtClean="0"/>
              <a:t>  8</a:t>
            </a:r>
          </a:p>
          <a:p>
            <a:r>
              <a:rPr lang="en-US" sz="4800" b="1" dirty="0" smtClean="0"/>
              <a:t>10</a:t>
            </a:r>
            <a:endParaRPr lang="en-US" sz="4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914400" y="37338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Stoichiometric</a:t>
            </a:r>
            <a:r>
              <a:rPr lang="en-US" sz="3600" b="1" dirty="0" smtClean="0">
                <a:solidFill>
                  <a:srgbClr val="FF0000"/>
                </a:solidFill>
              </a:rPr>
              <a:t> coefficients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762000" y="3581400"/>
            <a:ext cx="381000" cy="3048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H="1" flipV="1">
            <a:off x="2590800" y="3657600"/>
            <a:ext cx="381000" cy="2286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114800" y="3581400"/>
            <a:ext cx="1066800" cy="3810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 flipH="1" flipV="1">
            <a:off x="6743700" y="3619500"/>
            <a:ext cx="381000" cy="3048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22448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/>
      <p:bldP spid="12" grpId="0" animBg="1"/>
      <p:bldP spid="14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663</Words>
  <Application>Microsoft Office PowerPoint</Application>
  <PresentationFormat>On-screen Show (4:3)</PresentationFormat>
  <Paragraphs>183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</cp:lastModifiedBy>
  <cp:revision>34</cp:revision>
  <dcterms:created xsi:type="dcterms:W3CDTF">2013-03-15T02:32:07Z</dcterms:created>
  <dcterms:modified xsi:type="dcterms:W3CDTF">2014-04-15T00:26:08Z</dcterms:modified>
</cp:coreProperties>
</file>