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81" r:id="rId4"/>
    <p:sldId id="280" r:id="rId5"/>
    <p:sldId id="290" r:id="rId6"/>
    <p:sldId id="289" r:id="rId7"/>
    <p:sldId id="282" r:id="rId8"/>
    <p:sldId id="284" r:id="rId9"/>
    <p:sldId id="291" r:id="rId10"/>
    <p:sldId id="292" r:id="rId11"/>
    <p:sldId id="293" r:id="rId12"/>
    <p:sldId id="304" r:id="rId13"/>
    <p:sldId id="302" r:id="rId14"/>
    <p:sldId id="305" r:id="rId15"/>
    <p:sldId id="306" r:id="rId16"/>
    <p:sldId id="307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AF90C0-B2F7-40E8-9675-5E38A8B4B00D}">
          <p14:sldIdLst>
            <p14:sldId id="278"/>
            <p14:sldId id="279"/>
            <p14:sldId id="281"/>
            <p14:sldId id="280"/>
            <p14:sldId id="290"/>
            <p14:sldId id="289"/>
            <p14:sldId id="282"/>
            <p14:sldId id="284"/>
            <p14:sldId id="291"/>
            <p14:sldId id="292"/>
            <p14:sldId id="293"/>
            <p14:sldId id="304"/>
            <p14:sldId id="302"/>
            <p14:sldId id="305"/>
            <p14:sldId id="306"/>
            <p14:sldId id="307"/>
          </p14:sldIdLst>
        </p14:section>
        <p14:section name="Untitled Section" id="{E8CEA6A7-0F32-4BA9-A9C1-F70E970914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2" autoAdjust="0"/>
    <p:restoredTop sz="99545" autoAdjust="0"/>
  </p:normalViewPr>
  <p:slideViewPr>
    <p:cSldViewPr>
      <p:cViewPr varScale="1">
        <p:scale>
          <a:sx n="74" d="100"/>
          <a:sy n="74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6B0F79-B21C-4AC7-B1B8-6EEB79D17F3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Stadium at 1. E. 161</a:t>
            </a:r>
            <a:r>
              <a:rPr lang="en-US" baseline="30000" smtClean="0"/>
              <a:t>st</a:t>
            </a:r>
            <a:r>
              <a:rPr lang="en-US" smtClean="0"/>
              <a:t> st., Bronx NY 14051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BE80E4-9E13-47F2-8ECD-908550E5528F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9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Rutherford’s Atom by the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1905000"/>
            <a:ext cx="83058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Relative mass    % mass of atom</a:t>
            </a:r>
            <a:endParaRPr lang="en-US" sz="3200" b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2438400"/>
            <a:ext cx="74676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Nucleus</a:t>
            </a:r>
            <a:r>
              <a:rPr lang="en-US" sz="3200" dirty="0" smtClean="0"/>
              <a:t>	         1			99.5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</a:t>
            </a:r>
            <a:r>
              <a:rPr lang="en-US" sz="3200" dirty="0" smtClean="0"/>
              <a:t>	         0.005 	             0.5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5800" y="3581400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Atomic part     Relative volume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Nucleus </a:t>
            </a:r>
            <a:r>
              <a:rPr lang="en-US" sz="3200" dirty="0" smtClean="0"/>
              <a:t>	    0.00000000000001   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Electrons		       </a:t>
            </a:r>
            <a:r>
              <a:rPr lang="en-US" sz="3200" dirty="0" smtClean="0"/>
              <a:t>1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609600"/>
            <a:ext cx="7086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Diameter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 cloud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sz="3200" b="1" dirty="0" smtClean="0"/>
              <a:t>= </a:t>
            </a:r>
            <a:r>
              <a:rPr lang="en-US" sz="3200" b="1" u="sng" dirty="0" smtClean="0"/>
              <a:t>100,000</a:t>
            </a:r>
          </a:p>
          <a:p>
            <a:r>
              <a:rPr lang="en-US" sz="3200" b="1" dirty="0" smtClean="0"/>
              <a:t>Diameter of</a:t>
            </a:r>
            <a:r>
              <a:rPr lang="en-US" sz="3200" b="1" dirty="0" smtClean="0">
                <a:solidFill>
                  <a:srgbClr val="FF0000"/>
                </a:solidFill>
              </a:rPr>
              <a:t> nucleus</a:t>
            </a:r>
            <a:r>
              <a:rPr lang="en-US" sz="3200" b="1" dirty="0" smtClean="0"/>
              <a:t>		          1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electron cloud </a:t>
            </a:r>
            <a:r>
              <a:rPr lang="en-US" sz="3200" b="1" dirty="0" smtClean="0"/>
              <a:t>is 99.99999999% of   atomic volume but only 0.5% of the mass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20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100,000 =      </a:t>
            </a:r>
            <a:r>
              <a:rPr lang="en-US" sz="3200" b="1" u="sng" dirty="0" smtClean="0"/>
              <a:t>radius of electron</a:t>
            </a:r>
          </a:p>
          <a:p>
            <a:r>
              <a:rPr lang="en-US" sz="3200" b="1" dirty="0" smtClean="0"/>
              <a:t>	               radius of nucleus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100,000=    </a:t>
            </a:r>
            <a:r>
              <a:rPr lang="en-US" sz="3200" b="1" u="sng" dirty="0" smtClean="0"/>
              <a:t>            r				</a:t>
            </a:r>
          </a:p>
          <a:p>
            <a:r>
              <a:rPr lang="en-US" sz="3200" b="1" dirty="0" smtClean="0"/>
              <a:t>                    radius of Super Target store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100,000 =	</a:t>
            </a:r>
            <a:r>
              <a:rPr lang="en-US" sz="3200" b="1" u="sng" dirty="0" smtClean="0"/>
              <a:t>  r	</a:t>
            </a:r>
            <a:r>
              <a:rPr lang="en-US" sz="3200" b="1" dirty="0" smtClean="0"/>
              <a:t>	=    </a:t>
            </a:r>
            <a:r>
              <a:rPr lang="en-US" sz="3200" b="1" u="sng" dirty="0" smtClean="0"/>
              <a:t>   r	</a:t>
            </a:r>
          </a:p>
          <a:p>
            <a:r>
              <a:rPr lang="en-US" sz="3200" b="1" dirty="0" smtClean="0"/>
              <a:t>   		75 m		    0.075 km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8305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0.075 km x 100,000 = 7,500 km =r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fong\Desktop\Fong Main\ALFRED\chem1013\lecture 2 metaphor 4 slide 6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74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62000" y="838200"/>
            <a:ext cx="4191000" cy="3810000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4495800"/>
            <a:ext cx="381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Edge of electron cloud</a:t>
            </a:r>
            <a:endParaRPr lang="en-US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0" y="4343400"/>
            <a:ext cx="457200" cy="3810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1981200"/>
            <a:ext cx="4038600" cy="464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4038600"/>
            <a:ext cx="152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95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at center (magnified here ~10,000X)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819400" y="45720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238500" y="44577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1800" y="35814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57200" y="32004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05200" y="3352800"/>
            <a:ext cx="3581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990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~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m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3845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71600" y="1676400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2613118" y="3330482"/>
            <a:ext cx="1654082" cy="2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43200" y="198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~10</a:t>
            </a:r>
            <a:r>
              <a:rPr lang="en-US" sz="2800" baseline="30000" dirty="0" smtClean="0"/>
              <a:t>-15 </a:t>
            </a:r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200400" y="3124200"/>
            <a:ext cx="228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2400" y="0"/>
            <a:ext cx="899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Rutherford’s atom again: a diffuse, ill defined cloud of electrons around the nucleus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Diffuse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electron</a:t>
            </a:r>
          </a:p>
          <a:p>
            <a:r>
              <a:rPr lang="en-US" sz="2400" i="1" dirty="0" smtClean="0"/>
              <a:t>Cloud out here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2286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is + charged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Electrons</a:t>
            </a:r>
            <a:r>
              <a:rPr lang="en-US" sz="2800" dirty="0" smtClean="0"/>
              <a:t> are - charged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304800" y="3657600"/>
            <a:ext cx="3581400" cy="76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>
            <a:off x="2133600" y="5486400"/>
            <a:ext cx="5791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closer look at Rutherford’s Gold Leaf experiment: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8768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 (nucleus here)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57400" y="11430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85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10,000,000,000,000,000 (~10</a:t>
            </a:r>
            <a:r>
              <a:rPr lang="en-US" b="1" baseline="30000" dirty="0" smtClean="0">
                <a:solidFill>
                  <a:srgbClr val="FF0000"/>
                </a:solidFill>
              </a:rPr>
              <a:t>15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33600" y="44196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133600" y="48768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8580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67000" y="55626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81200" y="579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-0.0000000001 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00" y="571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+0.0000000001 m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2667794" y="5790406"/>
            <a:ext cx="152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6858794" y="5790406"/>
            <a:ext cx="152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1632466" y="1491734"/>
            <a:ext cx="849868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36600" y="46437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0.01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409702" y="41954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2133600" y="39624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28701" y="3733800"/>
            <a:ext cx="80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100</a:t>
            </a:r>
            <a:endParaRPr lang="en-US" sz="2800" b="1" dirty="0"/>
          </a:p>
        </p:txBody>
      </p:sp>
      <p:sp>
        <p:nvSpPr>
          <p:cNvPr id="78" name="Arc 77"/>
          <p:cNvSpPr/>
          <p:nvPr/>
        </p:nvSpPr>
        <p:spPr>
          <a:xfrm>
            <a:off x="762000" y="63246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67000" y="48768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048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819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429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148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H="1">
            <a:off x="3810000" y="5181600"/>
            <a:ext cx="76202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5146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5720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flipH="1" flipV="1">
            <a:off x="2362199" y="518159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724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105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6388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1722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532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858000" y="49530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0866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391400" y="51816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2133600" y="5257800"/>
            <a:ext cx="76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85798" y="5105400"/>
            <a:ext cx="12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0.0001</a:t>
            </a:r>
            <a:endParaRPr lang="en-US" sz="28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0" y="1524000"/>
            <a:ext cx="1981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Mass/volume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533400" y="6172200"/>
            <a:ext cx="838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Distance from scattering center (=nucleus) in meters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4876800" y="1143000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endCxn id="113" idx="4"/>
          </p:cNvCxnSpPr>
          <p:nvPr/>
        </p:nvCxnSpPr>
        <p:spPr>
          <a:xfrm rot="16200000" flipV="1">
            <a:off x="2952750" y="3181350"/>
            <a:ext cx="3962400" cy="38100"/>
          </a:xfrm>
          <a:prstGeom prst="line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133600" y="1143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486400" y="4419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?? What are these  Blips??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475106" y="41300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??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Blips 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48" grpId="0"/>
      <p:bldP spid="49" grpId="0"/>
      <p:bldP spid="68" grpId="0"/>
      <p:bldP spid="69" grpId="0"/>
      <p:bldP spid="7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8" grpId="0"/>
      <p:bldP spid="110" grpId="0" animBg="1"/>
      <p:bldP spid="111" grpId="0" animBg="1"/>
      <p:bldP spid="113" grpId="0" animBg="1"/>
      <p:bldP spid="120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682072" cy="6081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914400"/>
            <a:ext cx="434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`kid’ just out of grad school figures out about the `blips’</a:t>
            </a:r>
          </a:p>
          <a:p>
            <a:endParaRPr lang="en-US" sz="4000" dirty="0" smtClean="0"/>
          </a:p>
          <a:p>
            <a:r>
              <a:rPr lang="en-US" sz="4000" dirty="0" smtClean="0"/>
              <a:t>…and blows up the old world of Physics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7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43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883932"/>
            <a:ext cx="152400" cy="164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62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(+)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(-)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90800" y="1295400"/>
            <a:ext cx="35052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533400"/>
            <a:ext cx="3886200" cy="138499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1) Electrons move in circular orbits around nucleus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1295400"/>
            <a:ext cx="6096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boh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19802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37338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Niels</a:t>
            </a:r>
            <a:r>
              <a:rPr lang="en-US" b="1" dirty="0" smtClean="0">
                <a:solidFill>
                  <a:srgbClr val="FF0000"/>
                </a:solidFill>
              </a:rPr>
              <a:t> Bohr at 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Bohr’s theory of atomic structure : the `planetary’ model of the atom  …1913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762000"/>
            <a:ext cx="4648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81600" y="4273659"/>
            <a:ext cx="3962400" cy="181588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Electrons “leap” between well defined orbital circles in </a:t>
            </a:r>
            <a:r>
              <a:rPr lang="en-US" sz="2800" b="1" dirty="0" smtClean="0">
                <a:solidFill>
                  <a:srgbClr val="FF0000"/>
                </a:solidFill>
              </a:rPr>
              <a:t>“quantum jumps”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32" y="4349621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model is wrong in detail but broadly </a:t>
            </a:r>
          </a:p>
          <a:p>
            <a:r>
              <a:rPr lang="en-US" sz="4000" b="1" dirty="0" smtClean="0"/>
              <a:t>right</a:t>
            </a:r>
            <a:endParaRPr lang="en-US" sz="4000" b="1" dirty="0"/>
          </a:p>
        </p:txBody>
      </p:sp>
      <p:sp>
        <p:nvSpPr>
          <p:cNvPr id="2" name="Oval 1"/>
          <p:cNvSpPr/>
          <p:nvPr/>
        </p:nvSpPr>
        <p:spPr>
          <a:xfrm>
            <a:off x="6605016" y="31150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0.22762 C -0.10087 -0.22762 -0.01667 -0.10062 -0.01667 0.05575 C -0.01667 0.21189 -0.10087 0.33912 -0.20417 0.33912 C -0.30782 0.33912 -0.39167 0.21189 -0.39167 0.05575 C -0.39167 -0.10062 -0.30782 -0.22762 -0.20417 -0.22762 Z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/>
      <p:bldP spid="9" grpId="0"/>
      <p:bldP spid="12" grpId="0" animBg="1"/>
      <p:bldP spid="13" grpId="0" animBg="1"/>
      <p:bldP spid="21" grpId="0" animBg="1"/>
      <p:bldP spid="24" grpId="0" animBg="1"/>
      <p:bldP spid="25" grpId="0" animBg="1"/>
      <p:bldP spid="2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starts here, t=0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 magnified 100,000X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196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91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here t=t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9436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</a:t>
            </a:r>
          </a:p>
          <a:p>
            <a:r>
              <a:rPr lang="en-US" dirty="0"/>
              <a:t>h</a:t>
            </a:r>
            <a:r>
              <a:rPr lang="en-US" dirty="0" smtClean="0"/>
              <a:t>ere t=t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1242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526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t=t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….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current </a:t>
            </a:r>
            <a:r>
              <a:rPr lang="en-US" sz="2400" dirty="0" smtClean="0"/>
              <a:t>picture of electron motion in atoms: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	electrons as magic popcorn (not in text)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371600"/>
            <a:ext cx="3352800" cy="203132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has non-zero chance to `pop out’ anywhere on a sphere at fixed distance from nucleus. </a:t>
            </a:r>
          </a:p>
          <a:p>
            <a:endParaRPr lang="en-US" b="1" dirty="0"/>
          </a:p>
          <a:p>
            <a:r>
              <a:rPr lang="en-US" b="1" dirty="0" smtClean="0"/>
              <a:t>It must be </a:t>
            </a:r>
            <a:r>
              <a:rPr lang="en-US" b="1" i="1" dirty="0" smtClean="0"/>
              <a:t>somewhere</a:t>
            </a:r>
            <a:r>
              <a:rPr lang="en-US" b="1" dirty="0" smtClean="0"/>
              <a:t> on that sphere at all times…just can’t say where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</a:t>
            </a:r>
          </a:p>
          <a:p>
            <a:r>
              <a:rPr lang="en-US" dirty="0" smtClean="0"/>
              <a:t>Here at t=t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71600"/>
            <a:ext cx="5943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2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Atom as …..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String  and pencil dot</a:t>
            </a:r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757" y="609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Metaphor 2 reasoning </a:t>
            </a:r>
          </a:p>
          <a:p>
            <a:r>
              <a:rPr lang="en-US" sz="5400" dirty="0" smtClean="0"/>
              <a:t>pencil dot and string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27682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Pencil dot = </a:t>
            </a:r>
            <a:r>
              <a:rPr lang="en-US" sz="4400" b="1" dirty="0" smtClean="0">
                <a:solidFill>
                  <a:srgbClr val="FF0000"/>
                </a:solidFill>
              </a:rPr>
              <a:t>nucleus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39043" y="2589627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~ 0.02 cm radius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97513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Electron radius </a:t>
            </a:r>
            <a:r>
              <a:rPr lang="en-US" sz="4000" dirty="0" smtClean="0"/>
              <a:t>is _______x </a:t>
            </a:r>
            <a:r>
              <a:rPr lang="en-US" sz="4000" b="1" dirty="0" smtClean="0">
                <a:solidFill>
                  <a:srgbClr val="FF0000"/>
                </a:solidFill>
              </a:rPr>
              <a:t>nuclear radius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02181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/>
              <a:buChar char="Þ"/>
            </a:pPr>
            <a:r>
              <a:rPr lang="en-US" sz="4000" b="1" dirty="0" smtClean="0">
                <a:solidFill>
                  <a:srgbClr val="0070C0"/>
                </a:solidFill>
              </a:rPr>
              <a:t>Electron radius </a:t>
            </a:r>
            <a:r>
              <a:rPr lang="en-US" sz="4000" dirty="0" smtClean="0"/>
              <a:t>=??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088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66 </a:t>
            </a:r>
            <a:r>
              <a:rPr lang="en-US" sz="4400" dirty="0" err="1" smtClean="0"/>
              <a:t>ft</a:t>
            </a:r>
            <a:r>
              <a:rPr lang="en-US" sz="4400" dirty="0" smtClean="0"/>
              <a:t> of string= </a:t>
            </a:r>
            <a:r>
              <a:rPr lang="en-US" sz="4400" b="1" dirty="0" smtClean="0">
                <a:solidFill>
                  <a:srgbClr val="0070C0"/>
                </a:solidFill>
              </a:rPr>
              <a:t>electron radius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8663" y="5462157"/>
            <a:ext cx="7847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(for us `dumb’ Americans, that’s ~ </a:t>
            </a:r>
            <a:r>
              <a:rPr lang="en-US" sz="3600" b="1" dirty="0"/>
              <a:t>66 </a:t>
            </a:r>
            <a:r>
              <a:rPr lang="en-US" sz="3600" b="1" dirty="0" err="1" smtClean="0"/>
              <a:t>ft</a:t>
            </a:r>
            <a:r>
              <a:rPr lang="en-US" sz="3600" b="1" dirty="0" smtClean="0"/>
              <a:t>)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683530"/>
            <a:ext cx="6858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100,000</a:t>
            </a:r>
            <a:r>
              <a:rPr lang="en-US" sz="4000" b="1" dirty="0" smtClean="0">
                <a:solidFill>
                  <a:srgbClr val="FF0000"/>
                </a:solidFill>
              </a:rPr>
              <a:t> x 0.02= </a:t>
            </a:r>
            <a:r>
              <a:rPr lang="en-US" sz="4000" b="1" dirty="0">
                <a:solidFill>
                  <a:srgbClr val="0070C0"/>
                </a:solidFill>
              </a:rPr>
              <a:t>2000 cm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2143" y="1768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315323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100,000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Atom dimensions in familiar terms:  </a:t>
            </a:r>
            <a:r>
              <a:rPr lang="en-US" sz="4000" b="1" dirty="0" smtClean="0"/>
              <a:t>Metaphor 3</a:t>
            </a:r>
            <a:endParaRPr lang="en-US" sz="4000" dirty="0" smtClean="0"/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2971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5943600"/>
            <a:ext cx="719613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3”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is the edge of the electron cloud ?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i="1" dirty="0" err="1" smtClean="0">
                <a:solidFill>
                  <a:srgbClr val="FF0000"/>
                </a:solidFill>
                <a:sym typeface="Wingdings" pitchFamily="2" charset="2"/>
              </a:rPr>
              <a:t>LectureTools</a:t>
            </a:r>
            <a:r>
              <a:rPr lang="en-US" sz="3600" dirty="0" smtClean="0">
                <a:sym typeface="Wingdings" pitchFamily="2" charset="2"/>
              </a:rPr>
              <a:t> poll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83058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Some useful facts for metaphor 3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 baseball  radius = 1 ½ inches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12 inches = 1 foot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5280 feet = 1 mile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     </a:t>
            </a:r>
            <a:r>
              <a:rPr lang="en-US" sz="4000" u="sng" dirty="0" smtClean="0"/>
              <a:t>electron radius</a:t>
            </a:r>
            <a:r>
              <a:rPr lang="en-US" sz="4000" dirty="0" smtClean="0"/>
              <a:t>=100,000</a:t>
            </a:r>
            <a:endParaRPr lang="en-US" sz="4000" u="sng" dirty="0" smtClean="0"/>
          </a:p>
          <a:p>
            <a:pPr lvl="1"/>
            <a:r>
              <a:rPr lang="en-US" sz="4000" dirty="0" smtClean="0"/>
              <a:t>    nuclear radius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Baseball =</a:t>
            </a:r>
            <a:r>
              <a:rPr lang="en-US" sz="4000" b="1" dirty="0" smtClean="0">
                <a:solidFill>
                  <a:srgbClr val="FF0000"/>
                </a:solidFill>
              </a:rPr>
              <a:t>nucleus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594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en-US" sz="3200" b="1" dirty="0" smtClean="0"/>
              <a:t>100,000 x 1 ½ =150 ,000 inches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648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150,000 in</a:t>
            </a:r>
            <a:endParaRPr lang="en-US" sz="3200" b="1" dirty="0" smtClean="0"/>
          </a:p>
          <a:p>
            <a:r>
              <a:rPr lang="en-US" sz="3200" b="1" dirty="0" smtClean="0"/>
              <a:t>12 in/ft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Chemical metaphor 3 reasoning</a:t>
            </a:r>
            <a:r>
              <a:rPr lang="en-US" sz="3200" dirty="0" smtClean="0"/>
              <a:t>: baseball in Yankee Stadium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1371600"/>
            <a:ext cx="441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3 inches in diameter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4300" y="2022157"/>
            <a:ext cx="480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3/2 =1 ½ inches in radius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Electron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radius</a:t>
            </a:r>
            <a:r>
              <a:rPr lang="en-US" sz="3600" dirty="0" smtClean="0"/>
              <a:t> is _________x </a:t>
            </a:r>
            <a:r>
              <a:rPr lang="en-US" sz="3600" b="1" dirty="0" smtClean="0">
                <a:solidFill>
                  <a:srgbClr val="FF0000"/>
                </a:solidFill>
              </a:rPr>
              <a:t>nuclear</a:t>
            </a:r>
            <a:r>
              <a:rPr lang="en-US" sz="3600" dirty="0" smtClean="0"/>
              <a:t> radius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Electron radius </a:t>
            </a:r>
            <a:r>
              <a:rPr lang="en-US" sz="3600" b="1" dirty="0" smtClean="0"/>
              <a:t>is ???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780782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</a:t>
            </a:r>
            <a:r>
              <a:rPr lang="en-US" sz="3200" b="1" u="sng" dirty="0" smtClean="0"/>
              <a:t>12,400 </a:t>
            </a:r>
            <a:r>
              <a:rPr lang="en-US" sz="3200" b="1" u="sng" dirty="0" err="1" smtClean="0"/>
              <a:t>ft</a:t>
            </a:r>
            <a:endParaRPr lang="en-US" sz="3200" b="1" u="sng" dirty="0" smtClean="0"/>
          </a:p>
          <a:p>
            <a:r>
              <a:rPr lang="en-US" sz="3200" b="1" dirty="0" smtClean="0"/>
              <a:t>     5280 ft/mile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4223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Nuclear </a:t>
            </a:r>
            <a:r>
              <a:rPr lang="en-US" sz="3600" b="1" dirty="0" smtClean="0"/>
              <a:t>Radius  ???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749852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100,000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80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 Feet ?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71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 miles ?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572541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=2.37 miles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6995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=12,400 feet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7475" y="-25400"/>
            <a:ext cx="92614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24700" y="228600"/>
            <a:ext cx="201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Nucleus(+)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508000"/>
            <a:ext cx="8763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9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09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0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39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77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818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906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3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154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58200" y="508000"/>
            <a:ext cx="0" cy="228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-2540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14        12        10        8          6         4         2           0            2         4           6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096000" y="1270000"/>
            <a:ext cx="457200" cy="3048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172200" y="1117600"/>
            <a:ext cx="304800" cy="5334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372100" y="381000"/>
            <a:ext cx="2019300" cy="21336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9050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/>
              <a:t>Atom dimensions in familiar </a:t>
            </a:r>
            <a:r>
              <a:rPr lang="en-US" sz="3200" dirty="0" smtClean="0"/>
              <a:t>terms</a:t>
            </a:r>
            <a:r>
              <a:rPr lang="en-US" sz="3200" b="1" dirty="0" smtClean="0"/>
              <a:t>: Metaphor 4 –</a:t>
            </a:r>
            <a:r>
              <a:rPr lang="en-US" sz="3200" b="1" dirty="0" smtClean="0">
                <a:solidFill>
                  <a:srgbClr val="FF0000"/>
                </a:solidFill>
              </a:rPr>
              <a:t>Super Target </a:t>
            </a:r>
            <a:r>
              <a:rPr lang="en-US" sz="3200" b="1" dirty="0" smtClean="0"/>
              <a:t>Store in Omaha is the nucleus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/>
              <a:t>( a bigger store than the textbook on p. 8 assumes)</a:t>
            </a:r>
          </a:p>
        </p:txBody>
      </p:sp>
      <p:pic>
        <p:nvPicPr>
          <p:cNvPr id="10" name="Picture 9" descr="Targ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5452"/>
            <a:ext cx="8763000" cy="52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6273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200" b="1" dirty="0" err="1" smtClean="0">
                <a:solidFill>
                  <a:srgbClr val="FF0000"/>
                </a:solidFill>
                <a:sym typeface="Wingdings" pitchFamily="2" charset="2"/>
              </a:rPr>
              <a:t>LectureTools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Some useful facts for metaphor 4: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Super Target Store in Omaha, Nebraska</a:t>
            </a:r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	 </a:t>
            </a:r>
            <a:r>
              <a:rPr lang="en-US" sz="3600" dirty="0" smtClean="0"/>
              <a:t>radius of Super Target store=75 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	1000 m = 1 km=&gt; store radius=0.075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	</a:t>
            </a:r>
            <a:r>
              <a:rPr lang="en-US" sz="4000" u="sng" dirty="0" smtClean="0"/>
              <a:t>electron radius</a:t>
            </a:r>
            <a:r>
              <a:rPr lang="en-US" sz="4000" dirty="0" smtClean="0"/>
              <a:t>=100,000</a:t>
            </a:r>
            <a:endParaRPr lang="en-US" sz="4000" u="sng" dirty="0" smtClean="0"/>
          </a:p>
          <a:p>
            <a:pPr lvl="1"/>
            <a:r>
              <a:rPr lang="en-US" sz="4000" dirty="0" smtClean="0"/>
              <a:t>   nuclear radius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543</Words>
  <Application>Microsoft Office PowerPoint</Application>
  <PresentationFormat>On-screen Show (4:3)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Atom dimensions in familiar terms:  Metaphor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73</cp:revision>
  <cp:lastPrinted>2014-01-23T16:23:22Z</cp:lastPrinted>
  <dcterms:created xsi:type="dcterms:W3CDTF">2010-01-13T02:23:53Z</dcterms:created>
  <dcterms:modified xsi:type="dcterms:W3CDTF">2014-01-24T19:10:29Z</dcterms:modified>
</cp:coreProperties>
</file>