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575" r:id="rId2"/>
    <p:sldId id="576" r:id="rId3"/>
    <p:sldId id="577" r:id="rId4"/>
    <p:sldId id="578" r:id="rId5"/>
    <p:sldId id="579" r:id="rId6"/>
    <p:sldId id="580" r:id="rId7"/>
    <p:sldId id="581" r:id="rId8"/>
    <p:sldId id="589" r:id="rId9"/>
    <p:sldId id="590" r:id="rId10"/>
    <p:sldId id="591" r:id="rId11"/>
    <p:sldId id="592" r:id="rId12"/>
    <p:sldId id="593" r:id="rId13"/>
    <p:sldId id="601" r:id="rId14"/>
    <p:sldId id="594" r:id="rId15"/>
    <p:sldId id="595" r:id="rId16"/>
    <p:sldId id="596" r:id="rId17"/>
    <p:sldId id="598" r:id="rId18"/>
    <p:sldId id="599" r:id="rId19"/>
    <p:sldId id="60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45" autoAdjust="0"/>
    <p:restoredTop sz="99693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4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84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289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0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3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8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02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49418-E620-4AEC-9F2E-464BAD2865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2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59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922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9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C117C7-5746-42F2-8855-00F0A0A588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www.scientific-web.com/en/Physics/Biographies/images/ErnestRutherford2.jpg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8100" y="-14222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brief digression on Avogadro’s Number 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o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7630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 </a:t>
            </a:r>
            <a:r>
              <a:rPr lang="en-US" sz="2400" b="1" dirty="0" smtClean="0"/>
              <a:t>There’s nothing magic or special about it. It reflects the arbitrary assumption of the use of grams to replace the </a:t>
            </a:r>
            <a:r>
              <a:rPr lang="en-US" sz="2400" b="1" dirty="0" err="1" smtClean="0"/>
              <a:t>unitless</a:t>
            </a:r>
            <a:r>
              <a:rPr lang="en-US" sz="2400" b="1" dirty="0" smtClean="0"/>
              <a:t> `relative’ masses in the Periodic Table. Change the choice of units…change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099" y="1539236"/>
            <a:ext cx="81534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2) Its magnitude has only definitively been determined in the 20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century (It’s a hard one to measure.) Until then, chemists got along fine counting moles not atoms.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1865</a:t>
            </a:r>
          </a:p>
          <a:p>
            <a:r>
              <a:rPr lang="en-US" b="1" dirty="0" err="1" smtClean="0"/>
              <a:t>Loschmidt</a:t>
            </a:r>
            <a:endParaRPr lang="en-US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4600" y="2438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1908</a:t>
            </a:r>
          </a:p>
          <a:p>
            <a:r>
              <a:rPr lang="en-US" b="1" dirty="0" smtClean="0"/>
              <a:t>Perrin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4876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6.7 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2438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1909</a:t>
            </a:r>
          </a:p>
          <a:p>
            <a:r>
              <a:rPr lang="en-US" b="1" dirty="0" smtClean="0"/>
              <a:t>Rutherford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4876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6.16*10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24384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1918</a:t>
            </a:r>
          </a:p>
          <a:p>
            <a:r>
              <a:rPr lang="en-US" b="1" dirty="0" smtClean="0"/>
              <a:t>The Braggs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4876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6.019*10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102699" y="2520208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2001</a:t>
            </a:r>
          </a:p>
          <a:p>
            <a:r>
              <a:rPr lang="en-US" b="1" dirty="0" smtClean="0"/>
              <a:t>De </a:t>
            </a:r>
            <a:r>
              <a:rPr lang="en-US" b="1" dirty="0" err="1" smtClean="0"/>
              <a:t>Bièvre</a:t>
            </a:r>
            <a:r>
              <a:rPr lang="en-US" b="1" dirty="0" smtClean="0"/>
              <a:t> et. al.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800600"/>
            <a:ext cx="22098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6.022133530*10</a:t>
            </a:r>
            <a:r>
              <a:rPr lang="en-US" b="1" baseline="30000" dirty="0" smtClean="0">
                <a:solidFill>
                  <a:srgbClr val="FF0000"/>
                </a:solidFill>
              </a:rPr>
              <a:t>23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257800"/>
            <a:ext cx="20574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1</a:t>
            </a:r>
            <a:r>
              <a:rPr lang="en-US" sz="1400" b="1" baseline="30000" dirty="0" smtClean="0"/>
              <a:t>st</a:t>
            </a:r>
            <a:r>
              <a:rPr lang="en-US" sz="1400" b="1" dirty="0" smtClean="0"/>
              <a:t> reasonable guess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(N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/>
              <a:t>originally called </a:t>
            </a:r>
            <a:r>
              <a:rPr lang="en-US" sz="1400" b="1" dirty="0" err="1" smtClean="0"/>
              <a:t>Loschmidt’s</a:t>
            </a:r>
            <a:r>
              <a:rPr lang="en-US" sz="1400" b="1" dirty="0" smtClean="0"/>
              <a:t> Number)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705600" y="5257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Current (NIST) accepted value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876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72  *10</a:t>
            </a:r>
            <a:r>
              <a:rPr lang="en-US" sz="2000" b="1" baseline="30000" dirty="0" smtClean="0"/>
              <a:t>23</a:t>
            </a:r>
            <a:endParaRPr lang="en-US" sz="2000" b="1" dirty="0"/>
          </a:p>
        </p:txBody>
      </p:sp>
      <p:pic>
        <p:nvPicPr>
          <p:cNvPr id="22530" name="Picture 2" descr="http://www.kfki.hu/~cheminfo/hun/olvaso/histchem/mol/losch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048000"/>
            <a:ext cx="998982" cy="1752600"/>
          </a:xfrm>
          <a:prstGeom prst="rect">
            <a:avLst/>
          </a:prstGeom>
          <a:noFill/>
        </p:spPr>
      </p:pic>
      <p:pic>
        <p:nvPicPr>
          <p:cNvPr id="22532" name="Picture 4" descr="http://www.nndb.com/people/720/000099423/jean-perrin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048000"/>
            <a:ext cx="1125236" cy="159067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057400" y="5257800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</a:t>
            </a:r>
            <a:r>
              <a:rPr lang="en-US" sz="1400" b="1" dirty="0" smtClean="0"/>
              <a:t>uses 4 methods to find </a:t>
            </a: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1400" b="1" dirty="0" smtClean="0"/>
              <a:t>; wins</a:t>
            </a:r>
          </a:p>
          <a:p>
            <a:r>
              <a:rPr lang="en-US" sz="1400" b="1" dirty="0" smtClean="0"/>
              <a:t>Nobel Prize; renames </a:t>
            </a: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o</a:t>
            </a:r>
            <a:r>
              <a:rPr lang="en-US" sz="1400" b="1" baseline="-25000" dirty="0" smtClean="0">
                <a:solidFill>
                  <a:schemeClr val="tx2"/>
                </a:solidFill>
              </a:rPr>
              <a:t> </a:t>
            </a:r>
            <a:r>
              <a:rPr lang="en-US" sz="1400" b="1" dirty="0" smtClean="0"/>
              <a:t>`Avogadro’s #’ </a:t>
            </a:r>
            <a:endParaRPr lang="en-US" sz="1400" b="1" baseline="-25000" dirty="0"/>
          </a:p>
        </p:txBody>
      </p:sp>
      <p:pic>
        <p:nvPicPr>
          <p:cNvPr id="22534" name="Picture 6" descr="See full 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3048000"/>
            <a:ext cx="1280160" cy="16002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3657600" y="5257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Counted alpha particles</a:t>
            </a:r>
            <a:endParaRPr lang="en-US" sz="1400" b="1" dirty="0"/>
          </a:p>
        </p:txBody>
      </p:sp>
      <p:pic>
        <p:nvPicPr>
          <p:cNvPr id="22536" name="Picture 8" descr="http://www4.nau.edu/microanalysis/microprobe/img/stamp_bragg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29200" y="3200400"/>
            <a:ext cx="1915319" cy="1447800"/>
          </a:xfrm>
          <a:prstGeom prst="rect">
            <a:avLst/>
          </a:prstGeom>
          <a:noFill/>
        </p:spPr>
      </p:pic>
      <p:pic>
        <p:nvPicPr>
          <p:cNvPr id="22538" name="Picture 10" descr="http://www.researchchannel.org/images/inst/nis/nist_aerialbi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2800" y="3114675"/>
            <a:ext cx="1685925" cy="1685925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5029200" y="5257800"/>
            <a:ext cx="1447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Used x-rays and counted atoms in a unit cell</a:t>
            </a:r>
            <a:endParaRPr lang="en-US" sz="1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162800" y="2971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Aerial view of NIST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58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21" grpId="0"/>
      <p:bldP spid="24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continued </a:t>
            </a: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2743200" cy="4572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28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63.63</a:t>
            </a:r>
            <a:endParaRPr lang="en-US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2860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16</a:t>
            </a:r>
            <a:endParaRPr lang="en-US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>
                <a:latin typeface="Arial" charset="0"/>
              </a:rPr>
              <a:t>=</a:t>
            </a:r>
          </a:p>
          <a:p>
            <a:r>
              <a:rPr lang="en-US" b="1">
                <a:latin typeface="Arial" charset="0"/>
              </a:rPr>
              <a:t>4.545</a:t>
            </a:r>
            <a:endParaRPr lang="en-US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>
                <a:latin typeface="Arial" charset="0"/>
              </a:rPr>
              <a:t>/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>
                <a:latin typeface="Arial" charset="0"/>
              </a:rPr>
              <a:t>=</a:t>
            </a: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7010400" y="4343400"/>
            <a:ext cx="175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4.545</a:t>
            </a:r>
            <a:r>
              <a:rPr lang="en-US" b="1">
                <a:latin typeface="Arial" charset="0"/>
              </a:rPr>
              <a:t> = 2</a:t>
            </a:r>
            <a:endParaRPr lang="en-US" b="1" u="sng">
              <a:latin typeface="Arial" charset="0"/>
            </a:endParaRP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447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2.273</a:t>
            </a:r>
            <a:r>
              <a:rPr lang="en-US" b="1">
                <a:latin typeface="Arial" charset="0"/>
              </a:rPr>
              <a:t> =1</a:t>
            </a:r>
            <a:endParaRPr lang="en-US" b="1" u="sng">
              <a:latin typeface="Arial" charset="0"/>
            </a:endParaRPr>
          </a:p>
          <a:p>
            <a:r>
              <a:rPr lang="en-US" b="1">
                <a:latin typeface="Arial" charset="0"/>
              </a:rPr>
              <a:t>2.273</a:t>
            </a:r>
            <a:endParaRPr lang="en-US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 dirty="0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 dirty="0" err="1" smtClean="0">
                <a:latin typeface="Arial" charset="0"/>
              </a:rPr>
              <a:t>n</a:t>
            </a:r>
            <a:r>
              <a:rPr lang="en-US" sz="2800" b="1" baseline="-25000" dirty="0" err="1" smtClean="0">
                <a:latin typeface="Arial" charset="0"/>
              </a:rPr>
              <a:t>min</a:t>
            </a:r>
            <a:endParaRPr lang="en-US" sz="2800" dirty="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816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7315200" y="1981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Dinitrogen</a:t>
            </a:r>
            <a:r>
              <a:rPr lang="en-US" sz="3600" dirty="0" smtClean="0">
                <a:solidFill>
                  <a:srgbClr val="FF0000"/>
                </a:solidFill>
              </a:rPr>
              <a:t> monoxide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57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4766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90599"/>
            <a:ext cx="61722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Chemical Composition 	Exercise 5</a:t>
            </a:r>
          </a:p>
        </p:txBody>
      </p:sp>
    </p:spTree>
    <p:extLst>
      <p:ext uri="{BB962C8B-B14F-4D97-AF65-F5344CB8AC3E}">
        <p14:creationId xmlns:p14="http://schemas.microsoft.com/office/powerpoint/2010/main" val="13643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dirty="0" smtClean="0"/>
              <a:t>#5.1: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4218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311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Combustion Problems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7467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1:</a:t>
            </a:r>
            <a:endParaRPr lang="en-US" dirty="0" smtClean="0"/>
          </a:p>
          <a:p>
            <a:r>
              <a:rPr lang="en-US" sz="2800" b="1" dirty="0" smtClean="0"/>
              <a:t>A 36 gram block of charcoal (pure C) is burned to a colorless gas in O2. The final mass of the combustion product,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is 132 g. Given that C has an atomic mass of 12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and O has an atomic mass of 16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, what is the formula for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(e.g. what is x ??)</a:t>
            </a:r>
            <a:endParaRPr lang="en-US" sz="2800" b="1" dirty="0"/>
          </a:p>
          <a:p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286720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2:</a:t>
            </a:r>
            <a:endParaRPr lang="en-US" dirty="0" smtClean="0"/>
          </a:p>
          <a:p>
            <a:r>
              <a:rPr lang="en-US" sz="2800" b="1" dirty="0" smtClean="0"/>
              <a:t>A hydrocarbon (</a:t>
            </a:r>
            <a:r>
              <a:rPr lang="en-US" sz="2800" b="1" dirty="0" err="1" smtClean="0"/>
              <a:t>C</a:t>
            </a:r>
            <a:r>
              <a:rPr lang="en-US" sz="2800" b="1" baseline="-25000" dirty="0" err="1" smtClean="0"/>
              <a:t>x</a:t>
            </a:r>
            <a:r>
              <a:rPr lang="en-US" sz="2800" b="1" dirty="0" err="1" smtClean="0"/>
              <a:t>H</a:t>
            </a:r>
            <a:r>
              <a:rPr lang="en-US" sz="2800" b="1" baseline="-25000" dirty="0" err="1" smtClean="0"/>
              <a:t>y</a:t>
            </a:r>
            <a:r>
              <a:rPr lang="en-US" sz="2800" b="1" dirty="0" smtClean="0"/>
              <a:t>) is burned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to produce</a:t>
            </a:r>
          </a:p>
          <a:p>
            <a:r>
              <a:rPr lang="en-US" sz="2800" b="1" dirty="0" smtClean="0"/>
              <a:t>22 grams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4.5 grams of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O. Given that the molecular masses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are 44 and 18 grams/mole respectively, what is the empiric formula of the hydrocarbon, e.g. what are x and y ?</a:t>
            </a:r>
          </a:p>
          <a:p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68245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990599"/>
            <a:ext cx="61722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Combustion problems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	Exercise 5</a:t>
            </a:r>
          </a:p>
        </p:txBody>
      </p:sp>
    </p:spTree>
    <p:extLst>
      <p:ext uri="{BB962C8B-B14F-4D97-AF65-F5344CB8AC3E}">
        <p14:creationId xmlns:p14="http://schemas.microsoft.com/office/powerpoint/2010/main" val="8860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And yet little more trivia about Avogadro’s #, 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o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2767077" cy="3200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42672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Lorenzo Romano Amedeo Carlo </a:t>
            </a:r>
            <a:r>
              <a:rPr lang="it-IT" sz="2800" b="1" i="1" dirty="0" smtClean="0">
                <a:solidFill>
                  <a:srgbClr val="FF0000"/>
                </a:solidFill>
              </a:rPr>
              <a:t>Avogadro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di Quaregna e di Cerreto, Count of Quaregna and Cerreto (9 August 1776 – 9 July 1856) </a:t>
            </a:r>
          </a:p>
          <a:p>
            <a:r>
              <a:rPr lang="it-IT" sz="2800" b="1" i="1" dirty="0" smtClean="0">
                <a:solidFill>
                  <a:srgbClr val="00B050"/>
                </a:solidFill>
              </a:rPr>
              <a:t>...</a:t>
            </a:r>
            <a:r>
              <a:rPr lang="it-IT" sz="2800" b="1" i="1" dirty="0" smtClean="0">
                <a:solidFill>
                  <a:srgbClr val="FF0000"/>
                </a:solidFill>
              </a:rPr>
              <a:t>ostensibly counting `azote’ = Nitrogen molecules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914400"/>
            <a:ext cx="70104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Avogadro </a:t>
            </a:r>
            <a:r>
              <a:rPr lang="en-US" sz="3200" b="1" i="1" dirty="0" smtClean="0"/>
              <a:t>never  derived </a:t>
            </a:r>
            <a:r>
              <a:rPr lang="en-US" sz="3200" b="1" i="1" dirty="0" smtClean="0">
                <a:solidFill>
                  <a:srgbClr val="FF0000"/>
                </a:solidFill>
              </a:rPr>
              <a:t>N</a:t>
            </a:r>
            <a:r>
              <a:rPr lang="en-US" sz="3200" b="1" i="1" baseline="-25000" dirty="0" smtClean="0">
                <a:solidFill>
                  <a:srgbClr val="FF0000"/>
                </a:solidFill>
              </a:rPr>
              <a:t>o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smtClean="0"/>
              <a:t>and did not count the N</a:t>
            </a:r>
            <a:r>
              <a:rPr lang="en-US" sz="3200" b="1" i="1" baseline="-25000" dirty="0" smtClean="0"/>
              <a:t>2</a:t>
            </a:r>
            <a:r>
              <a:rPr lang="en-US" sz="3200" b="1" i="1" dirty="0" smtClean="0"/>
              <a:t> molecules in a flask (as the cartoon to the left suggests…) </a:t>
            </a:r>
            <a:endParaRPr lang="en-US" sz="3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4572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Avogadro Myth debunked:</a:t>
            </a:r>
            <a:endParaRPr lang="en-US" sz="2400" u="sng" dirty="0" smtClean="0"/>
          </a:p>
        </p:txBody>
      </p:sp>
    </p:spTree>
    <p:extLst>
      <p:ext uri="{BB962C8B-B14F-4D97-AF65-F5344CB8AC3E}">
        <p14:creationId xmlns:p14="http://schemas.microsoft.com/office/powerpoint/2010/main" val="3508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676400"/>
            <a:ext cx="2386077" cy="32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600" y="304800"/>
            <a:ext cx="8610600" cy="138499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2800" b="1" dirty="0" smtClean="0"/>
              <a:t>Equal numbers of gas particles occupy the same volume if at the same temperature and pressure regardless of gas identity.”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874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u="sng" dirty="0" smtClean="0"/>
              <a:t>His real contribution: </a:t>
            </a:r>
            <a:r>
              <a:rPr lang="en-US" sz="2000" b="1" u="sng" dirty="0" smtClean="0">
                <a:solidFill>
                  <a:srgbClr val="FF0000"/>
                </a:solidFill>
              </a:rPr>
              <a:t>Avogadro’s Gas Law</a:t>
            </a:r>
          </a:p>
        </p:txBody>
      </p:sp>
      <p:pic>
        <p:nvPicPr>
          <p:cNvPr id="1030" name="Picture 6" descr="http://www.physics.ucla.edu/demoweb/demomanual/modern_physics/nuclear_and_particle_physics/heavy_water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3124200"/>
            <a:ext cx="2619375" cy="1685925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4343400" y="2895600"/>
            <a:ext cx="1066800" cy="1143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2743200"/>
            <a:ext cx="1066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28800" y="17526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Y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nitrogens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</a:rPr>
              <a:t>weigh 28 g              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0" y="18288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Y </a:t>
            </a:r>
            <a:r>
              <a:rPr lang="en-US" sz="3200" b="1" dirty="0" err="1" smtClean="0">
                <a:solidFill>
                  <a:srgbClr val="FF0000"/>
                </a:solidFill>
              </a:rPr>
              <a:t>oxygens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weigh 32 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4800601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 *</a:t>
            </a:r>
            <a:r>
              <a:rPr lang="en-US" sz="2400" b="1" dirty="0" smtClean="0">
                <a:solidFill>
                  <a:srgbClr val="FF0000"/>
                </a:solidFill>
              </a:rPr>
              <a:t>Mass of  one O atom </a:t>
            </a:r>
            <a:r>
              <a:rPr lang="en-US" sz="2400" dirty="0" smtClean="0"/>
              <a:t>= 	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32 g</a:t>
            </a:r>
            <a:r>
              <a:rPr lang="en-US" sz="2400" dirty="0" smtClean="0"/>
              <a:t>                                          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5000" y="2971800"/>
            <a:ext cx="32766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=&gt; Experimental path to finding the relative masses of elements on Periodic table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53340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Y* </a:t>
            </a:r>
            <a:r>
              <a:rPr lang="en-US" sz="2400" b="1" dirty="0" smtClean="0">
                <a:solidFill>
                  <a:srgbClr val="0070C0"/>
                </a:solidFill>
              </a:rPr>
              <a:t>Mass of one N atom                          28 g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" y="5334000"/>
            <a:ext cx="3276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05400" y="5334000"/>
            <a:ext cx="6096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57200" y="48768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" y="54102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953000"/>
            <a:ext cx="381000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5410200"/>
            <a:ext cx="381000" cy="3048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8200" y="58674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Now unit-less ratio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66294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= </a:t>
            </a:r>
            <a:r>
              <a:rPr lang="en-US" sz="2800" b="1" u="sng" dirty="0" smtClean="0">
                <a:solidFill>
                  <a:srgbClr val="FF0000"/>
                </a:solidFill>
              </a:rPr>
              <a:t>16</a:t>
            </a:r>
          </a:p>
          <a:p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rgbClr val="0070C0"/>
                </a:solidFill>
              </a:rPr>
              <a:t>14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81800" y="57912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See Periodic table entries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8334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 animBg="1"/>
      <p:bldP spid="18" grpId="0"/>
      <p:bldP spid="19" grpId="0"/>
      <p:bldP spid="20" grpId="0"/>
      <p:bldP spid="21" grpId="0" animBg="1"/>
      <p:bldP spid="22" grpId="0"/>
      <p:bldP spid="33" grpId="0"/>
      <p:bldP spid="34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pav.it/mat/matdivulga/umorismo/immagini/caricature/avogadr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533400"/>
            <a:ext cx="2767077" cy="3200400"/>
          </a:xfrm>
          <a:prstGeom prst="rect">
            <a:avLst/>
          </a:prstGeom>
          <a:noFill/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1981200"/>
            <a:ext cx="1217815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1219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 gave you this…</a:t>
            </a:r>
            <a:endParaRPr lang="en-US" sz="2400" b="1" dirty="0"/>
          </a:p>
        </p:txBody>
      </p:sp>
      <p:sp>
        <p:nvSpPr>
          <p:cNvPr id="13" name="Freeform 12"/>
          <p:cNvSpPr/>
          <p:nvPr/>
        </p:nvSpPr>
        <p:spPr>
          <a:xfrm>
            <a:off x="1811383" y="914400"/>
            <a:ext cx="3065417" cy="106680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62200" y="2514600"/>
            <a:ext cx="1066800" cy="457200"/>
          </a:xfrm>
          <a:prstGeom prst="straightConnector1">
            <a:avLst/>
          </a:prstGeom>
          <a:ln w="698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794" name="Picture 2" descr="http://farm1.static.flickr.com/25/53654949_346ceed6a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038600"/>
            <a:ext cx="3149600" cy="2286610"/>
          </a:xfrm>
          <a:prstGeom prst="rect">
            <a:avLst/>
          </a:prstGeom>
          <a:noFill/>
        </p:spPr>
      </p:pic>
      <p:sp>
        <p:nvSpPr>
          <p:cNvPr id="20" name="Freeform 19"/>
          <p:cNvSpPr/>
          <p:nvPr/>
        </p:nvSpPr>
        <p:spPr>
          <a:xfrm>
            <a:off x="2514600" y="5029200"/>
            <a:ext cx="2704011" cy="944880"/>
          </a:xfrm>
          <a:custGeom>
            <a:avLst/>
            <a:gdLst>
              <a:gd name="connsiteX0" fmla="*/ 30480 w 2704011"/>
              <a:gd name="connsiteY0" fmla="*/ 879565 h 944880"/>
              <a:gd name="connsiteX1" fmla="*/ 317863 w 2704011"/>
              <a:gd name="connsiteY1" fmla="*/ 631371 h 944880"/>
              <a:gd name="connsiteX2" fmla="*/ 448491 w 2704011"/>
              <a:gd name="connsiteY2" fmla="*/ 174171 h 944880"/>
              <a:gd name="connsiteX3" fmla="*/ 2355668 w 2704011"/>
              <a:gd name="connsiteY3" fmla="*/ 108857 h 944880"/>
              <a:gd name="connsiteX4" fmla="*/ 2394857 w 2704011"/>
              <a:gd name="connsiteY4" fmla="*/ 827314 h 944880"/>
              <a:gd name="connsiteX5" fmla="*/ 500743 w 2704011"/>
              <a:gd name="connsiteY5" fmla="*/ 814251 h 944880"/>
              <a:gd name="connsiteX6" fmla="*/ 30480 w 2704011"/>
              <a:gd name="connsiteY6" fmla="*/ 879565 h 944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4011" h="944880">
                <a:moveTo>
                  <a:pt x="30480" y="879565"/>
                </a:moveTo>
                <a:cubicBezTo>
                  <a:pt x="0" y="849085"/>
                  <a:pt x="248195" y="748937"/>
                  <a:pt x="317863" y="631371"/>
                </a:cubicBezTo>
                <a:cubicBezTo>
                  <a:pt x="387532" y="513805"/>
                  <a:pt x="108857" y="261257"/>
                  <a:pt x="448491" y="174171"/>
                </a:cubicBezTo>
                <a:cubicBezTo>
                  <a:pt x="788125" y="87085"/>
                  <a:pt x="2031274" y="0"/>
                  <a:pt x="2355668" y="108857"/>
                </a:cubicBezTo>
                <a:cubicBezTo>
                  <a:pt x="2680062" y="217714"/>
                  <a:pt x="2704011" y="709748"/>
                  <a:pt x="2394857" y="827314"/>
                </a:cubicBezTo>
                <a:cubicBezTo>
                  <a:pt x="2085703" y="944880"/>
                  <a:pt x="899160" y="807720"/>
                  <a:pt x="500743" y="814251"/>
                </a:cubicBezTo>
                <a:cubicBezTo>
                  <a:pt x="102326" y="820782"/>
                  <a:pt x="60960" y="910045"/>
                  <a:pt x="30480" y="879565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895600" y="5257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this….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657600" y="5867400"/>
            <a:ext cx="525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</a:rPr>
              <a:t> =6.022 133530*10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23</a:t>
            </a:r>
            <a:r>
              <a:rPr lang="en-US" sz="3600" dirty="0" smtClean="0"/>
              <a:t>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921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gram atomic masses (AW)  let us know the ratios of atoms in compounds (even if we don’t know how big </a:t>
            </a:r>
            <a:r>
              <a:rPr lang="en-US" sz="2800" b="1" dirty="0" smtClean="0">
                <a:solidFill>
                  <a:srgbClr val="002060"/>
                </a:solidFill>
              </a:rPr>
              <a:t>N</a:t>
            </a:r>
            <a:r>
              <a:rPr lang="en-US" sz="2800" b="1" baseline="-25000" dirty="0" smtClean="0">
                <a:solidFill>
                  <a:srgbClr val="002060"/>
                </a:solidFill>
              </a:rPr>
              <a:t>o</a:t>
            </a:r>
            <a:r>
              <a:rPr lang="en-US" sz="2800" b="1" dirty="0" smtClean="0"/>
              <a:t> is)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/>
              <a:t>EXAMPLE 1</a:t>
            </a:r>
            <a:r>
              <a:rPr lang="en-US" sz="3200" dirty="0" smtClean="0"/>
              <a:t>: 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4478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400" b="1" dirty="0" smtClean="0"/>
              <a:t>O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1447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Mass of element in  X</a:t>
            </a:r>
            <a:endParaRPr lang="en-US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1752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24.0  grams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2133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64.0 grams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13716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GAW</a:t>
            </a:r>
            <a:r>
              <a:rPr lang="en-US" b="1" u="sng" dirty="0" smtClean="0"/>
              <a:t>		</a:t>
            </a:r>
            <a:endParaRPr lang="en-US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18288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12.0 grams/mol </a:t>
            </a:r>
            <a:r>
              <a:rPr lang="en-US" sz="2400" b="1" dirty="0" smtClean="0">
                <a:solidFill>
                  <a:srgbClr val="FF0000"/>
                </a:solidFill>
              </a:rPr>
              <a:t>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22098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16.0 grams/mol O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3124200"/>
            <a:ext cx="5105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 atoms to O atoms in compound X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67600" y="1828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24/12=2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3800" y="2209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64/16=4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562600" y="3276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2C</a:t>
            </a:r>
            <a:r>
              <a:rPr lang="en-US" sz="3600" dirty="0" smtClean="0"/>
              <a:t> to 4O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467600" y="1371600"/>
            <a:ext cx="1447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# mole</a:t>
            </a:r>
            <a:endParaRPr lang="en-US" sz="28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6172200" y="43434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962400" y="43434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322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19" grpId="0"/>
      <p:bldP spid="21" grpId="0" animBg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gram atomic masses (AW)  let us know the ratios of atoms in compounds (cont.)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228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EXAMPLE 2: 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6002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Element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6764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Mass of element in Y</a:t>
            </a:r>
            <a:endParaRPr lang="en-US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2057400"/>
            <a:ext cx="1981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600" b="1" dirty="0" smtClean="0"/>
              <a:t>6.0  grams</a:t>
            </a:r>
            <a:endParaRPr lang="en-US" sz="2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2.0  grams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0" y="16764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GAW (grams/ mol)</a:t>
            </a:r>
            <a:endParaRPr lang="en-US" sz="24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20574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12.0 grams/mol C</a:t>
            </a:r>
            <a:endParaRPr lang="en-US" sz="2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2362200"/>
            <a:ext cx="289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</a:t>
            </a:r>
            <a:r>
              <a:rPr lang="en-US" sz="2600" b="1" dirty="0" smtClean="0"/>
              <a:t>1.0 grams/mol H</a:t>
            </a:r>
            <a:endParaRPr lang="en-US" sz="2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3124200"/>
            <a:ext cx="4953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ratio of H to C atoms in compound Y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39000" y="2057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6/12=  ½</a:t>
            </a: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15200" y="2438400"/>
            <a:ext cx="1600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2/1    =2</a:t>
            </a:r>
            <a:endParaRPr lang="en-US" sz="2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3429000"/>
            <a:ext cx="2895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 H to </a:t>
            </a:r>
            <a:r>
              <a:rPr lang="en-US" sz="4000" b="1" dirty="0" smtClean="0">
                <a:solidFill>
                  <a:srgbClr val="FF0000"/>
                </a:solidFill>
              </a:rPr>
              <a:t>½  C  </a:t>
            </a:r>
          </a:p>
          <a:p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162800" y="1676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 mol</a:t>
            </a:r>
            <a:endParaRPr lang="en-US" sz="2400" b="1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4495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=&gt;</a:t>
            </a:r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1/2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2</a:t>
            </a:r>
            <a:endParaRPr lang="en-US" sz="3600" b="1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419600" y="4876800"/>
            <a:ext cx="1219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15000" y="4572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4</a:t>
            </a:r>
            <a:endParaRPr lang="en-US" sz="3600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4419600" y="42672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2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70932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gram atomic masses (AW)  let us know the ratios of atoms in compounds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45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3: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38200"/>
            <a:ext cx="1600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Element</a:t>
            </a:r>
          </a:p>
          <a:p>
            <a:r>
              <a:rPr lang="en-US" sz="25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en-US" sz="2500" b="1" dirty="0" smtClean="0">
                <a:solidFill>
                  <a:srgbClr val="0070C0"/>
                </a:solidFill>
              </a:rPr>
              <a:t>H</a:t>
            </a:r>
          </a:p>
          <a:p>
            <a:r>
              <a:rPr lang="en-US" sz="2500" b="1" dirty="0" smtClean="0"/>
              <a:t>O</a:t>
            </a:r>
            <a:endParaRPr lang="en-US" sz="2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914400"/>
            <a:ext cx="358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Mass of element in  Z</a:t>
            </a:r>
            <a:endParaRPr lang="en-US" sz="2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>
                <a:solidFill>
                  <a:srgbClr val="FF0000"/>
                </a:solidFill>
              </a:rPr>
              <a:t>8</a:t>
            </a:r>
            <a:r>
              <a:rPr lang="en-US" sz="2400" b="1" dirty="0" smtClean="0">
                <a:solidFill>
                  <a:srgbClr val="FF0000"/>
                </a:solidFill>
              </a:rPr>
              <a:t>.0  grams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600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400" b="1" dirty="0" smtClean="0">
                <a:solidFill>
                  <a:srgbClr val="0070C0"/>
                </a:solidFill>
              </a:rPr>
              <a:t>2.0  grams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19600" y="914400"/>
            <a:ext cx="281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u="sng" dirty="0" smtClean="0"/>
              <a:t>GAW (grams/1 mol)</a:t>
            </a:r>
            <a:endParaRPr lang="en-US" sz="2200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1371600"/>
            <a:ext cx="2667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solidFill>
                  <a:srgbClr val="FF0000"/>
                </a:solidFill>
              </a:rPr>
              <a:t>12.0 grams/mol C</a:t>
            </a:r>
            <a:endParaRPr lang="en-US" sz="23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3400" y="1676400"/>
            <a:ext cx="28194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>
                <a:solidFill>
                  <a:srgbClr val="0070C0"/>
                </a:solidFill>
              </a:rPr>
              <a:t>1.0 grams/mol H</a:t>
            </a:r>
            <a:endParaRPr lang="en-US" sz="23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2514600"/>
            <a:ext cx="8991600" cy="5386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900" b="1" dirty="0" smtClean="0"/>
              <a:t>What is the ratio of C to H to O  atoms in  Z ?</a:t>
            </a:r>
            <a:endParaRPr lang="en-US" sz="29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162800" y="13716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8.0/12=0.666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16764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</a:t>
            </a:r>
            <a:r>
              <a:rPr lang="en-US" sz="2200" b="1" dirty="0" smtClean="0">
                <a:solidFill>
                  <a:srgbClr val="0070C0"/>
                </a:solidFill>
              </a:rPr>
              <a:t>2.0/1= 2.0</a:t>
            </a:r>
            <a:endParaRPr lang="en-US" sz="2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200" y="9144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#mol</a:t>
            </a:r>
            <a:endParaRPr lang="en-US" sz="240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1600200" y="1981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b="1" dirty="0" smtClean="0"/>
              <a:t>5.33  grams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191000" y="1981200"/>
            <a:ext cx="2743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300" b="1" dirty="0" smtClean="0"/>
              <a:t>16.0 grams/mol O</a:t>
            </a:r>
            <a:endParaRPr lang="en-US" sz="23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20574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5.33/16=0.333</a:t>
            </a:r>
            <a:endParaRPr lang="en-US" sz="2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286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0.666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657600" y="34290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2.0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34290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3048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             </a:t>
            </a:r>
            <a:r>
              <a:rPr lang="en-US" sz="2400" b="1" u="sng" dirty="0" smtClean="0">
                <a:solidFill>
                  <a:srgbClr val="FF0000"/>
                </a:solidFill>
              </a:rPr>
              <a:t>Mol C</a:t>
            </a:r>
            <a:r>
              <a:rPr lang="en-US" sz="2400" b="1" u="sng" dirty="0" smtClean="0"/>
              <a:t>	     </a:t>
            </a:r>
            <a:r>
              <a:rPr lang="en-US" sz="2400" b="1" u="sng" dirty="0" smtClean="0">
                <a:solidFill>
                  <a:srgbClr val="0070C0"/>
                </a:solidFill>
              </a:rPr>
              <a:t>Mol</a:t>
            </a:r>
            <a:r>
              <a:rPr lang="en-US" sz="2400" b="1" u="sng" dirty="0" smtClean="0"/>
              <a:t> </a:t>
            </a:r>
            <a:r>
              <a:rPr lang="en-US" sz="2400" b="1" u="sng" dirty="0" smtClean="0">
                <a:solidFill>
                  <a:srgbClr val="0070C0"/>
                </a:solidFill>
              </a:rPr>
              <a:t>H       </a:t>
            </a:r>
            <a:r>
              <a:rPr lang="en-US" sz="2400" b="1" u="sng" dirty="0" smtClean="0"/>
              <a:t>Mol  O</a:t>
            </a:r>
            <a:endParaRPr lang="en-US" sz="2400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" y="3886200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Divide by smallest  mol count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3622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0.666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81400" y="411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</a:rPr>
              <a:t>2.0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876800" y="4114800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0.333</a:t>
            </a:r>
          </a:p>
          <a:p>
            <a:r>
              <a:rPr lang="en-US" sz="2400" b="1" dirty="0" smtClean="0"/>
              <a:t>0.333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324600" y="3429000"/>
            <a:ext cx="281940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How to simplify to produce whole numbers only 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2438400" y="5029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 2</a:t>
            </a:r>
            <a:r>
              <a:rPr lang="en-US" sz="2800" b="1" dirty="0" smtClean="0"/>
              <a:t>	     </a:t>
            </a:r>
            <a:r>
              <a:rPr lang="en-US" sz="2800" b="1" dirty="0" smtClean="0">
                <a:solidFill>
                  <a:srgbClr val="0070C0"/>
                </a:solidFill>
              </a:rPr>
              <a:t>6</a:t>
            </a:r>
            <a:r>
              <a:rPr lang="en-US" sz="2800" b="1" dirty="0" smtClean="0"/>
              <a:t>              1</a:t>
            </a:r>
            <a:endParaRPr lang="en-US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124200" y="5791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=&gt; 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H</a:t>
            </a:r>
            <a:r>
              <a:rPr lang="en-US" sz="3600" b="1" baseline="-25000" dirty="0" smtClean="0">
                <a:solidFill>
                  <a:srgbClr val="0070C0"/>
                </a:solidFill>
              </a:rPr>
              <a:t>6</a:t>
            </a:r>
            <a:r>
              <a:rPr lang="en-US" sz="3600" b="1" dirty="0" smtClean="0"/>
              <a:t>O </a:t>
            </a:r>
            <a:r>
              <a:rPr lang="en-US" sz="3600" dirty="0" smtClean="0"/>
              <a:t>  (grain alcohol)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992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5" grpId="0"/>
      <p:bldP spid="16" grpId="0"/>
      <p:bldP spid="20" grpId="0" animBg="1"/>
      <p:bldP spid="21" grpId="0"/>
      <p:bldP spid="22" grpId="0"/>
      <p:bldP spid="24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 animBg="1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467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057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EMPIRIC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1676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667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28194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…3 &amp; 7 have no shared factors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04800" y="35052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90800" y="3505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EMPIRIC</a:t>
            </a:r>
            <a:r>
              <a:rPr lang="en-US" dirty="0" smtClean="0"/>
              <a:t> …5 has no shared factors with 3,9  or 12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39624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Do not </a:t>
            </a:r>
            <a:r>
              <a:rPr lang="en-US" b="1" dirty="0" smtClean="0"/>
              <a:t>write HP</a:t>
            </a:r>
            <a:r>
              <a:rPr lang="en-US" b="1" baseline="-25000" dirty="0" smtClean="0"/>
              <a:t>3</a:t>
            </a:r>
            <a:r>
              <a:rPr lang="en-US" b="1" dirty="0" smtClean="0"/>
              <a:t>O</a:t>
            </a:r>
            <a:r>
              <a:rPr lang="en-US" b="1" baseline="-25000" dirty="0" smtClean="0"/>
              <a:t>4</a:t>
            </a:r>
            <a:r>
              <a:rPr lang="en-US" b="1" dirty="0" smtClean="0"/>
              <a:t>S</a:t>
            </a:r>
            <a:r>
              <a:rPr lang="en-US" b="1" baseline="-25000" dirty="0" smtClean="0"/>
              <a:t>5/3</a:t>
            </a:r>
            <a:endParaRPr lang="en-US" b="1" baseline="-25000" dirty="0"/>
          </a:p>
        </p:txBody>
      </p:sp>
    </p:spTree>
    <p:extLst>
      <p:ext uri="{BB962C8B-B14F-4D97-AF65-F5344CB8AC3E}">
        <p14:creationId xmlns:p14="http://schemas.microsoft.com/office/powerpoint/2010/main" val="186603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  <p:bldP spid="16" grpId="0" build="allAtOnce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1305</Words>
  <Application>Microsoft Office PowerPoint</Application>
  <PresentationFormat>On-screen Show (4:3)</PresentationFormat>
  <Paragraphs>324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155</cp:revision>
  <dcterms:created xsi:type="dcterms:W3CDTF">2010-01-13T02:23:53Z</dcterms:created>
  <dcterms:modified xsi:type="dcterms:W3CDTF">2014-04-10T18:31:11Z</dcterms:modified>
</cp:coreProperties>
</file>