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588" r:id="rId2"/>
    <p:sldId id="585" r:id="rId3"/>
    <p:sldId id="583" r:id="rId4"/>
    <p:sldId id="587" r:id="rId5"/>
    <p:sldId id="575" r:id="rId6"/>
    <p:sldId id="576" r:id="rId7"/>
    <p:sldId id="577" r:id="rId8"/>
    <p:sldId id="578" r:id="rId9"/>
    <p:sldId id="579" r:id="rId10"/>
    <p:sldId id="580" r:id="rId11"/>
    <p:sldId id="581" r:id="rId12"/>
    <p:sldId id="589" r:id="rId13"/>
    <p:sldId id="590" r:id="rId14"/>
    <p:sldId id="591" r:id="rId15"/>
    <p:sldId id="592" r:id="rId16"/>
    <p:sldId id="593" r:id="rId17"/>
    <p:sldId id="594" r:id="rId18"/>
    <p:sldId id="595" r:id="rId19"/>
    <p:sldId id="596" r:id="rId20"/>
    <p:sldId id="59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45" autoAdjust="0"/>
    <p:restoredTop sz="99693" autoAdjust="0"/>
  </p:normalViewPr>
  <p:slideViewPr>
    <p:cSldViewPr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32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59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22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97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84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89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08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47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4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80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3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8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020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2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C117C7-5746-42F2-8855-00F0A0A588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7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hyperlink" Target="http://www.scientific-web.com/en/Physics/Biographies/images/ErnestRutherford2.jpg" TargetMode="Externa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2073" y="1192143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moles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4746486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</a:t>
            </a:r>
            <a:r>
              <a:rPr lang="en-US" sz="4000" b="1" dirty="0" smtClean="0"/>
              <a:t>eight (g)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4267200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# atoms or molecules</a:t>
            </a:r>
            <a:endParaRPr lang="en-US" sz="40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219200" y="1900029"/>
            <a:ext cx="2057402" cy="2367171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1900029"/>
            <a:ext cx="1828800" cy="2146802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127" y="19812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MW</a:t>
            </a:r>
            <a:r>
              <a:rPr lang="en-US" sz="2800" b="1" dirty="0" smtClean="0">
                <a:solidFill>
                  <a:srgbClr val="0070C0"/>
                </a:solidFill>
              </a:rPr>
              <a:t> (</a:t>
            </a:r>
            <a:r>
              <a:rPr lang="en-US" sz="3600" b="1" dirty="0" smtClean="0">
                <a:solidFill>
                  <a:srgbClr val="0070C0"/>
                </a:solidFill>
              </a:rPr>
              <a:t>g/</a:t>
            </a:r>
            <a:r>
              <a:rPr lang="en-US" sz="3600" b="1" dirty="0" err="1" smtClean="0">
                <a:solidFill>
                  <a:srgbClr val="0070C0"/>
                </a:solidFill>
              </a:rPr>
              <a:t>mol</a:t>
            </a:r>
            <a:r>
              <a:rPr lang="en-US" sz="3600" b="1" dirty="0" smtClean="0">
                <a:solidFill>
                  <a:srgbClr val="0070C0"/>
                </a:solidFill>
              </a:rPr>
              <a:t>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25836" y="2057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6.022*10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23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2818" y="5515367"/>
            <a:ext cx="419100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Divide up</a:t>
            </a:r>
            <a:endParaRPr lang="en-US" sz="5400" b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638300" y="2057400"/>
            <a:ext cx="1943100" cy="2286000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488873" y="1981200"/>
            <a:ext cx="1835727" cy="2065632"/>
          </a:xfrm>
          <a:prstGeom prst="straightConnector1">
            <a:avLst/>
          </a:prstGeom>
          <a:ln w="5397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67691" y="260535"/>
            <a:ext cx="502227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Multiply down</a:t>
            </a:r>
            <a:endParaRPr lang="en-US" sz="5400" b="1" dirty="0"/>
          </a:p>
        </p:txBody>
      </p:sp>
      <p:pic>
        <p:nvPicPr>
          <p:cNvPr id="24" name="Picture 23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671141"/>
            <a:ext cx="1219200" cy="2257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324600" y="183591"/>
            <a:ext cx="2777836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FRIDAY </a:t>
            </a:r>
            <a:r>
              <a:rPr lang="en-US" sz="3200" b="1" dirty="0" smtClean="0">
                <a:solidFill>
                  <a:schemeClr val="bg1"/>
                </a:solidFill>
              </a:rPr>
              <a:t>QUIZ 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deconstructed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81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gram atomic masses (AW)  let us know the ratios of atoms in compounds (cont.)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228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EXAMPLE 2: 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6002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Element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6764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Mass of element in Y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20574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600" b="1" dirty="0" smtClean="0"/>
              <a:t>6.0  grams</a:t>
            </a:r>
            <a:endParaRPr lang="en-US" sz="2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236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2.0  grams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1676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GAW (grams/ mol)</a:t>
            </a:r>
            <a:endParaRPr lang="en-US" sz="24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962400" y="20574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12.0 grams/mol C</a:t>
            </a:r>
            <a:endParaRPr lang="en-US" sz="2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2362200"/>
            <a:ext cx="289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</a:t>
            </a:r>
            <a:r>
              <a:rPr lang="en-US" sz="2600" b="1" dirty="0" smtClean="0"/>
              <a:t>1.0 grams/mol H</a:t>
            </a:r>
            <a:endParaRPr lang="en-US" sz="2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3124200"/>
            <a:ext cx="4953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ratio of H to C atoms in compound Y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39000" y="2057400"/>
            <a:ext cx="16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6/12=  ½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15200" y="2438400"/>
            <a:ext cx="16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2/1    =2</a:t>
            </a:r>
            <a:endParaRPr lang="en-US" sz="2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3429000"/>
            <a:ext cx="2895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H to </a:t>
            </a:r>
            <a:r>
              <a:rPr lang="en-US" sz="4000" b="1" dirty="0" smtClean="0">
                <a:solidFill>
                  <a:srgbClr val="FF0000"/>
                </a:solidFill>
              </a:rPr>
              <a:t>½  C  </a:t>
            </a:r>
          </a:p>
          <a:p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162800" y="16764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# mol</a:t>
            </a:r>
            <a:endParaRPr lang="en-US" sz="24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4495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=&gt;</a:t>
            </a:r>
            <a:r>
              <a:rPr lang="en-US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1/2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2</a:t>
            </a:r>
            <a:endParaRPr lang="en-US" sz="3600" b="1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419600" y="4876800"/>
            <a:ext cx="121920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4572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4</a:t>
            </a:r>
            <a:endParaRPr lang="en-US" sz="36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419600" y="42672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2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0932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gram atomic masses (AW)  let us know the ratios of atoms in compounds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457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3: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38200"/>
            <a:ext cx="160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Element</a:t>
            </a:r>
          </a:p>
          <a:p>
            <a:r>
              <a:rPr lang="en-US" sz="25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500" b="1" dirty="0" smtClean="0">
                <a:solidFill>
                  <a:srgbClr val="0070C0"/>
                </a:solidFill>
              </a:rPr>
              <a:t>H</a:t>
            </a:r>
          </a:p>
          <a:p>
            <a:r>
              <a:rPr lang="en-US" sz="2500" b="1" dirty="0" smtClean="0"/>
              <a:t>O</a:t>
            </a:r>
            <a:endParaRPr lang="en-US" sz="2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914400"/>
            <a:ext cx="358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Mass of element in  Z</a:t>
            </a:r>
            <a:endParaRPr lang="en-US" sz="22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1295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</a:t>
            </a:r>
            <a:r>
              <a:rPr lang="en-US" sz="2400" b="1" dirty="0" smtClean="0">
                <a:solidFill>
                  <a:srgbClr val="FF0000"/>
                </a:solidFill>
              </a:rPr>
              <a:t>.0  </a:t>
            </a:r>
            <a:r>
              <a:rPr lang="en-US" sz="2400" b="1" dirty="0" smtClean="0">
                <a:solidFill>
                  <a:srgbClr val="FF0000"/>
                </a:solidFill>
              </a:rPr>
              <a:t>grams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600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400" b="1" dirty="0" smtClean="0">
                <a:solidFill>
                  <a:srgbClr val="0070C0"/>
                </a:solidFill>
              </a:rPr>
              <a:t>2.0  grams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914400"/>
            <a:ext cx="281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GAW (grams/1 mol)</a:t>
            </a:r>
            <a:endParaRPr lang="en-US" sz="2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267200" y="1371600"/>
            <a:ext cx="2667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12.0 grams/mol C</a:t>
            </a:r>
            <a:endParaRPr lang="en-US" sz="23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400" y="1676400"/>
            <a:ext cx="2819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300" b="1" dirty="0" smtClean="0">
                <a:solidFill>
                  <a:srgbClr val="0070C0"/>
                </a:solidFill>
              </a:rPr>
              <a:t>1.0 grams/mol H</a:t>
            </a:r>
            <a:endParaRPr lang="en-US" sz="23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2514600"/>
            <a:ext cx="8991600" cy="5386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900" b="1" dirty="0" smtClean="0"/>
              <a:t>What is the ratio of C to H to O  atoms in  Z ?</a:t>
            </a:r>
            <a:endParaRPr lang="en-US" sz="29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62800" y="13716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8</a:t>
            </a:r>
            <a:r>
              <a:rPr lang="en-US" sz="2200" b="1" dirty="0" smtClean="0">
                <a:solidFill>
                  <a:srgbClr val="FF0000"/>
                </a:solidFill>
              </a:rPr>
              <a:t>.0/12=0.666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16764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</a:t>
            </a:r>
            <a:r>
              <a:rPr lang="en-US" sz="2200" b="1" dirty="0" smtClean="0">
                <a:solidFill>
                  <a:srgbClr val="0070C0"/>
                </a:solidFill>
              </a:rPr>
              <a:t>2.0/1= 2.0</a:t>
            </a:r>
            <a:endParaRPr lang="en-US" sz="22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200" y="9144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#mol</a:t>
            </a:r>
            <a:endParaRPr lang="en-US" sz="2400" b="1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1981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5.33  grams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1981200"/>
            <a:ext cx="2743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300" b="1" dirty="0" smtClean="0"/>
              <a:t>16.0 grams/mol O</a:t>
            </a:r>
            <a:endParaRPr lang="en-US" sz="23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86600" y="2057400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5.33/16=0.333</a:t>
            </a:r>
            <a:endParaRPr lang="en-US" sz="2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0" y="3429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0.666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57600" y="3429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2.0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3429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30480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                   </a:t>
            </a:r>
            <a:r>
              <a:rPr lang="en-US" sz="2400" b="1" u="sng" dirty="0" smtClean="0">
                <a:solidFill>
                  <a:srgbClr val="FF0000"/>
                </a:solidFill>
              </a:rPr>
              <a:t>Mol C</a:t>
            </a:r>
            <a:r>
              <a:rPr lang="en-US" sz="2400" b="1" u="sng" dirty="0" smtClean="0"/>
              <a:t>	     </a:t>
            </a:r>
            <a:r>
              <a:rPr lang="en-US" sz="2400" b="1" u="sng" dirty="0" smtClean="0">
                <a:solidFill>
                  <a:srgbClr val="0070C0"/>
                </a:solidFill>
              </a:rPr>
              <a:t>Mol</a:t>
            </a:r>
            <a:r>
              <a:rPr lang="en-US" sz="2400" b="1" u="sng" dirty="0" smtClean="0"/>
              <a:t> </a:t>
            </a:r>
            <a:r>
              <a:rPr lang="en-US" sz="2400" b="1" u="sng" dirty="0" smtClean="0">
                <a:solidFill>
                  <a:srgbClr val="0070C0"/>
                </a:solidFill>
              </a:rPr>
              <a:t>H       </a:t>
            </a:r>
            <a:r>
              <a:rPr lang="en-US" sz="2400" b="1" u="sng" dirty="0" smtClean="0"/>
              <a:t>Mol  O</a:t>
            </a:r>
            <a:endParaRPr lang="en-US" sz="2400" u="sng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" y="38862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Divide by smallest  mol count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362200" y="4114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0.666</a:t>
            </a:r>
            <a:endParaRPr lang="en-US" sz="2400" b="1" u="sng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81400" y="411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70C0"/>
                </a:solidFill>
              </a:rPr>
              <a:t>2.0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876800" y="4114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0.333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324600" y="3429000"/>
            <a:ext cx="281940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to simplify to produce whole numbers only 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438400" y="5029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/>
              <a:t>	     </a:t>
            </a:r>
            <a:r>
              <a:rPr lang="en-US" sz="2800" b="1" dirty="0" smtClean="0">
                <a:solidFill>
                  <a:srgbClr val="0070C0"/>
                </a:solidFill>
              </a:rPr>
              <a:t>6</a:t>
            </a:r>
            <a:r>
              <a:rPr lang="en-US" sz="2800" b="1" dirty="0" smtClean="0"/>
              <a:t>              1</a:t>
            </a:r>
            <a:endParaRPr lang="en-US" sz="2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124200" y="57912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=&gt;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H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6</a:t>
            </a:r>
            <a:r>
              <a:rPr lang="en-US" sz="3600" b="1" dirty="0" smtClean="0"/>
              <a:t>O </a:t>
            </a:r>
            <a:r>
              <a:rPr lang="en-US" sz="3600" dirty="0" smtClean="0"/>
              <a:t>  </a:t>
            </a:r>
            <a:r>
              <a:rPr lang="en-US" sz="3600" dirty="0" smtClean="0"/>
              <a:t>(grain alcohol)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6992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5" grpId="0"/>
      <p:bldP spid="16" grpId="0"/>
      <p:bldP spid="20" grpId="0" animBg="1"/>
      <p:bldP spid="21" grpId="0"/>
      <p:bldP spid="22" grpId="0"/>
      <p:bldP spid="24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compound of N and O contains </a:t>
            </a:r>
            <a:r>
              <a:rPr lang="en-US" sz="2000" b="1" dirty="0" smtClean="0">
                <a:latin typeface="Arial" charset="0"/>
              </a:rPr>
              <a:t>63.63 wt % </a:t>
            </a:r>
            <a:r>
              <a:rPr lang="en-US" sz="2000" b="1" dirty="0">
                <a:latin typeface="Arial" charset="0"/>
              </a:rPr>
              <a:t>N and 36.36 </a:t>
            </a:r>
            <a:r>
              <a:rPr lang="en-US" sz="2000" b="1" dirty="0" smtClean="0">
                <a:latin typeface="Arial" charset="0"/>
              </a:rPr>
              <a:t>wt % O</a:t>
            </a:r>
            <a:r>
              <a:rPr lang="en-US" sz="2000" b="1" dirty="0">
                <a:latin typeface="Arial" charset="0"/>
              </a:rPr>
              <a:t>. What is the </a:t>
            </a:r>
            <a:r>
              <a:rPr lang="en-US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 dirty="0">
                <a:latin typeface="Arial" charset="0"/>
              </a:rPr>
              <a:t> of the compound ?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Definition:</a:t>
            </a:r>
            <a:endParaRPr lang="en-US" b="1">
              <a:latin typeface="Arial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7924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Example: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CH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</a:t>
            </a:r>
            <a:r>
              <a:rPr lang="en-US" sz="2800" b="1" dirty="0">
                <a:latin typeface="Arial" charset="0"/>
              </a:rPr>
              <a:t>formula of glucose</a:t>
            </a:r>
            <a:r>
              <a:rPr lang="en-US" b="1" dirty="0">
                <a:latin typeface="Arial" charset="0"/>
              </a:rPr>
              <a:t> </a:t>
            </a:r>
            <a:endParaRPr lang="en-US" sz="2800" b="1" baseline="-25000" dirty="0">
              <a:latin typeface="Arial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048000" y="5638800"/>
            <a:ext cx="1676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(</a:t>
            </a:r>
            <a:r>
              <a:rPr lang="en-US" sz="3200" b="1">
                <a:latin typeface="Arial" charset="0"/>
              </a:rPr>
              <a:t>C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28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6</a:t>
            </a:r>
            <a:endParaRPr lang="en-US" sz="2800" b="1">
              <a:latin typeface="Arial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105400" y="5638800"/>
            <a:ext cx="3733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Sugar =</a:t>
            </a:r>
            <a:r>
              <a:rPr lang="en-US" sz="3200" b="1">
                <a:latin typeface="Arial" charset="0"/>
              </a:rPr>
              <a:t>Carbo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hydrate</a:t>
            </a:r>
          </a:p>
        </p:txBody>
      </p:sp>
      <p:pic>
        <p:nvPicPr>
          <p:cNvPr id="144393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143000" cy="841375"/>
          </a:xfrm>
          <a:prstGeom prst="rect">
            <a:avLst/>
          </a:prstGeom>
          <a:noFill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Actual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b="1" dirty="0">
                <a:latin typeface="Arial" charset="0"/>
              </a:rPr>
              <a:t> (</a:t>
            </a:r>
            <a:r>
              <a:rPr lang="en-US" sz="2200" b="1" dirty="0">
                <a:latin typeface="Arial" charset="0"/>
              </a:rPr>
              <a:t>what it really has in atom count)</a:t>
            </a:r>
          </a:p>
        </p:txBody>
      </p:sp>
      <p:pic>
        <p:nvPicPr>
          <p:cNvPr id="144395" name="Picture 11" descr="bal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14475" cy="804863"/>
          </a:xfrm>
          <a:prstGeom prst="rect">
            <a:avLst/>
          </a:prstGeom>
          <a:noFill/>
        </p:spPr>
      </p:pic>
      <p:pic>
        <p:nvPicPr>
          <p:cNvPr id="144396" name="Picture 12" descr="meth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914400"/>
            <a:ext cx="1185863" cy="1190625"/>
          </a:xfrm>
          <a:prstGeom prst="rect">
            <a:avLst/>
          </a:prstGeom>
          <a:noFill/>
        </p:spPr>
      </p:pic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1981200" y="1524000"/>
            <a:ext cx="502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2209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C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H</a:t>
            </a:r>
            <a:r>
              <a:rPr lang="en-US" sz="3600" b="1" baseline="-25000">
                <a:latin typeface="Arial" charset="0"/>
              </a:rPr>
              <a:t>12</a:t>
            </a:r>
            <a:r>
              <a:rPr lang="en-US" sz="3600" b="1">
                <a:latin typeface="Arial" charset="0"/>
              </a:rPr>
              <a:t>O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=</a:t>
            </a:r>
            <a:endParaRPr lang="en-US" sz="3600" b="1" baseline="-25000">
              <a:latin typeface="Arial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6629400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200" b="1" dirty="0">
                <a:latin typeface="Arial" charset="0"/>
              </a:rPr>
              <a:t>= mole ratio of elements in compound expressed in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</a:rPr>
              <a:t> lowest </a:t>
            </a:r>
            <a:r>
              <a:rPr lang="en-US" sz="2200" b="1" dirty="0">
                <a:latin typeface="Arial" charset="0"/>
              </a:rPr>
              <a:t>whole numbers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1219200" y="228600"/>
            <a:ext cx="6172200" cy="701675"/>
          </a:xfrm>
          <a:prstGeom prst="rect">
            <a:avLst/>
          </a:prstGeom>
          <a:solidFill>
            <a:srgbClr val="00FF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61A00"/>
                </a:solidFill>
                <a:latin typeface="Arial Black" pitchFamily="34" charset="0"/>
              </a:rPr>
              <a:t>% composition problems: using mole concept to convert weights to formulas</a:t>
            </a:r>
          </a:p>
        </p:txBody>
      </p:sp>
    </p:spTree>
    <p:extLst>
      <p:ext uri="{BB962C8B-B14F-4D97-AF65-F5344CB8AC3E}">
        <p14:creationId xmlns:p14="http://schemas.microsoft.com/office/powerpoint/2010/main" val="467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Which formulas below are  </a:t>
            </a:r>
            <a:r>
              <a:rPr lang="en-US" sz="3600" b="1" dirty="0" smtClean="0">
                <a:solidFill>
                  <a:srgbClr val="FF0000"/>
                </a:solidFill>
              </a:rPr>
              <a:t>empiric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(= lowest common denominator form)  ??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endParaRPr lang="en-US" sz="36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2057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EMPIRIC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590800"/>
            <a:ext cx="1219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1828800"/>
            <a:ext cx="14478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÷ 3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1676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667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F</a:t>
            </a:r>
            <a:r>
              <a:rPr lang="en-US" sz="3600" b="1" baseline="-25000" dirty="0" smtClean="0"/>
              <a:t>7</a:t>
            </a:r>
            <a:endParaRPr lang="en-US" sz="36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743200" y="28194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r>
              <a:rPr lang="en-US" dirty="0" smtClean="0"/>
              <a:t>…3 &amp; 7 have no shared factors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35052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9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S</a:t>
            </a:r>
            <a:r>
              <a:rPr lang="en-US" sz="3600" b="1" baseline="-25000" dirty="0" smtClean="0"/>
              <a:t>5</a:t>
            </a:r>
            <a:endParaRPr lang="en-US" sz="36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2590800" y="3505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r>
              <a:rPr lang="en-US" dirty="0" smtClean="0"/>
              <a:t> …5 has no shared factors with 3,9  or 12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0" y="39624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Do not </a:t>
            </a:r>
            <a:r>
              <a:rPr lang="en-US" b="1" dirty="0" smtClean="0"/>
              <a:t>write HP</a:t>
            </a:r>
            <a:r>
              <a:rPr lang="en-US" b="1" baseline="-25000" dirty="0" smtClean="0"/>
              <a:t>3</a:t>
            </a:r>
            <a:r>
              <a:rPr lang="en-US" b="1" dirty="0" smtClean="0"/>
              <a:t>O</a:t>
            </a:r>
            <a:r>
              <a:rPr lang="en-US" b="1" baseline="-25000" dirty="0" smtClean="0"/>
              <a:t>4</a:t>
            </a:r>
            <a:r>
              <a:rPr lang="en-US" b="1" dirty="0" smtClean="0"/>
              <a:t>S</a:t>
            </a:r>
            <a:r>
              <a:rPr lang="en-US" b="1" baseline="-25000" dirty="0" smtClean="0"/>
              <a:t>5/3</a:t>
            </a:r>
            <a:endParaRPr lang="en-US" b="1" baseline="-25000" dirty="0"/>
          </a:p>
        </p:txBody>
      </p:sp>
    </p:spTree>
    <p:extLst>
      <p:ext uri="{BB962C8B-B14F-4D97-AF65-F5344CB8AC3E}">
        <p14:creationId xmlns:p14="http://schemas.microsoft.com/office/powerpoint/2010/main" val="186603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/>
      <p:bldP spid="10" grpId="0"/>
      <p:bldP spid="13" grpId="0"/>
      <p:bldP spid="13" grpId="1"/>
      <p:bldP spid="14" grpId="0"/>
      <p:bldP spid="16" grpId="0" build="allAtOnce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continued </a:t>
            </a: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848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 compound of N and O contains 63.63% N and 36.36 %O. What is the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>
                <a:latin typeface="Arial" charset="0"/>
              </a:rPr>
              <a:t> of the compound ?</a:t>
            </a:r>
          </a:p>
        </p:txBody>
      </p:sp>
      <p:graphicFrame>
        <p:nvGraphicFramePr>
          <p:cNvPr id="145412" name="Group 4"/>
          <p:cNvGraphicFramePr>
            <a:graphicFrameLocks noGrp="1"/>
          </p:cNvGraphicFramePr>
          <p:nvPr>
            <p:ph idx="1"/>
          </p:nvPr>
        </p:nvGraphicFramePr>
        <p:xfrm>
          <a:off x="914400" y="3352800"/>
          <a:ext cx="7620000" cy="2844800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  <a:gridCol w="1828800"/>
                <a:gridCol w="1852613"/>
                <a:gridCol w="1576387"/>
              </a:tblGrid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914400" y="1905000"/>
            <a:ext cx="27432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table approach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057400" y="3505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w(g</a:t>
            </a:r>
            <a:r>
              <a:rPr lang="en-US" sz="1800" b="1">
                <a:solidFill>
                  <a:srgbClr val="FF0066"/>
                </a:solidFill>
                <a:latin typeface="Arial" charset="0"/>
              </a:rPr>
              <a:t>)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2286000" y="4495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63.63</a:t>
            </a:r>
            <a:endParaRPr lang="en-US">
              <a:latin typeface="Arial" charset="0"/>
            </a:endParaRPr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22860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36.36</a:t>
            </a:r>
          </a:p>
        </p:txBody>
      </p:sp>
      <p:sp>
        <p:nvSpPr>
          <p:cNvPr id="145442" name="Text Box 34"/>
          <p:cNvSpPr txBox="1">
            <a:spLocks noChangeArrowheads="1"/>
          </p:cNvSpPr>
          <p:nvPr/>
        </p:nvSpPr>
        <p:spPr bwMode="auto">
          <a:xfrm>
            <a:off x="3733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733800" y="5486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16</a:t>
            </a:r>
            <a:endParaRPr lang="en-US">
              <a:latin typeface="Arial" charset="0"/>
            </a:endParaRPr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5181600" y="44196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63.63/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14</a:t>
            </a:r>
            <a:r>
              <a:rPr lang="en-US">
                <a:latin typeface="Arial" charset="0"/>
              </a:rPr>
              <a:t>=</a:t>
            </a:r>
          </a:p>
          <a:p>
            <a:r>
              <a:rPr lang="en-US" b="1">
                <a:latin typeface="Arial" charset="0"/>
              </a:rPr>
              <a:t>4.545</a:t>
            </a:r>
            <a:endParaRPr lang="en-US">
              <a:latin typeface="Arial" charset="0"/>
            </a:endParaRPr>
          </a:p>
        </p:txBody>
      </p: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5181600" y="5334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36.36</a:t>
            </a:r>
            <a:r>
              <a:rPr lang="en-US">
                <a:latin typeface="Arial" charset="0"/>
              </a:rPr>
              <a:t>/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16</a:t>
            </a:r>
            <a:r>
              <a:rPr lang="en-US">
                <a:latin typeface="Arial" charset="0"/>
              </a:rPr>
              <a:t>=</a:t>
            </a:r>
          </a:p>
          <a:p>
            <a:r>
              <a:rPr lang="en-US" b="1">
                <a:latin typeface="Arial" charset="0"/>
              </a:rPr>
              <a:t>2.273</a:t>
            </a:r>
            <a:endParaRPr lang="en-US">
              <a:latin typeface="Arial" charset="0"/>
            </a:endParaRPr>
          </a:p>
        </p:txBody>
      </p:sp>
      <p:sp>
        <p:nvSpPr>
          <p:cNvPr id="145446" name="Text Box 38"/>
          <p:cNvSpPr txBox="1">
            <a:spLocks noChangeArrowheads="1"/>
          </p:cNvSpPr>
          <p:nvPr/>
        </p:nvSpPr>
        <p:spPr bwMode="auto">
          <a:xfrm>
            <a:off x="7010400" y="4343400"/>
            <a:ext cx="1752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4.545</a:t>
            </a:r>
            <a:r>
              <a:rPr lang="en-US" b="1">
                <a:latin typeface="Arial" charset="0"/>
              </a:rPr>
              <a:t> = 2</a:t>
            </a:r>
            <a:endParaRPr lang="en-US" b="1" u="sng">
              <a:latin typeface="Arial" charset="0"/>
            </a:endParaRPr>
          </a:p>
          <a:p>
            <a:r>
              <a:rPr lang="en-US" b="1">
                <a:latin typeface="Arial" charset="0"/>
              </a:rPr>
              <a:t>2.273</a:t>
            </a:r>
            <a:endParaRPr lang="en-US">
              <a:latin typeface="Arial" charset="0"/>
            </a:endParaRPr>
          </a:p>
        </p:txBody>
      </p:sp>
      <p:sp>
        <p:nvSpPr>
          <p:cNvPr id="145447" name="Text Box 39"/>
          <p:cNvSpPr txBox="1">
            <a:spLocks noChangeArrowheads="1"/>
          </p:cNvSpPr>
          <p:nvPr/>
        </p:nvSpPr>
        <p:spPr bwMode="auto">
          <a:xfrm>
            <a:off x="7086600" y="53340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2.273</a:t>
            </a:r>
            <a:r>
              <a:rPr lang="en-US" b="1">
                <a:latin typeface="Arial" charset="0"/>
              </a:rPr>
              <a:t> =1</a:t>
            </a:r>
            <a:endParaRPr lang="en-US" b="1" u="sng">
              <a:latin typeface="Arial" charset="0"/>
            </a:endParaRPr>
          </a:p>
          <a:p>
            <a:r>
              <a:rPr lang="en-US" b="1">
                <a:latin typeface="Arial" charset="0"/>
              </a:rPr>
              <a:t>2.273</a:t>
            </a:r>
            <a:endParaRPr lang="en-US">
              <a:latin typeface="Arial" charset="0"/>
            </a:endParaRPr>
          </a:p>
        </p:txBody>
      </p:sp>
      <p:sp>
        <p:nvSpPr>
          <p:cNvPr id="145448" name="Text Box 40"/>
          <p:cNvSpPr txBox="1">
            <a:spLocks noChangeArrowheads="1"/>
          </p:cNvSpPr>
          <p:nvPr/>
        </p:nvSpPr>
        <p:spPr bwMode="auto">
          <a:xfrm>
            <a:off x="3352800" y="34290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AW=Atomic wt (g/mol)</a:t>
            </a:r>
            <a:endParaRPr lang="en-US" sz="2000">
              <a:latin typeface="Arial" charset="0"/>
            </a:endParaRPr>
          </a:p>
        </p:txBody>
      </p:sp>
      <p:sp>
        <p:nvSpPr>
          <p:cNvPr id="145449" name="Text Box 41"/>
          <p:cNvSpPr txBox="1">
            <a:spLocks noChangeArrowheads="1"/>
          </p:cNvSpPr>
          <p:nvPr/>
        </p:nvSpPr>
        <p:spPr bwMode="auto">
          <a:xfrm>
            <a:off x="5257800" y="3429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n=w/AW</a:t>
            </a:r>
          </a:p>
          <a:p>
            <a:r>
              <a:rPr lang="en-US" b="1">
                <a:latin typeface="Arial" charset="0"/>
              </a:rPr>
              <a:t>moles</a:t>
            </a:r>
            <a:endParaRPr lang="en-US">
              <a:latin typeface="Arial" charset="0"/>
            </a:endParaRPr>
          </a:p>
        </p:txBody>
      </p:sp>
      <p:sp>
        <p:nvSpPr>
          <p:cNvPr id="145450" name="Text Box 42"/>
          <p:cNvSpPr txBox="1">
            <a:spLocks noChangeArrowheads="1"/>
          </p:cNvSpPr>
          <p:nvPr/>
        </p:nvSpPr>
        <p:spPr bwMode="auto">
          <a:xfrm>
            <a:off x="7086600" y="3276600"/>
            <a:ext cx="12954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b="1" u="sng" dirty="0">
                <a:latin typeface="Arial" charset="0"/>
              </a:rPr>
              <a:t>n</a:t>
            </a:r>
          </a:p>
          <a:p>
            <a:pPr>
              <a:spcBef>
                <a:spcPct val="10000"/>
              </a:spcBef>
            </a:pPr>
            <a:r>
              <a:rPr lang="en-US" sz="2800" b="1" dirty="0" err="1" smtClean="0">
                <a:latin typeface="Arial" charset="0"/>
              </a:rPr>
              <a:t>n</a:t>
            </a:r>
            <a:r>
              <a:rPr lang="en-US" sz="2800" b="1" baseline="-25000" dirty="0" err="1" smtClean="0">
                <a:latin typeface="Arial" charset="0"/>
              </a:rPr>
              <a:t>min</a:t>
            </a:r>
            <a:endParaRPr lang="en-US" sz="2800" dirty="0">
              <a:latin typeface="Arial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auto">
          <a:xfrm>
            <a:off x="5181600" y="1905000"/>
            <a:ext cx="19050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66"/>
                </a:solidFill>
                <a:latin typeface="Arial" charset="0"/>
              </a:rPr>
              <a:t>=&gt;N</a:t>
            </a:r>
            <a:r>
              <a:rPr lang="en-US" sz="4000" b="1" baseline="-2500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4000" b="1">
                <a:solidFill>
                  <a:srgbClr val="FF0066"/>
                </a:solidFill>
                <a:latin typeface="Arial" charset="0"/>
              </a:rPr>
              <a:t>O</a:t>
            </a:r>
          </a:p>
        </p:txBody>
      </p:sp>
      <p:sp>
        <p:nvSpPr>
          <p:cNvPr id="145452" name="Text Box 44"/>
          <p:cNvSpPr txBox="1">
            <a:spLocks noChangeArrowheads="1"/>
          </p:cNvSpPr>
          <p:nvPr/>
        </p:nvSpPr>
        <p:spPr bwMode="auto">
          <a:xfrm>
            <a:off x="7315200" y="1981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=Laughing gas</a:t>
            </a: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6613525" y="7046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2743200"/>
            <a:ext cx="3657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CORRECT NAME…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590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Dinitrogen</a:t>
            </a:r>
            <a:r>
              <a:rPr lang="en-US" sz="3600" dirty="0" smtClean="0">
                <a:solidFill>
                  <a:srgbClr val="FF0000"/>
                </a:solidFill>
              </a:rPr>
              <a:t> monoxide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57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8" grpId="0" animBg="1"/>
      <p:bldP spid="145439" grpId="0"/>
      <p:bldP spid="145440" grpId="0"/>
      <p:bldP spid="145441" grpId="0"/>
      <p:bldP spid="145442" grpId="0"/>
      <p:bldP spid="145443" grpId="0"/>
      <p:bldP spid="145444" grpId="0"/>
      <p:bldP spid="145445" grpId="0"/>
      <p:bldP spid="145446" grpId="0"/>
      <p:bldP spid="145447" grpId="0"/>
      <p:bldP spid="145448" grpId="0"/>
      <p:bldP spid="145449" grpId="0"/>
      <p:bldP spid="145450" grpId="0"/>
      <p:bldP spid="145451" grpId="0" animBg="1"/>
      <p:bldP spid="145452" grpId="0"/>
      <p:bldP spid="22" grpId="0" animBg="1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</a:t>
            </a: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4766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37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743200"/>
            <a:ext cx="666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____________________	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exercise </a:t>
            </a:r>
            <a:r>
              <a:rPr lang="en-US" sz="2000" dirty="0" smtClean="0"/>
              <a:t>#5.1: </a:t>
            </a:r>
            <a:r>
              <a:rPr lang="en-US" sz="2000" b="1" dirty="0" smtClean="0"/>
              <a:t>Chemical </a:t>
            </a:r>
            <a:r>
              <a:rPr lang="en-US" sz="2000" b="1" dirty="0"/>
              <a:t>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838200" y="5970657"/>
            <a:ext cx="94820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</a:t>
            </a:r>
            <a:r>
              <a:rPr lang="en-US" sz="4000" b="1" dirty="0">
                <a:latin typeface="Arial Black" pitchFamily="34" charset="0"/>
              </a:rPr>
              <a:t>C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___= CH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dirty="0" smtClean="0">
                <a:latin typeface="Arial Black" pitchFamily="34" charset="0"/>
              </a:rPr>
              <a:t>____</a:t>
            </a:r>
            <a:r>
              <a:rPr lang="en-US" dirty="0"/>
              <a:t>	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295400"/>
            <a:ext cx="152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b="1" dirty="0">
                <a:latin typeface="Arial Black" pitchFamily="34" charset="0"/>
              </a:rPr>
              <a:t>27.27/12</a:t>
            </a:r>
          </a:p>
          <a:p>
            <a:r>
              <a:rPr lang="en-US" sz="2200" b="1" dirty="0">
                <a:solidFill>
                  <a:srgbClr val="FF00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dirty="0">
                <a:latin typeface="Arial Black" pitchFamily="34" charset="0"/>
              </a:rPr>
              <a:t>72.73/16</a:t>
            </a:r>
          </a:p>
          <a:p>
            <a:r>
              <a:rPr lang="en-US" sz="2200" dirty="0">
                <a:solidFill>
                  <a:srgbClr val="FF00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8288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itchFamily="34" charset="0"/>
              </a:rPr>
              <a:t>4.5456/2.2725</a:t>
            </a:r>
            <a:r>
              <a:rPr lang="en-US" sz="2400" b="1" dirty="0">
                <a:solidFill>
                  <a:srgbClr val="FF0000"/>
                </a:solidFill>
                <a:latin typeface="Arial Black" pitchFamily="34" charset="0"/>
              </a:rPr>
              <a:t>   	</a:t>
            </a: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3352800" y="2590800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C</a:t>
            </a:r>
            <a:r>
              <a:rPr lang="en-US" sz="3600" b="1" baseline="-25000" dirty="0">
                <a:latin typeface="Arial Black" pitchFamily="34" charset="0"/>
              </a:rPr>
              <a:t>1</a:t>
            </a:r>
            <a:r>
              <a:rPr lang="en-US" sz="36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latin typeface="Arial Black" pitchFamily="34" charset="0"/>
              </a:rPr>
              <a:t>=CO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148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33.3/12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 Black" pitchFamily="34" charset="0"/>
              </a:rPr>
              <a:t>8.3/1=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8.3</a:t>
            </a:r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44.4/16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724400"/>
            <a:ext cx="152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   </a:t>
            </a:r>
            <a:r>
              <a:rPr lang="en-US" sz="2800" dirty="0">
                <a:solidFill>
                  <a:srgbClr val="E22B00"/>
                </a:solidFill>
                <a:latin typeface="Arial Black" pitchFamily="34" charset="0"/>
              </a:rPr>
              <a:t>=</a:t>
            </a: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4218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66"/>
                </a:solidFill>
                <a:latin typeface="Arial" charset="0"/>
              </a:rPr>
              <a:t>Molecular formula problem </a:t>
            </a:r>
            <a:endParaRPr lang="en-US" b="1" dirty="0">
              <a:solidFill>
                <a:srgbClr val="FF0066"/>
              </a:solidFill>
              <a:latin typeface="Arial" charset="0"/>
            </a:endParaRP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3112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0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0"/>
            <a:ext cx="899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Mass</a:t>
            </a:r>
            <a:r>
              <a:rPr lang="en-US" sz="4400" b="1" dirty="0" smtClean="0"/>
              <a:t>    </a:t>
            </a:r>
            <a:r>
              <a:rPr lang="en-US" sz="2400" b="1" dirty="0" smtClean="0"/>
              <a:t>  </a:t>
            </a:r>
            <a:r>
              <a:rPr lang="en-US" sz="2400" b="1" dirty="0" smtClean="0">
                <a:sym typeface="Wingdings" pitchFamily="2" charset="2"/>
              </a:rPr>
              <a:t>Moles        </a:t>
            </a:r>
            <a:r>
              <a:rPr lang="en-US" sz="2400" b="1" dirty="0" smtClean="0">
                <a:sym typeface="Symbol"/>
              </a:rPr>
              <a:t>  # molecules: `Bermuda’ triangle approach 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07818" y="734199"/>
            <a:ext cx="8915400" cy="5539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How many H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O molecules in </a:t>
            </a:r>
            <a:r>
              <a:rPr lang="en-US" sz="3000" b="1" dirty="0" smtClean="0">
                <a:solidFill>
                  <a:srgbClr val="FF0000"/>
                </a:solidFill>
              </a:rPr>
              <a:t>7200</a:t>
            </a:r>
            <a:r>
              <a:rPr lang="en-US" sz="3000" dirty="0" smtClean="0"/>
              <a:t> grams of H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O ? </a:t>
            </a:r>
            <a:endParaRPr lang="en-US" sz="3000" dirty="0"/>
          </a:p>
        </p:txBody>
      </p:sp>
      <p:sp>
        <p:nvSpPr>
          <p:cNvPr id="39" name="TextBox 38"/>
          <p:cNvSpPr txBox="1"/>
          <p:nvPr/>
        </p:nvSpPr>
        <p:spPr>
          <a:xfrm>
            <a:off x="3657600" y="1143000"/>
            <a:ext cx="1143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400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6324600" y="5562600"/>
            <a:ext cx="2514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=2.409*10</a:t>
            </a:r>
            <a:r>
              <a:rPr lang="en-US" sz="3200" b="1" baseline="30000" dirty="0" smtClean="0"/>
              <a:t>26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657600" y="15240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moles</a:t>
            </a:r>
            <a:endParaRPr lang="en-US" sz="32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81000" y="47244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weight</a:t>
            </a:r>
            <a:endParaRPr lang="en-US" sz="3200" b="1" dirty="0"/>
          </a:p>
        </p:txBody>
      </p:sp>
      <p:cxnSp>
        <p:nvCxnSpPr>
          <p:cNvPr id="50" name="Straight Arrow Connector 49"/>
          <p:cNvCxnSpPr/>
          <p:nvPr/>
        </p:nvCxnSpPr>
        <p:spPr>
          <a:xfrm rot="5400000" flipH="1" flipV="1">
            <a:off x="1257300" y="2247900"/>
            <a:ext cx="2819400" cy="22860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743200" y="34290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ym typeface="Symbol"/>
              </a:rPr>
              <a:t></a:t>
            </a:r>
            <a:r>
              <a:rPr lang="en-US" sz="3200" b="1" dirty="0" smtClean="0"/>
              <a:t>MW</a:t>
            </a:r>
            <a:endParaRPr lang="en-US" sz="3200" b="1" dirty="0"/>
          </a:p>
        </p:txBody>
      </p:sp>
      <p:cxnSp>
        <p:nvCxnSpPr>
          <p:cNvPr id="52" name="Straight Arrow Connector 51"/>
          <p:cNvCxnSpPr/>
          <p:nvPr/>
        </p:nvCxnSpPr>
        <p:spPr>
          <a:xfrm rot="16200000" flipH="1">
            <a:off x="4267200" y="2514600"/>
            <a:ext cx="2667000" cy="205740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562600" y="4800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# molecules</a:t>
            </a:r>
            <a:endParaRPr lang="en-US" sz="3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5181600" y="23622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 6.022*10</a:t>
            </a:r>
            <a:r>
              <a:rPr lang="en-US" sz="3200" baseline="30000" dirty="0" smtClean="0"/>
              <a:t>23</a:t>
            </a:r>
            <a:endParaRPr lang="en-US" sz="3200" dirty="0"/>
          </a:p>
        </p:txBody>
      </p:sp>
      <p:sp>
        <p:nvSpPr>
          <p:cNvPr id="59" name="TextBox 58"/>
          <p:cNvSpPr txBox="1"/>
          <p:nvPr/>
        </p:nvSpPr>
        <p:spPr>
          <a:xfrm>
            <a:off x="228600" y="5410200"/>
            <a:ext cx="2362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7200 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0" y="60960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Start here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2438400" y="44958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Fill in MW</a:t>
            </a:r>
            <a:endParaRPr lang="en-US" sz="32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667000" y="3962400"/>
            <a:ext cx="2133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18 g/mol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2133600"/>
            <a:ext cx="2286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7200</a:t>
            </a:r>
            <a:r>
              <a:rPr lang="en-US" sz="3200" b="1" dirty="0" smtClean="0"/>
              <a:t> </a:t>
            </a:r>
            <a:r>
              <a:rPr lang="en-US" sz="3200" b="1" dirty="0" smtClean="0">
                <a:sym typeface="Symbol"/>
              </a:rPr>
              <a:t></a:t>
            </a:r>
            <a:r>
              <a:rPr lang="en-US" sz="3200" b="1" dirty="0" smtClean="0">
                <a:solidFill>
                  <a:srgbClr val="002060"/>
                </a:solidFill>
              </a:rPr>
              <a:t>18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1200" y="2895600"/>
            <a:ext cx="3352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400</a:t>
            </a:r>
            <a:r>
              <a:rPr lang="en-US" sz="3200" dirty="0" smtClean="0"/>
              <a:t> x 6.022*10</a:t>
            </a:r>
            <a:r>
              <a:rPr lang="en-US" sz="3200" baseline="30000" dirty="0" smtClean="0"/>
              <a:t>23</a:t>
            </a:r>
            <a:endParaRPr lang="en-US" sz="3200" baseline="30000" dirty="0"/>
          </a:p>
        </p:txBody>
      </p:sp>
      <p:sp>
        <p:nvSpPr>
          <p:cNvPr id="66" name="TextBox 65"/>
          <p:cNvSpPr txBox="1"/>
          <p:nvPr/>
        </p:nvSpPr>
        <p:spPr>
          <a:xfrm>
            <a:off x="457200" y="2590800"/>
            <a:ext cx="190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Calculate # moles</a:t>
            </a:r>
            <a:endParaRPr lang="en-US" sz="30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553200" y="33528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Calculate</a:t>
            </a:r>
          </a:p>
          <a:p>
            <a:r>
              <a:rPr lang="en-US" sz="3000" dirty="0" smtClean="0"/>
              <a:t> # molecules</a:t>
            </a:r>
            <a:endParaRPr lang="en-US" sz="3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34736" y="457200"/>
            <a:ext cx="647700" cy="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66950" y="457200"/>
            <a:ext cx="647700" cy="0"/>
          </a:xfrm>
          <a:prstGeom prst="straightConnector1">
            <a:avLst/>
          </a:prstGeom>
          <a:ln w="444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03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9" grpId="0" animBg="1"/>
      <p:bldP spid="47" grpId="0" animBg="1"/>
      <p:bldP spid="48" grpId="0"/>
      <p:bldP spid="49" grpId="0"/>
      <p:bldP spid="51" grpId="0"/>
      <p:bldP spid="58" grpId="0"/>
      <p:bldP spid="61" grpId="0"/>
      <p:bldP spid="59" grpId="0" animBg="1"/>
      <p:bldP spid="60" grpId="0"/>
      <p:bldP spid="62" grpId="0"/>
      <p:bldP spid="64" grpId="0" animBg="1"/>
      <p:bldP spid="65" grpId="0" animBg="1"/>
      <p:bldP spid="66" grpId="0"/>
      <p:bldP spid="6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90599"/>
            <a:ext cx="61722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Chemical Composition Combustion problems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	Exercise 5</a:t>
            </a:r>
          </a:p>
        </p:txBody>
      </p:sp>
    </p:spTree>
    <p:extLst>
      <p:ext uri="{BB962C8B-B14F-4D97-AF65-F5344CB8AC3E}">
        <p14:creationId xmlns:p14="http://schemas.microsoft.com/office/powerpoint/2010/main" val="4438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2239" y="194567"/>
            <a:ext cx="884682" cy="1638300"/>
          </a:xfrm>
          <a:prstGeom prst="rect">
            <a:avLst/>
          </a:prstGeom>
          <a:noFill/>
        </p:spPr>
      </p:pic>
      <p:sp>
        <p:nvSpPr>
          <p:cNvPr id="42" name="TextBox 41"/>
          <p:cNvSpPr txBox="1"/>
          <p:nvPr/>
        </p:nvSpPr>
        <p:spPr>
          <a:xfrm>
            <a:off x="564944" y="-752"/>
            <a:ext cx="41910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 Black" pitchFamily="34" charset="0"/>
              </a:rPr>
              <a:t>Exercise #4.1 Practice</a:t>
            </a:r>
            <a:endParaRPr lang="en-US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46061" y="887481"/>
            <a:ext cx="5181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Sand,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lang="en-US" sz="3200" baseline="-25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200" dirty="0" smtClean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Drinking alcohol C</a:t>
            </a:r>
            <a:r>
              <a:rPr lang="en-US" sz="3200" baseline="-25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aseline="-25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Limestone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US" sz="3200" baseline="-25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200" dirty="0" smtClean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2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c)Methane, CH</a:t>
            </a:r>
            <a:r>
              <a:rPr lang="en-US" sz="3200" baseline="-25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200" dirty="0" smtClean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32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d)Gasoline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en-US" sz="32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3200" dirty="0">
              <a:effectLst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1825" y="557213"/>
            <a:ext cx="1552725" cy="1163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53200" y="659774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60 g/</a:t>
            </a:r>
            <a:r>
              <a:rPr lang="en-US" sz="4000" dirty="0" err="1" smtClean="0">
                <a:solidFill>
                  <a:srgbClr val="FF0000"/>
                </a:solidFill>
              </a:rPr>
              <a:t>mol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89720" y="3352854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100 g/</a:t>
            </a:r>
            <a:r>
              <a:rPr lang="en-US" sz="4000" dirty="0" err="1" smtClean="0">
                <a:solidFill>
                  <a:srgbClr val="FF0000"/>
                </a:solidFill>
              </a:rPr>
              <a:t>mol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24600" y="4724400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16 g/</a:t>
            </a:r>
            <a:r>
              <a:rPr lang="en-US" sz="4000" dirty="0" err="1" smtClean="0">
                <a:solidFill>
                  <a:srgbClr val="FF0000"/>
                </a:solidFill>
              </a:rPr>
              <a:t>mol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6979" y="1710807"/>
            <a:ext cx="1346221" cy="1346221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6324600" y="2133600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46 g/</a:t>
            </a:r>
            <a:r>
              <a:rPr lang="en-US" sz="4000" dirty="0" err="1" smtClean="0">
                <a:solidFill>
                  <a:srgbClr val="FF0000"/>
                </a:solidFill>
              </a:rPr>
              <a:t>mol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3241" y="3435502"/>
            <a:ext cx="1712890" cy="12504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20392" y="4782277"/>
            <a:ext cx="1735592" cy="130001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27510" y="5522336"/>
            <a:ext cx="1000302" cy="1444286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6627812" y="6150114"/>
            <a:ext cx="2362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114 g/</a:t>
            </a:r>
            <a:r>
              <a:rPr lang="en-US" sz="4000" dirty="0" err="1" smtClean="0">
                <a:solidFill>
                  <a:srgbClr val="FF0000"/>
                </a:solidFill>
              </a:rPr>
              <a:t>mol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79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95400"/>
            <a:ext cx="7667273" cy="18471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9200" y="3733800"/>
            <a:ext cx="670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Divide up</a:t>
            </a:r>
          </a:p>
          <a:p>
            <a:r>
              <a:rPr lang="en-US" sz="4800" dirty="0" smtClean="0"/>
              <a:t>Multiply down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286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" y="-14222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brief digression on Avogadro’s Number 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o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8763000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1) </a:t>
            </a:r>
            <a:r>
              <a:rPr lang="en-US" b="1" dirty="0" smtClean="0"/>
              <a:t>There’s nothing magic or special about it. It reflects the arbitrary assumption of the use of</a:t>
            </a:r>
            <a:r>
              <a:rPr lang="en-US" sz="2400" b="1" dirty="0" smtClean="0"/>
              <a:t> grams </a:t>
            </a:r>
            <a:r>
              <a:rPr lang="en-US" b="1" dirty="0" smtClean="0"/>
              <a:t>to replace the </a:t>
            </a:r>
            <a:r>
              <a:rPr lang="en-US" b="1" dirty="0" err="1" smtClean="0"/>
              <a:t>unitless</a:t>
            </a:r>
            <a:r>
              <a:rPr lang="en-US" b="1" dirty="0" smtClean="0"/>
              <a:t> </a:t>
            </a:r>
            <a:r>
              <a:rPr lang="en-US" sz="2400" b="1" dirty="0" smtClean="0"/>
              <a:t>`relative’ </a:t>
            </a:r>
            <a:r>
              <a:rPr lang="en-US" b="1" dirty="0" smtClean="0"/>
              <a:t>masses in the Periodic Table. </a:t>
            </a:r>
            <a:r>
              <a:rPr lang="en-US" sz="2400" b="1" dirty="0" smtClean="0"/>
              <a:t>Change the choice of units…change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88996"/>
            <a:ext cx="81534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2) Its magnitude has only definitively been determined in the 20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century (It’s a hard one to measure.) Until then, chemists got along fine counting moles not atoms.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438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1865</a:t>
            </a:r>
          </a:p>
          <a:p>
            <a:r>
              <a:rPr lang="en-US" dirty="0" err="1" smtClean="0"/>
              <a:t>Loschmidt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514600" y="2438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1908</a:t>
            </a:r>
          </a:p>
          <a:p>
            <a:r>
              <a:rPr lang="en-US" dirty="0" smtClean="0"/>
              <a:t>Perrin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48768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6.7 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2438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1909</a:t>
            </a:r>
          </a:p>
          <a:p>
            <a:r>
              <a:rPr lang="en-US" dirty="0" smtClean="0"/>
              <a:t>Rutherford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48768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6.16*10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2438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1918</a:t>
            </a:r>
          </a:p>
          <a:p>
            <a:r>
              <a:rPr lang="en-US" dirty="0" smtClean="0"/>
              <a:t>The Braggs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48768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6.019*10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86600" y="2362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2001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Bièvre</a:t>
            </a:r>
            <a:r>
              <a:rPr lang="en-US" dirty="0" smtClean="0"/>
              <a:t> et. al.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800600"/>
            <a:ext cx="2209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6.022133530*10</a:t>
            </a:r>
            <a:r>
              <a:rPr lang="en-US" b="1" baseline="30000" dirty="0" smtClean="0">
                <a:solidFill>
                  <a:srgbClr val="FF0000"/>
                </a:solidFill>
              </a:rPr>
              <a:t>23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5257800"/>
            <a:ext cx="20574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</a:t>
            </a:r>
            <a:r>
              <a:rPr lang="en-US" sz="1400" b="1" baseline="30000" dirty="0" smtClean="0"/>
              <a:t>st</a:t>
            </a:r>
            <a:r>
              <a:rPr lang="en-US" sz="1400" b="1" dirty="0" smtClean="0"/>
              <a:t> reasonable guess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(N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/>
              <a:t>originally called </a:t>
            </a:r>
            <a:r>
              <a:rPr lang="en-US" sz="1400" b="1" dirty="0" err="1" smtClean="0"/>
              <a:t>Loschmidt’s</a:t>
            </a:r>
            <a:r>
              <a:rPr lang="en-US" sz="1400" b="1" dirty="0" smtClean="0"/>
              <a:t> Number)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705600" y="5257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Current (NIST) accepted value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8768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72  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pic>
        <p:nvPicPr>
          <p:cNvPr id="22530" name="Picture 2" descr="http://www.kfki.hu/~cheminfo/hun/olvaso/histchem/mol/losch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048000"/>
            <a:ext cx="998982" cy="1752600"/>
          </a:xfrm>
          <a:prstGeom prst="rect">
            <a:avLst/>
          </a:prstGeom>
          <a:noFill/>
        </p:spPr>
      </p:pic>
      <p:pic>
        <p:nvPicPr>
          <p:cNvPr id="22532" name="Picture 4" descr="http://www.nndb.com/people/720/000099423/jean-perrin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048000"/>
            <a:ext cx="1125236" cy="1590675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057400" y="5257800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b="1" dirty="0" smtClean="0"/>
              <a:t>uses 4 methods to find </a:t>
            </a: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1400" b="1" dirty="0" smtClean="0"/>
              <a:t>; wins</a:t>
            </a:r>
          </a:p>
          <a:p>
            <a:r>
              <a:rPr lang="en-US" sz="1400" b="1" dirty="0" smtClean="0"/>
              <a:t>Nobel Prize; renames </a:t>
            </a: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1400" b="1" baseline="-25000" dirty="0" smtClean="0">
                <a:solidFill>
                  <a:schemeClr val="tx2"/>
                </a:solidFill>
              </a:rPr>
              <a:t> </a:t>
            </a:r>
            <a:r>
              <a:rPr lang="en-US" sz="1400" b="1" dirty="0" smtClean="0"/>
              <a:t>`Avogadro’s #’ </a:t>
            </a:r>
            <a:endParaRPr lang="en-US" sz="1400" b="1" baseline="-25000" dirty="0"/>
          </a:p>
        </p:txBody>
      </p:sp>
      <p:pic>
        <p:nvPicPr>
          <p:cNvPr id="22534" name="Picture 6" descr="See full size ima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3048000"/>
            <a:ext cx="1280160" cy="16002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3657600" y="5257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Counted alpha particles</a:t>
            </a:r>
            <a:endParaRPr lang="en-US" sz="1400" b="1" dirty="0"/>
          </a:p>
        </p:txBody>
      </p:sp>
      <p:pic>
        <p:nvPicPr>
          <p:cNvPr id="22536" name="Picture 8" descr="http://www4.nau.edu/microanalysis/microprobe/img/stamp_brag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3200400"/>
            <a:ext cx="1915319" cy="1447800"/>
          </a:xfrm>
          <a:prstGeom prst="rect">
            <a:avLst/>
          </a:prstGeom>
          <a:noFill/>
        </p:spPr>
      </p:pic>
      <p:pic>
        <p:nvPicPr>
          <p:cNvPr id="22538" name="Picture 10" descr="http://www.researchchannel.org/images/inst/nis/nist_aerialbi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2800" y="3048000"/>
            <a:ext cx="1685925" cy="168592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5029200" y="52578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Used x-rays and counted atoms in a unit cell</a:t>
            </a:r>
            <a:endParaRPr lang="en-US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162800" y="2971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Aerial view of NIST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58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21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And yet little more trivia about Avogadro’s #,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2767077" cy="3200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42672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Lorenzo Romano Amedeo Carlo </a:t>
            </a:r>
            <a:r>
              <a:rPr lang="it-IT" sz="2800" b="1" i="1" dirty="0" smtClean="0">
                <a:solidFill>
                  <a:srgbClr val="FF0000"/>
                </a:solidFill>
              </a:rPr>
              <a:t>Avogadro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/>
              <a:t>di Quaregna e di Cerreto, Count of Quaregna and Cerreto (9 August 1776 – 9 July 1856) </a:t>
            </a:r>
          </a:p>
          <a:p>
            <a:r>
              <a:rPr lang="it-IT" sz="2800" b="1" i="1" dirty="0" smtClean="0">
                <a:solidFill>
                  <a:srgbClr val="00B050"/>
                </a:solidFill>
              </a:rPr>
              <a:t>...</a:t>
            </a:r>
            <a:r>
              <a:rPr lang="it-IT" sz="2800" b="1" i="1" dirty="0" smtClean="0">
                <a:solidFill>
                  <a:srgbClr val="FF0000"/>
                </a:solidFill>
              </a:rPr>
              <a:t>ostensibly counting `azote’ = Nitrogen molecules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914400"/>
            <a:ext cx="70104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Avogadro </a:t>
            </a:r>
            <a:r>
              <a:rPr lang="en-US" sz="3200" b="1" i="1" dirty="0" smtClean="0"/>
              <a:t>never  derived </a:t>
            </a:r>
            <a:r>
              <a:rPr lang="en-US" sz="3200" b="1" i="1" dirty="0" smtClean="0">
                <a:solidFill>
                  <a:srgbClr val="FF0000"/>
                </a:solidFill>
              </a:rPr>
              <a:t>N</a:t>
            </a:r>
            <a:r>
              <a:rPr lang="en-US" sz="3200" b="1" i="1" baseline="-25000" dirty="0" smtClean="0">
                <a:solidFill>
                  <a:srgbClr val="FF0000"/>
                </a:solidFill>
              </a:rPr>
              <a:t>o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smtClean="0"/>
              <a:t>and did not count the N</a:t>
            </a:r>
            <a:r>
              <a:rPr lang="en-US" sz="3200" b="1" i="1" baseline="-25000" dirty="0" smtClean="0"/>
              <a:t>2</a:t>
            </a:r>
            <a:r>
              <a:rPr lang="en-US" sz="3200" b="1" i="1" dirty="0" smtClean="0"/>
              <a:t> molecules in a flask (as the cartoon to the left suggests…) </a:t>
            </a:r>
            <a:endParaRPr lang="en-US" sz="32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4572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Avogadro Myth debunked:</a:t>
            </a:r>
            <a:endParaRPr lang="en-US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3508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76400"/>
            <a:ext cx="2386077" cy="3200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" y="304800"/>
            <a:ext cx="8610600" cy="13849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2800" b="1" dirty="0" smtClean="0"/>
              <a:t>Equal numbers of gas particles occupy the same volume if at the same temperature and pressure regardless of gas identity.”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874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 dirty="0" smtClean="0"/>
              <a:t>His real contribution: </a:t>
            </a:r>
            <a:r>
              <a:rPr lang="en-US" sz="2000" b="1" u="sng" dirty="0" smtClean="0">
                <a:solidFill>
                  <a:srgbClr val="FF0000"/>
                </a:solidFill>
              </a:rPr>
              <a:t>Avogadro’s Gas Law</a:t>
            </a:r>
          </a:p>
        </p:txBody>
      </p:sp>
      <p:pic>
        <p:nvPicPr>
          <p:cNvPr id="1030" name="Picture 6" descr="http://www.physics.ucla.edu/demoweb/demomanual/modern_physics/nuclear_and_particle_physics/heavy_wate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124200"/>
            <a:ext cx="2619375" cy="1685925"/>
          </a:xfrm>
          <a:prstGeom prst="rect">
            <a:avLst/>
          </a:prstGeom>
          <a:noFill/>
        </p:spPr>
      </p:pic>
      <p:sp>
        <p:nvSpPr>
          <p:cNvPr id="14" name="Oval 13"/>
          <p:cNvSpPr/>
          <p:nvPr/>
        </p:nvSpPr>
        <p:spPr>
          <a:xfrm>
            <a:off x="4343400" y="2895600"/>
            <a:ext cx="1066800" cy="1143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5600" y="2743200"/>
            <a:ext cx="1066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828800" y="17526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nitrogens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weigh 28 g              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18288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Y </a:t>
            </a:r>
            <a:r>
              <a:rPr lang="en-US" sz="3200" b="1" dirty="0" err="1" smtClean="0">
                <a:solidFill>
                  <a:srgbClr val="FF0000"/>
                </a:solidFill>
              </a:rPr>
              <a:t>oxygens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weigh 32 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4800601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 *</a:t>
            </a:r>
            <a:r>
              <a:rPr lang="en-US" sz="2400" b="1" dirty="0" smtClean="0">
                <a:solidFill>
                  <a:srgbClr val="FF0000"/>
                </a:solidFill>
              </a:rPr>
              <a:t>Mass of  one O atom </a:t>
            </a:r>
            <a:r>
              <a:rPr lang="en-US" sz="2400" dirty="0" smtClean="0"/>
              <a:t>= 	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32 g</a:t>
            </a:r>
            <a:r>
              <a:rPr lang="en-US" sz="2400" dirty="0" smtClean="0"/>
              <a:t>                                          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15000" y="2971800"/>
            <a:ext cx="3276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 Experimental path to finding the relative masses of elements on Periodic table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53340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Y* </a:t>
            </a:r>
            <a:r>
              <a:rPr lang="en-US" sz="2400" b="1" dirty="0" smtClean="0">
                <a:solidFill>
                  <a:srgbClr val="0070C0"/>
                </a:solidFill>
              </a:rPr>
              <a:t>Mass of one N atom                          28 g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9600" y="5334000"/>
            <a:ext cx="3276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05400" y="53340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200" y="48768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" y="54102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86400" y="49530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86400" y="5410200"/>
            <a:ext cx="381000" cy="3048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48200" y="58674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Now unit-less ratio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6629400" y="4800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 </a:t>
            </a:r>
            <a:r>
              <a:rPr lang="en-US" sz="2800" b="1" u="sng" dirty="0" smtClean="0">
                <a:solidFill>
                  <a:srgbClr val="FF0000"/>
                </a:solidFill>
              </a:rPr>
              <a:t>16</a:t>
            </a:r>
          </a:p>
          <a:p>
            <a:r>
              <a:rPr lang="en-US" sz="2800" b="1" dirty="0" smtClean="0"/>
              <a:t>    </a:t>
            </a:r>
            <a:r>
              <a:rPr lang="en-US" sz="2800" b="1" dirty="0" smtClean="0">
                <a:solidFill>
                  <a:srgbClr val="0070C0"/>
                </a:solidFill>
              </a:rPr>
              <a:t>14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1800" y="57912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See Periodic table entries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8334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 animBg="1"/>
      <p:bldP spid="15" grpId="0" animBg="1"/>
      <p:bldP spid="18" grpId="0"/>
      <p:bldP spid="19" grpId="0"/>
      <p:bldP spid="20" grpId="0"/>
      <p:bldP spid="21" grpId="0" animBg="1"/>
      <p:bldP spid="22" grpId="0"/>
      <p:bldP spid="33" grpId="0"/>
      <p:bldP spid="34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33400"/>
            <a:ext cx="2767077" cy="3200400"/>
          </a:xfrm>
          <a:prstGeom prst="rect">
            <a:avLst/>
          </a:prstGeom>
          <a:noFill/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1981200"/>
            <a:ext cx="1217815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1219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 gave you this…</a:t>
            </a:r>
            <a:endParaRPr lang="en-US" sz="2400" b="1" dirty="0"/>
          </a:p>
        </p:txBody>
      </p:sp>
      <p:sp>
        <p:nvSpPr>
          <p:cNvPr id="13" name="Freeform 12"/>
          <p:cNvSpPr/>
          <p:nvPr/>
        </p:nvSpPr>
        <p:spPr>
          <a:xfrm>
            <a:off x="1811383" y="914400"/>
            <a:ext cx="3065417" cy="1066800"/>
          </a:xfrm>
          <a:custGeom>
            <a:avLst/>
            <a:gdLst>
              <a:gd name="connsiteX0" fmla="*/ 30480 w 2704011"/>
              <a:gd name="connsiteY0" fmla="*/ 879565 h 944880"/>
              <a:gd name="connsiteX1" fmla="*/ 317863 w 2704011"/>
              <a:gd name="connsiteY1" fmla="*/ 631371 h 944880"/>
              <a:gd name="connsiteX2" fmla="*/ 448491 w 2704011"/>
              <a:gd name="connsiteY2" fmla="*/ 174171 h 944880"/>
              <a:gd name="connsiteX3" fmla="*/ 2355668 w 2704011"/>
              <a:gd name="connsiteY3" fmla="*/ 108857 h 944880"/>
              <a:gd name="connsiteX4" fmla="*/ 2394857 w 2704011"/>
              <a:gd name="connsiteY4" fmla="*/ 827314 h 944880"/>
              <a:gd name="connsiteX5" fmla="*/ 500743 w 2704011"/>
              <a:gd name="connsiteY5" fmla="*/ 814251 h 944880"/>
              <a:gd name="connsiteX6" fmla="*/ 30480 w 2704011"/>
              <a:gd name="connsiteY6" fmla="*/ 879565 h 94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4011" h="944880">
                <a:moveTo>
                  <a:pt x="30480" y="879565"/>
                </a:moveTo>
                <a:cubicBezTo>
                  <a:pt x="0" y="849085"/>
                  <a:pt x="248195" y="748937"/>
                  <a:pt x="317863" y="631371"/>
                </a:cubicBezTo>
                <a:cubicBezTo>
                  <a:pt x="387532" y="513805"/>
                  <a:pt x="108857" y="261257"/>
                  <a:pt x="448491" y="174171"/>
                </a:cubicBezTo>
                <a:cubicBezTo>
                  <a:pt x="788125" y="87085"/>
                  <a:pt x="2031274" y="0"/>
                  <a:pt x="2355668" y="108857"/>
                </a:cubicBezTo>
                <a:cubicBezTo>
                  <a:pt x="2680062" y="217714"/>
                  <a:pt x="2704011" y="709748"/>
                  <a:pt x="2394857" y="827314"/>
                </a:cubicBezTo>
                <a:cubicBezTo>
                  <a:pt x="2085703" y="944880"/>
                  <a:pt x="899160" y="807720"/>
                  <a:pt x="500743" y="814251"/>
                </a:cubicBezTo>
                <a:cubicBezTo>
                  <a:pt x="102326" y="820782"/>
                  <a:pt x="60960" y="910045"/>
                  <a:pt x="30480" y="87956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62200" y="2514600"/>
            <a:ext cx="1066800" cy="457200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4" name="Picture 2" descr="http://farm1.static.flickr.com/25/53654949_346ceed6a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038600"/>
            <a:ext cx="3149600" cy="2286610"/>
          </a:xfrm>
          <a:prstGeom prst="rect">
            <a:avLst/>
          </a:prstGeom>
          <a:noFill/>
        </p:spPr>
      </p:pic>
      <p:sp>
        <p:nvSpPr>
          <p:cNvPr id="20" name="Freeform 19"/>
          <p:cNvSpPr/>
          <p:nvPr/>
        </p:nvSpPr>
        <p:spPr>
          <a:xfrm>
            <a:off x="2514600" y="5029200"/>
            <a:ext cx="2704011" cy="944880"/>
          </a:xfrm>
          <a:custGeom>
            <a:avLst/>
            <a:gdLst>
              <a:gd name="connsiteX0" fmla="*/ 30480 w 2704011"/>
              <a:gd name="connsiteY0" fmla="*/ 879565 h 944880"/>
              <a:gd name="connsiteX1" fmla="*/ 317863 w 2704011"/>
              <a:gd name="connsiteY1" fmla="*/ 631371 h 944880"/>
              <a:gd name="connsiteX2" fmla="*/ 448491 w 2704011"/>
              <a:gd name="connsiteY2" fmla="*/ 174171 h 944880"/>
              <a:gd name="connsiteX3" fmla="*/ 2355668 w 2704011"/>
              <a:gd name="connsiteY3" fmla="*/ 108857 h 944880"/>
              <a:gd name="connsiteX4" fmla="*/ 2394857 w 2704011"/>
              <a:gd name="connsiteY4" fmla="*/ 827314 h 944880"/>
              <a:gd name="connsiteX5" fmla="*/ 500743 w 2704011"/>
              <a:gd name="connsiteY5" fmla="*/ 814251 h 944880"/>
              <a:gd name="connsiteX6" fmla="*/ 30480 w 2704011"/>
              <a:gd name="connsiteY6" fmla="*/ 879565 h 94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4011" h="944880">
                <a:moveTo>
                  <a:pt x="30480" y="879565"/>
                </a:moveTo>
                <a:cubicBezTo>
                  <a:pt x="0" y="849085"/>
                  <a:pt x="248195" y="748937"/>
                  <a:pt x="317863" y="631371"/>
                </a:cubicBezTo>
                <a:cubicBezTo>
                  <a:pt x="387532" y="513805"/>
                  <a:pt x="108857" y="261257"/>
                  <a:pt x="448491" y="174171"/>
                </a:cubicBezTo>
                <a:cubicBezTo>
                  <a:pt x="788125" y="87085"/>
                  <a:pt x="2031274" y="0"/>
                  <a:pt x="2355668" y="108857"/>
                </a:cubicBezTo>
                <a:cubicBezTo>
                  <a:pt x="2680062" y="217714"/>
                  <a:pt x="2704011" y="709748"/>
                  <a:pt x="2394857" y="827314"/>
                </a:cubicBezTo>
                <a:cubicBezTo>
                  <a:pt x="2085703" y="944880"/>
                  <a:pt x="899160" y="807720"/>
                  <a:pt x="500743" y="814251"/>
                </a:cubicBezTo>
                <a:cubicBezTo>
                  <a:pt x="102326" y="820782"/>
                  <a:pt x="60960" y="910045"/>
                  <a:pt x="30480" y="87956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95600" y="5257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 this….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657600" y="5867400"/>
            <a:ext cx="5257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N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 =6.022 133530*10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3600" dirty="0" smtClean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921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gram atomic masses (AW)  let us know the ratios of atoms in compounds (even if we don’t know how big </a:t>
            </a:r>
            <a:r>
              <a:rPr lang="en-US" sz="2800" b="1" dirty="0" smtClean="0">
                <a:solidFill>
                  <a:srgbClr val="002060"/>
                </a:solidFill>
              </a:rPr>
              <a:t>N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o</a:t>
            </a:r>
            <a:r>
              <a:rPr lang="en-US" sz="2800" b="1" dirty="0" smtClean="0"/>
              <a:t> is)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144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/>
              <a:t>EXAMPLE 1</a:t>
            </a:r>
            <a:r>
              <a:rPr lang="en-US" sz="3200" dirty="0" smtClean="0"/>
              <a:t>: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4478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Element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400" b="1" dirty="0" smtClean="0"/>
              <a:t>O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1447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Mass of element in  X</a:t>
            </a:r>
            <a:endParaRPr lang="en-US" sz="24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1752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24.0  grams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21336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64.0 grams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13716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GAW</a:t>
            </a:r>
            <a:r>
              <a:rPr lang="en-US" b="1" u="sng" dirty="0" smtClean="0"/>
              <a:t>		</a:t>
            </a:r>
            <a:endParaRPr lang="en-US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18288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12.0 grams/mol 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22098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16.0 grams/mol O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3124200"/>
            <a:ext cx="5105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ratio 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800" b="1" dirty="0" smtClean="0"/>
              <a:t> atoms to O atoms in compound X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67600" y="1828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24/12=2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43800" y="2209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64/16=4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3276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2C</a:t>
            </a:r>
            <a:r>
              <a:rPr lang="en-US" sz="3600" dirty="0" smtClean="0"/>
              <a:t> to 4O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467600" y="1371600"/>
            <a:ext cx="1447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# mole</a:t>
            </a:r>
            <a:endParaRPr lang="en-US" sz="28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6172200" y="43434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43434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3322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5" grpId="0"/>
      <p:bldP spid="16" grpId="0"/>
      <p:bldP spid="19" grpId="0"/>
      <p:bldP spid="21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1292</Words>
  <Application>Microsoft Office PowerPoint</Application>
  <PresentationFormat>On-screen Show (4:3)</PresentationFormat>
  <Paragraphs>368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Comic Sans MS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153</cp:revision>
  <dcterms:created xsi:type="dcterms:W3CDTF">2010-01-13T02:23:53Z</dcterms:created>
  <dcterms:modified xsi:type="dcterms:W3CDTF">2014-04-07T20:56:01Z</dcterms:modified>
</cp:coreProperties>
</file>