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62" r:id="rId2"/>
    <p:sldId id="563" r:id="rId3"/>
    <p:sldId id="564" r:id="rId4"/>
    <p:sldId id="565" r:id="rId5"/>
    <p:sldId id="566" r:id="rId6"/>
    <p:sldId id="567" r:id="rId7"/>
    <p:sldId id="568" r:id="rId8"/>
    <p:sldId id="569" r:id="rId9"/>
    <p:sldId id="570" r:id="rId10"/>
    <p:sldId id="571" r:id="rId11"/>
    <p:sldId id="572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  <p:sldId id="5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5" autoAdjust="0"/>
    <p:restoredTop sz="99693" autoAdjust="0"/>
  </p:normalViewPr>
  <p:slideViewPr>
    <p:cSldViewPr>
      <p:cViewPr varScale="1">
        <p:scale>
          <a:sx n="74" d="100"/>
          <a:sy n="74" d="100"/>
        </p:scale>
        <p:origin x="5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4CFCA-D5B1-455E-A0C0-8AF3C30708C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2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02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2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4CFCA-D5B1-455E-A0C0-8AF3C30708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29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00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4CFCA-D5B1-455E-A0C0-8AF3C30708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9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04CFCA-D5B1-455E-A0C0-8AF3C30708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98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80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3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scientific-web.com/en/Physics/Biographies/images/ErnestRutherford2.jpg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381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seemingly silly digression : egg math exercise #1a</a:t>
            </a:r>
            <a:endParaRPr lang="en-US" sz="2800" b="1" dirty="0"/>
          </a:p>
        </p:txBody>
      </p:sp>
      <p:pic>
        <p:nvPicPr>
          <p:cNvPr id="1026" name="Picture 2" descr="http://elrond.biol.soton.ac.uk/~squraishe/images/eggsHardFoc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2761553" cy="2209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2362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B)Mass of 1 dozen large eggs </a:t>
            </a:r>
            <a:r>
              <a:rPr lang="en-US" sz="2800" dirty="0" smtClean="0">
                <a:solidFill>
                  <a:srgbClr val="FF0000"/>
                </a:solidFill>
              </a:rPr>
              <a:t>=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1816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 (one) dozen large eggs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2438400"/>
            <a:ext cx="3505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700 g/dozen*</a:t>
            </a:r>
            <a:endParaRPr lang="en-US" sz="2800" b="1" dirty="0"/>
          </a:p>
        </p:txBody>
      </p:sp>
      <p:pic>
        <p:nvPicPr>
          <p:cNvPr id="16" name="Picture 7" descr="madsc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92731" cy="1371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429000" y="838200"/>
            <a:ext cx="4800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dumb Doc questions: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24000"/>
            <a:ext cx="7391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</a:rPr>
              <a:t>A)</a:t>
            </a:r>
            <a:r>
              <a:rPr lang="en-US" sz="2700" b="1" dirty="0" smtClean="0"/>
              <a:t> </a:t>
            </a:r>
            <a:r>
              <a:rPr lang="en-US" sz="2700" b="1" dirty="0" smtClean="0">
                <a:solidFill>
                  <a:srgbClr val="FF0000"/>
                </a:solidFill>
              </a:rPr>
              <a:t>A dozen large eggs is how many eggs? 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1524000"/>
            <a:ext cx="2209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12</a:t>
            </a:r>
            <a:r>
              <a:rPr lang="en-US" sz="2400" b="1" dirty="0" smtClean="0"/>
              <a:t> </a:t>
            </a:r>
            <a:r>
              <a:rPr lang="en-US" sz="2300" b="1" dirty="0" smtClean="0"/>
              <a:t>eggs/dozen</a:t>
            </a:r>
            <a:endParaRPr lang="en-US" sz="23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3352800"/>
            <a:ext cx="6400800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1</a:t>
            </a:r>
            <a:r>
              <a:rPr lang="en-US" sz="2700" b="1" dirty="0" smtClean="0">
                <a:solidFill>
                  <a:srgbClr val="FF0000"/>
                </a:solidFill>
              </a:rPr>
              <a:t>) What do 5 dozen large eggs weigh</a:t>
            </a:r>
            <a:r>
              <a:rPr lang="en-US" sz="2700" b="1" dirty="0" smtClean="0"/>
              <a:t>?</a:t>
            </a:r>
            <a:endParaRPr lang="en-US" sz="27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9400" y="39624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dozen * 700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g_</a:t>
            </a:r>
            <a:endParaRPr lang="en-US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 dozen</a:t>
            </a:r>
            <a:endParaRPr lang="en-US" sz="3200" b="1" dirty="0"/>
          </a:p>
        </p:txBody>
      </p:sp>
      <p:cxnSp>
        <p:nvCxnSpPr>
          <p:cNvPr id="24" name="Straight Connector 23"/>
          <p:cNvCxnSpPr/>
          <p:nvPr/>
        </p:nvCxnSpPr>
        <p:spPr>
          <a:xfrm rot="10800000" flipV="1">
            <a:off x="3733800" y="4114800"/>
            <a:ext cx="304800" cy="2286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5486400" y="4572000"/>
            <a:ext cx="457200" cy="304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4038600"/>
            <a:ext cx="198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3500 g</a:t>
            </a:r>
            <a:endParaRPr lang="en-US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5715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According to  Danny </a:t>
            </a:r>
            <a:r>
              <a:rPr lang="en-US" sz="2400" dirty="0" err="1" smtClean="0"/>
              <a:t>Wegman’s</a:t>
            </a:r>
            <a:r>
              <a:rPr lang="en-US" sz="2400" dirty="0" smtClean="0"/>
              <a:t> site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64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17" grpId="0" animBg="1"/>
      <p:bldP spid="18" grpId="0"/>
      <p:bldP spid="19" grpId="0" animBg="1"/>
      <p:bldP spid="20" grpId="0" animBg="1"/>
      <p:bldP spid="22" grpId="0"/>
      <p:bldP spid="29" grpId="0" animBg="1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6200000" flipH="1">
            <a:off x="1143000" y="3733800"/>
            <a:ext cx="6172200" cy="762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hemical m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762000" cy="1411111"/>
          </a:xfrm>
          <a:prstGeom prst="rect">
            <a:avLst/>
          </a:prstGeom>
          <a:noFill/>
        </p:spPr>
      </p:pic>
      <p:pic>
        <p:nvPicPr>
          <p:cNvPr id="6" name="Picture 2" descr="http://whitechapelanarchistgroup.files.wordpress.com/2010/02/e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654786" cy="8744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76200" y="839451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A)Mass of 1 dozen large eggs =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1350316"/>
            <a:ext cx="2133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700 g/dozen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27489" y="901214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A)Mass of 1 chemist’s dozen 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O=</a:t>
            </a:r>
            <a:endParaRPr lang="en-US" sz="2800" dirty="0" smtClean="0"/>
          </a:p>
          <a:p>
            <a:r>
              <a:rPr lang="en-US" sz="2800" dirty="0" smtClean="0"/>
              <a:t> (1 mole)=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Egg </a:t>
            </a:r>
            <a:r>
              <a:rPr lang="en-US" b="1" dirty="0" err="1" smtClean="0"/>
              <a:t>vs</a:t>
            </a:r>
            <a:r>
              <a:rPr lang="en-US" b="1" dirty="0" smtClean="0"/>
              <a:t> mole </a:t>
            </a:r>
          </a:p>
          <a:p>
            <a:r>
              <a:rPr lang="en-US" b="1" dirty="0" smtClean="0"/>
              <a:t>calculations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53100" y="1257419"/>
            <a:ext cx="2286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18 g/mole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-152400" y="36576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14,000 g* </a:t>
            </a:r>
            <a:r>
              <a:rPr lang="en-US" sz="2800" b="1" u="sng" dirty="0" smtClean="0"/>
              <a:t>1 dozen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        700 g	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10800000" flipV="1">
            <a:off x="1143000" y="3886200"/>
            <a:ext cx="3048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2167676" y="4293735"/>
            <a:ext cx="3048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67200" y="3429000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/>
              <a:t>14,0000 g * </a:t>
            </a:r>
            <a:r>
              <a:rPr lang="en-US" sz="2300" b="1" u="sng" dirty="0" smtClean="0"/>
              <a:t>1 mole</a:t>
            </a:r>
          </a:p>
          <a:p>
            <a:r>
              <a:rPr lang="en-US" sz="2300" b="1" dirty="0"/>
              <a:t>	</a:t>
            </a:r>
            <a:r>
              <a:rPr lang="en-US" sz="2300" b="1" dirty="0" smtClean="0"/>
              <a:t>           18 g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10800000" flipV="1">
            <a:off x="5372100" y="3590211"/>
            <a:ext cx="3048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6052534" y="3886200"/>
            <a:ext cx="3048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2286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3) How many large eggs in 14,000 grams of eggs 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5626" y="1820108"/>
            <a:ext cx="2325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sz="2800" b="1" dirty="0" smtClean="0"/>
              <a:t>)  1 dozen =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46826" y="1830051"/>
            <a:ext cx="838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12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67400" y="1818620"/>
            <a:ext cx="2514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6.0221*10</a:t>
            </a:r>
            <a:r>
              <a:rPr lang="en-US" sz="2800" b="1" baseline="30000" dirty="0" smtClean="0"/>
              <a:t>23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895600" y="3733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2400" b="1" u="sng" dirty="0" smtClean="0"/>
              <a:t>12 eggs</a:t>
            </a:r>
          </a:p>
          <a:p>
            <a:r>
              <a:rPr lang="en-US" sz="2400" b="1" dirty="0" smtClean="0"/>
              <a:t>dozen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04800" y="4800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 dozen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438400" y="4800600"/>
            <a:ext cx="1676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*</a:t>
            </a:r>
            <a:r>
              <a:rPr lang="en-US" sz="2800" b="1" u="sng" dirty="0" smtClean="0"/>
              <a:t>12 eggs</a:t>
            </a:r>
          </a:p>
          <a:p>
            <a:r>
              <a:rPr lang="en-US" sz="2800" b="1" dirty="0" smtClean="0"/>
              <a:t>dozen</a:t>
            </a:r>
          </a:p>
          <a:p>
            <a:pPr>
              <a:buFont typeface="Arial" charset="0"/>
              <a:buChar char="•"/>
            </a:pPr>
            <a:endParaRPr lang="en-US" b="1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304800" y="4648200"/>
            <a:ext cx="228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190500" y="4533900"/>
            <a:ext cx="228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2476500" y="4533900"/>
            <a:ext cx="228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200" y="5410200"/>
            <a:ext cx="224790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=240 eggs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67200" y="2362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r>
              <a:rPr lang="en-US" sz="2600" b="1" dirty="0" smtClean="0"/>
              <a:t>) How many H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O molecules in 14,000 grams of H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O ?</a:t>
            </a:r>
            <a:endParaRPr lang="en-US" sz="26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086600" y="3429000"/>
            <a:ext cx="2057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u="sng" dirty="0" smtClean="0"/>
              <a:t>*</a:t>
            </a:r>
            <a:r>
              <a:rPr lang="en-US" sz="2300" b="1" u="sng" dirty="0" smtClean="0"/>
              <a:t>6.022*10</a:t>
            </a:r>
            <a:r>
              <a:rPr lang="en-US" sz="2300" b="1" u="sng" baseline="30000" dirty="0" smtClean="0"/>
              <a:t>23</a:t>
            </a:r>
          </a:p>
          <a:p>
            <a:r>
              <a:rPr lang="en-US" sz="2300" b="1" dirty="0" smtClean="0"/>
              <a:t>   mole H</a:t>
            </a:r>
            <a:r>
              <a:rPr lang="en-US" sz="2300" b="1" baseline="-25000" dirty="0" smtClean="0"/>
              <a:t>2</a:t>
            </a:r>
            <a:r>
              <a:rPr lang="en-US" sz="2300" b="1" dirty="0" smtClean="0"/>
              <a:t>O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19600" y="4648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777.77 mole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endParaRPr lang="en-US" sz="2000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4495800" y="4572000"/>
            <a:ext cx="228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4381500" y="4457700"/>
            <a:ext cx="228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6667500" y="4457700"/>
            <a:ext cx="228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705600" y="4572000"/>
            <a:ext cx="2057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u="sng" dirty="0" smtClean="0"/>
              <a:t>*</a:t>
            </a:r>
            <a:r>
              <a:rPr lang="en-US" sz="2300" b="1" u="sng" dirty="0" smtClean="0"/>
              <a:t>6.022*10</a:t>
            </a:r>
            <a:r>
              <a:rPr lang="en-US" sz="2300" b="1" u="sng" baseline="30000" dirty="0" smtClean="0"/>
              <a:t>23</a:t>
            </a:r>
          </a:p>
          <a:p>
            <a:r>
              <a:rPr lang="en-US" sz="2300" b="1" dirty="0" smtClean="0"/>
              <a:t>   mole H</a:t>
            </a:r>
            <a:r>
              <a:rPr lang="en-US" sz="2300" b="1" baseline="-25000" dirty="0" smtClean="0"/>
              <a:t>2</a:t>
            </a:r>
            <a:r>
              <a:rPr lang="en-US" sz="2300" b="1" dirty="0" smtClean="0"/>
              <a:t>O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10800000" flipV="1">
            <a:off x="5867400" y="4800600"/>
            <a:ext cx="6096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7086600" y="5105400"/>
            <a:ext cx="6858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62718" y="5368505"/>
            <a:ext cx="4724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=4.68*10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26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molecules of H</a:t>
            </a:r>
            <a:r>
              <a:rPr lang="en-US" sz="28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</a:rPr>
              <a:t>O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1295400" y="4953000"/>
            <a:ext cx="457200" cy="38100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819400" y="5334000"/>
            <a:ext cx="457200" cy="38100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1414" y="5918775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W 	</a:t>
            </a:r>
            <a:r>
              <a:rPr lang="en-US" sz="3000" b="1" dirty="0" smtClean="0"/>
              <a:t>* 12=</a:t>
            </a:r>
            <a:r>
              <a:rPr lang="en-US" sz="30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US" sz="3000" b="1" dirty="0"/>
              <a:t> 700 </a:t>
            </a:r>
            <a:endParaRPr lang="en-US" sz="3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931156" y="5973520"/>
            <a:ext cx="3666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/>
              <a:t>W</a:t>
            </a:r>
            <a:r>
              <a:rPr lang="en-US" sz="3000" b="1" dirty="0" smtClean="0"/>
              <a:t> </a:t>
            </a:r>
            <a:r>
              <a:rPr lang="en-US" sz="3000" b="1" dirty="0" smtClean="0"/>
              <a:t>*6.02*10</a:t>
            </a:r>
            <a:r>
              <a:rPr lang="en-US" sz="3000" b="1" baseline="30000" dirty="0" smtClean="0"/>
              <a:t>23</a:t>
            </a:r>
            <a:r>
              <a:rPr lang="en-US" sz="3000" b="1" dirty="0" smtClean="0"/>
              <a:t>  =</a:t>
            </a:r>
            <a:r>
              <a:rPr lang="en-US" sz="3000" b="1" dirty="0" smtClean="0">
                <a:solidFill>
                  <a:srgbClr val="00B0F0"/>
                </a:solidFill>
              </a:rPr>
              <a:t>X</a:t>
            </a:r>
          </a:p>
          <a:p>
            <a:r>
              <a:rPr lang="en-US" sz="3000" b="1" dirty="0" smtClean="0"/>
              <a:t>18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2998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3" grpId="0" animBg="1"/>
      <p:bldP spid="26" grpId="0"/>
      <p:bldP spid="31" grpId="0"/>
      <p:bldP spid="20" grpId="0"/>
      <p:bldP spid="21" grpId="0"/>
      <p:bldP spid="22" grpId="0" animBg="1"/>
      <p:bldP spid="24" grpId="0" animBg="1"/>
      <p:bldP spid="35" grpId="0"/>
      <p:bldP spid="39" grpId="0"/>
      <p:bldP spid="40" grpId="0"/>
      <p:bldP spid="49" grpId="0" animBg="1"/>
      <p:bldP spid="55" grpId="0"/>
      <p:bldP spid="56" grpId="0"/>
      <p:bldP spid="57" grpId="0"/>
      <p:bldP spid="62" grpId="0"/>
      <p:bldP spid="65" grpId="0" animBg="1"/>
      <p:bldP spid="41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0656"/>
            <a:ext cx="4648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 dozen eggs  weighs 700 g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" y="1654331"/>
            <a:ext cx="35433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12 =1 dozen coun</a:t>
            </a:r>
            <a:r>
              <a:rPr lang="en-US" sz="3200" dirty="0"/>
              <a:t>t</a:t>
            </a:r>
          </a:p>
        </p:txBody>
      </p:sp>
      <p:pic>
        <p:nvPicPr>
          <p:cNvPr id="4" name="Picture 2" descr="http://whitechapelanarchistgroup.files.wordpress.com/2010/02/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7328"/>
            <a:ext cx="616502" cy="823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4470" y="2972543"/>
            <a:ext cx="376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1)W Mass </a:t>
            </a:r>
            <a:r>
              <a:rPr lang="en-US" sz="3200" dirty="0" smtClean="0">
                <a:sym typeface="Wingdings" pitchFamily="2" charset="2"/>
              </a:rPr>
              <a:t>D Dozen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" y="234755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Egg calculations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543354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W</a:t>
            </a:r>
            <a:r>
              <a:rPr lang="en-US" sz="3000" b="1" dirty="0" smtClean="0"/>
              <a:t>/700</a:t>
            </a:r>
            <a:r>
              <a:rPr lang="en-US" sz="3000" b="1" dirty="0" smtClean="0">
                <a:solidFill>
                  <a:srgbClr val="FF0000"/>
                </a:solidFill>
              </a:rPr>
              <a:t> =D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916" y="4191000"/>
            <a:ext cx="376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)D Dozen </a:t>
            </a:r>
            <a:r>
              <a:rPr lang="en-US" sz="3200" dirty="0" smtClean="0">
                <a:sym typeface="Wingdings" pitchFamily="2" charset="2"/>
              </a:rPr>
              <a:t>W Mass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4760605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D*700 =</a:t>
            </a:r>
            <a:r>
              <a:rPr lang="en-US" sz="3000" b="1" dirty="0" smtClean="0">
                <a:solidFill>
                  <a:srgbClr val="FF0000"/>
                </a:solidFill>
              </a:rPr>
              <a:t>W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916" y="5345290"/>
            <a:ext cx="376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3)W Mass </a:t>
            </a:r>
            <a:r>
              <a:rPr lang="en-US" sz="3200" dirty="0" smtClean="0">
                <a:sym typeface="Wingdings" pitchFamily="2" charset="2"/>
              </a:rPr>
              <a:t>X eggs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5930065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W/700 * 12=</a:t>
            </a:r>
            <a:r>
              <a:rPr lang="en-US" sz="3000" b="1" dirty="0" smtClean="0">
                <a:solidFill>
                  <a:srgbClr val="FF0000"/>
                </a:solidFill>
              </a:rPr>
              <a:t>X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2" name="Picture 6" descr="http://www.lenntech.com/images/Water%20molec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5696"/>
            <a:ext cx="1218430" cy="10265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53000" y="950656"/>
            <a:ext cx="4191000" cy="5386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1 mole of H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O weighs 18 g</a:t>
            </a:r>
            <a:endParaRPr lang="en-US" sz="29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800600" y="0"/>
            <a:ext cx="0" cy="67818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1654331"/>
            <a:ext cx="4191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6.02*10</a:t>
            </a:r>
            <a:r>
              <a:rPr lang="en-US" sz="2800" baseline="30000" dirty="0" smtClean="0"/>
              <a:t>23</a:t>
            </a:r>
            <a:r>
              <a:rPr lang="en-US" sz="2800" dirty="0" smtClean="0"/>
              <a:t> = 1 mole count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970584" y="2385664"/>
            <a:ext cx="325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Mole calculations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1615" y="2946773"/>
            <a:ext cx="3979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1)W Mass </a:t>
            </a:r>
            <a:r>
              <a:rPr lang="en-US" sz="3200" dirty="0" smtClean="0">
                <a:sym typeface="Wingdings" pitchFamily="2" charset="2"/>
              </a:rPr>
              <a:t>M moles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823053" y="3557318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W/18 =</a:t>
            </a:r>
            <a:r>
              <a:rPr lang="en-US" sz="3000" b="1" dirty="0" smtClean="0">
                <a:solidFill>
                  <a:srgbClr val="0070C0"/>
                </a:solidFill>
              </a:rPr>
              <a:t>M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1615" y="4325815"/>
            <a:ext cx="4132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2)M Moles </a:t>
            </a:r>
            <a:r>
              <a:rPr lang="en-US" sz="3200" dirty="0" smtClean="0">
                <a:sym typeface="Wingdings" pitchFamily="2" charset="2"/>
              </a:rPr>
              <a:t>W Mass 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765057" y="4851315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M</a:t>
            </a:r>
            <a:r>
              <a:rPr lang="en-US" sz="3000" b="1" dirty="0" smtClean="0"/>
              <a:t>*18 =</a:t>
            </a:r>
            <a:r>
              <a:rPr lang="en-US" sz="3000" b="1" dirty="0" smtClean="0">
                <a:solidFill>
                  <a:srgbClr val="0070C0"/>
                </a:solidFill>
              </a:rPr>
              <a:t>W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0584" y="5508980"/>
            <a:ext cx="4173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3)W Mass </a:t>
            </a:r>
            <a:r>
              <a:rPr lang="en-US" sz="3000" dirty="0" smtClean="0">
                <a:sym typeface="Wingdings" pitchFamily="2" charset="2"/>
              </a:rPr>
              <a:t>X molecules </a:t>
            </a:r>
            <a:endParaRPr lang="en-US" sz="3000" dirty="0"/>
          </a:p>
        </p:txBody>
      </p:sp>
      <p:sp>
        <p:nvSpPr>
          <p:cNvPr id="23" name="TextBox 22"/>
          <p:cNvSpPr txBox="1"/>
          <p:nvPr/>
        </p:nvSpPr>
        <p:spPr>
          <a:xfrm>
            <a:off x="5224095" y="6062978"/>
            <a:ext cx="3666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W/18 </a:t>
            </a:r>
            <a:r>
              <a:rPr lang="en-US" sz="3000" b="1" dirty="0" smtClean="0"/>
              <a:t>*6.02*10</a:t>
            </a:r>
            <a:r>
              <a:rPr lang="en-US" sz="3000" b="1" baseline="30000" dirty="0" smtClean="0"/>
              <a:t>23</a:t>
            </a:r>
            <a:r>
              <a:rPr lang="en-US" sz="3000" b="1" dirty="0" smtClean="0"/>
              <a:t>  =</a:t>
            </a:r>
            <a:r>
              <a:rPr lang="en-US" sz="3000" b="1" dirty="0" smtClean="0">
                <a:solidFill>
                  <a:srgbClr val="0070C0"/>
                </a:solidFill>
              </a:rPr>
              <a:t>X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rond.biol.soton.ac.uk/~squraishe/images/eggsHardFoc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2248044" cy="179888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962400"/>
            <a:ext cx="215192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3505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Weight of 1 dozen eggs determined each time by direct weighting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381000"/>
            <a:ext cx="5334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Weight of 1 chemist’s dozen (=1 mole) of any compound determined by adding  average masses of compound’s elements from Periodic Table assuming gram units</a:t>
            </a:r>
            <a:endParaRPr lang="en-US" sz="2000" b="1" dirty="0"/>
          </a:p>
        </p:txBody>
      </p:sp>
      <p:pic>
        <p:nvPicPr>
          <p:cNvPr id="8" name="Picture 3" descr="http://img1.photographersdirect.com/img/13429/wm/pd2153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981200"/>
            <a:ext cx="1143000" cy="17110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33800" y="1752600"/>
            <a:ext cx="3657600" cy="40011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~ </a:t>
            </a:r>
            <a:r>
              <a:rPr lang="en-US" sz="2000" b="1" dirty="0" smtClean="0"/>
              <a:t>1 chemist’s dozen of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</a:rPr>
              <a:t>O</a:t>
            </a:r>
            <a:endParaRPr lang="en-US" sz="2000" b="1" dirty="0"/>
          </a:p>
        </p:txBody>
      </p:sp>
      <p:pic>
        <p:nvPicPr>
          <p:cNvPr id="11" name="Picture 2" descr="http://whitechapelanarchistgroup.files.wordpress.com/2010/02/eg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81200"/>
            <a:ext cx="654786" cy="874456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 rot="5400000">
            <a:off x="533400" y="3429000"/>
            <a:ext cx="62484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http://www.lenntech.com/images/Water%20molecu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5570" y="1828800"/>
            <a:ext cx="1218430" cy="102659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90600" y="1676400"/>
            <a:ext cx="2133600" cy="40011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 dozen eggs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EGG WORLD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CHEMISTRY WORLD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5791200"/>
            <a:ext cx="3124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7</a:t>
            </a:r>
            <a:r>
              <a:rPr lang="en-US" sz="4000" b="1" smtClean="0"/>
              <a:t>00 </a:t>
            </a:r>
            <a:r>
              <a:rPr lang="en-US" sz="4000" b="1" dirty="0" smtClean="0"/>
              <a:t>GRAMS</a:t>
            </a:r>
            <a:endParaRPr lang="en-US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251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1.0078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95113" y="3657600"/>
            <a:ext cx="53488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>
            <a:endCxn id="21" idx="2"/>
          </p:cNvCxnSpPr>
          <p:nvPr/>
        </p:nvCxnSpPr>
        <p:spPr>
          <a:xfrm flipV="1">
            <a:off x="4114800" y="2883932"/>
            <a:ext cx="1790700" cy="12308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6743700" y="2857500"/>
            <a:ext cx="1524000" cy="14478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24600" y="2514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+ 15.9994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15200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=18.0144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696200" y="3124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grams</a:t>
            </a:r>
            <a:endParaRPr lang="en-US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105400" y="2514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2*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05300" y="6162728"/>
            <a:ext cx="4191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</a:rPr>
              <a:t>Exercise #4.1 Practice</a:t>
            </a: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068E-6 C 0.00452 -0.00879 0.00452 -0.01666 0.00452 -0.02707 " pathEditMode="relative" ptsTypes="fA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5" grpId="0" animBg="1"/>
      <p:bldP spid="17" grpId="0"/>
      <p:bldP spid="18" grpId="0" animBg="1"/>
      <p:bldP spid="21" grpId="0"/>
      <p:bldP spid="28" grpId="0"/>
      <p:bldP spid="36" grpId="0"/>
      <p:bldP spid="39" grpId="0"/>
      <p:bldP spid="46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05000" y="2743200"/>
            <a:ext cx="685800" cy="685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33600" y="16764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52600" y="41148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182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b="1" dirty="0" smtClean="0"/>
              <a:t>Average 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b="1" dirty="0" smtClean="0"/>
              <a:t>C-12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b="1" dirty="0" smtClean="0"/>
              <a:t>Average 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7585" y="51315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~</a:t>
            </a:r>
            <a:r>
              <a:rPr lang="en-US" sz="2400" b="1" u="sng" dirty="0" smtClean="0"/>
              <a:t>Average relative* mass/1 atom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524000"/>
            <a:ext cx="1371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b="1" dirty="0" smtClean="0"/>
              <a:t>12.00000 (assumed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200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b="1" dirty="0" smtClean="0"/>
              <a:t>6p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+ 6n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) 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1554216"/>
            <a:ext cx="2341686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1.008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grams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12.00000 </a:t>
            </a:r>
            <a:r>
              <a:rPr lang="en-US" sz="2800" b="1" dirty="0" smtClean="0">
                <a:solidFill>
                  <a:srgbClr val="FF0000"/>
                </a:solidFill>
              </a:rPr>
              <a:t>grams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16.00 </a:t>
            </a:r>
            <a:r>
              <a:rPr lang="en-US" sz="2800" b="1" dirty="0" smtClean="0">
                <a:solidFill>
                  <a:srgbClr val="FF0000"/>
                </a:solidFill>
              </a:rPr>
              <a:t>grams</a:t>
            </a:r>
          </a:p>
          <a:p>
            <a:endParaRPr lang="en-US" sz="2100" b="1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845721"/>
            <a:ext cx="1143000" cy="128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633788"/>
            <a:ext cx="1066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>
            <a:off x="3048000" y="974821"/>
            <a:ext cx="762000" cy="853979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48000" y="990600"/>
            <a:ext cx="685800" cy="3505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239000" y="18288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15200" y="18288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91400" y="18288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19546" y="2743200"/>
            <a:ext cx="685800" cy="685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39000" y="2743200"/>
            <a:ext cx="685800" cy="685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53200" y="38862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34200" y="38862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43800" y="2743200"/>
            <a:ext cx="685800" cy="685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72400" y="2743200"/>
            <a:ext cx="685800" cy="685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39000" y="38862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96200" y="38862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67600" y="18288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724400" y="611832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practical mass </a:t>
            </a:r>
            <a:r>
              <a:rPr lang="en-US" sz="2800" b="1" u="sng" dirty="0" smtClean="0"/>
              <a:t>=</a:t>
            </a:r>
            <a:r>
              <a:rPr lang="en-US" sz="2800" b="1" u="sng" dirty="0" smtClean="0">
                <a:solidFill>
                  <a:srgbClr val="FF0000"/>
                </a:solidFill>
              </a:rPr>
              <a:t>gram Atomic  Weight </a:t>
            </a:r>
            <a:r>
              <a:rPr lang="en-US" sz="2800" b="1" dirty="0" smtClean="0">
                <a:solidFill>
                  <a:srgbClr val="FF0000"/>
                </a:solidFill>
              </a:rPr>
              <a:t>= (GAW)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6200" y="1752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05800" y="2895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…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82000" y="4648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…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5244844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/>
              <a:t> is the same in each gram Atomic weight of all the elements. 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called </a:t>
            </a:r>
            <a:r>
              <a:rPr lang="en-US" sz="2400" b="1" dirty="0" smtClean="0">
                <a:solidFill>
                  <a:srgbClr val="FF0000"/>
                </a:solidFill>
              </a:rPr>
              <a:t>Avogadro’s  Number.  </a:t>
            </a:r>
            <a:r>
              <a:rPr lang="en-US" sz="2400" b="1" dirty="0" smtClean="0"/>
              <a:t>Think of it like the number 12= 1 dozen. If you aren’t interested in counting molecules we don’t even need it ! (But we will count them…so hang on….)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Relative mass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gram atomic mass or weight  (GAW)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29000" y="2057400"/>
            <a:ext cx="1447800" cy="400110"/>
          </a:xfrm>
          <a:prstGeom prst="rect">
            <a:avLst/>
          </a:prstGeom>
          <a:solidFill>
            <a:srgbClr val="FFFF00">
              <a:alpha val="5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2000" b="1" dirty="0" smtClean="0"/>
              <a:t>No units !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429000" y="4800600"/>
            <a:ext cx="1600200" cy="400110"/>
          </a:xfrm>
          <a:prstGeom prst="rect">
            <a:avLst/>
          </a:prstGeom>
          <a:solidFill>
            <a:srgbClr val="FFFF00">
              <a:alpha val="5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</a:t>
            </a:r>
            <a:r>
              <a:rPr lang="en-US" sz="2000" b="1" dirty="0" smtClean="0"/>
              <a:t>No units 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718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14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" y="-14222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brief digression on Avogadro’s Number 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o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87630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1) </a:t>
            </a:r>
            <a:r>
              <a:rPr lang="en-US" b="1" dirty="0" smtClean="0"/>
              <a:t>There’s nothing magic or special about it. It reflects the arbitrary assumption of the use of</a:t>
            </a:r>
            <a:r>
              <a:rPr lang="en-US" sz="2400" b="1" dirty="0" smtClean="0"/>
              <a:t> grams </a:t>
            </a:r>
            <a:r>
              <a:rPr lang="en-US" b="1" dirty="0" smtClean="0"/>
              <a:t>to replace the </a:t>
            </a:r>
            <a:r>
              <a:rPr lang="en-US" b="1" dirty="0" err="1" smtClean="0"/>
              <a:t>unitless</a:t>
            </a:r>
            <a:r>
              <a:rPr lang="en-US" b="1" dirty="0" smtClean="0"/>
              <a:t> </a:t>
            </a:r>
            <a:r>
              <a:rPr lang="en-US" sz="2400" b="1" dirty="0" smtClean="0"/>
              <a:t>`relative’ </a:t>
            </a:r>
            <a:r>
              <a:rPr lang="en-US" b="1" dirty="0" smtClean="0"/>
              <a:t>masses in the Periodic Table. </a:t>
            </a:r>
            <a:r>
              <a:rPr lang="en-US" sz="2400" b="1" dirty="0" smtClean="0"/>
              <a:t>Change the choice of units…change 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o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88996"/>
            <a:ext cx="8153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2) Its magnitude has only definitively been determined in the 20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century (It’s a hard one to measure.) Until then, chemists got along fine counting moles not atoms.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438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1865</a:t>
            </a:r>
          </a:p>
          <a:p>
            <a:r>
              <a:rPr lang="en-US" dirty="0" err="1" smtClean="0"/>
              <a:t>Loschmidt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14600" y="2438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1908</a:t>
            </a:r>
          </a:p>
          <a:p>
            <a:r>
              <a:rPr lang="en-US" dirty="0" smtClean="0"/>
              <a:t>Perrin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4876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6.7 *10</a:t>
            </a:r>
            <a:r>
              <a:rPr lang="en-US" sz="2000" b="1" baseline="30000" dirty="0" smtClean="0"/>
              <a:t>23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2438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1909</a:t>
            </a:r>
          </a:p>
          <a:p>
            <a:r>
              <a:rPr lang="en-US" dirty="0" smtClean="0"/>
              <a:t>Rutherford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4876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6.16*10</a:t>
            </a:r>
            <a:r>
              <a:rPr lang="en-US" sz="2000" b="1" baseline="30000" dirty="0" smtClean="0"/>
              <a:t>23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2438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1918</a:t>
            </a:r>
          </a:p>
          <a:p>
            <a:r>
              <a:rPr lang="en-US" dirty="0" smtClean="0"/>
              <a:t>The Braggs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4876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6.019*10</a:t>
            </a:r>
            <a:r>
              <a:rPr lang="en-US" sz="2000" b="1" baseline="30000" dirty="0" smtClean="0"/>
              <a:t>23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2362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2001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Bièvre</a:t>
            </a:r>
            <a:r>
              <a:rPr lang="en-US" dirty="0" smtClean="0"/>
              <a:t> et. al.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4800600"/>
            <a:ext cx="220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6.022133530*10</a:t>
            </a:r>
            <a:r>
              <a:rPr lang="en-US" b="1" baseline="30000" dirty="0" smtClean="0">
                <a:solidFill>
                  <a:srgbClr val="FF0000"/>
                </a:solidFill>
              </a:rPr>
              <a:t>23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257800"/>
            <a:ext cx="20574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</a:t>
            </a:r>
            <a:r>
              <a:rPr lang="en-US" sz="1400" b="1" baseline="30000" dirty="0" smtClean="0"/>
              <a:t>st</a:t>
            </a:r>
            <a:r>
              <a:rPr lang="en-US" sz="1400" b="1" dirty="0" smtClean="0"/>
              <a:t> reasonable guess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(N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o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/>
              <a:t>originally called </a:t>
            </a:r>
            <a:r>
              <a:rPr lang="en-US" sz="1400" b="1" dirty="0" err="1" smtClean="0"/>
              <a:t>Loschmidt’s</a:t>
            </a:r>
            <a:r>
              <a:rPr lang="en-US" sz="1400" b="1" dirty="0" smtClean="0"/>
              <a:t> Number)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5257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Current (NIST) accepted value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876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72  *10</a:t>
            </a:r>
            <a:r>
              <a:rPr lang="en-US" sz="2000" b="1" baseline="30000" dirty="0" smtClean="0"/>
              <a:t>23</a:t>
            </a:r>
            <a:endParaRPr lang="en-US" sz="2000" b="1" dirty="0"/>
          </a:p>
        </p:txBody>
      </p:sp>
      <p:pic>
        <p:nvPicPr>
          <p:cNvPr id="22530" name="Picture 2" descr="http://www.kfki.hu/~cheminfo/hun/olvaso/histchem/mol/losch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998982" cy="1752600"/>
          </a:xfrm>
          <a:prstGeom prst="rect">
            <a:avLst/>
          </a:prstGeom>
          <a:noFill/>
        </p:spPr>
      </p:pic>
      <p:pic>
        <p:nvPicPr>
          <p:cNvPr id="22532" name="Picture 4" descr="http://www.nndb.com/people/720/000099423/jean-perrin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048000"/>
            <a:ext cx="1125236" cy="159067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057400" y="5257800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b="1" dirty="0" smtClean="0"/>
              <a:t>uses 4 methods to find </a:t>
            </a:r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o</a:t>
            </a:r>
            <a:r>
              <a:rPr lang="en-US" sz="1400" b="1" dirty="0" smtClean="0"/>
              <a:t>; wins</a:t>
            </a:r>
          </a:p>
          <a:p>
            <a:r>
              <a:rPr lang="en-US" sz="1400" b="1" dirty="0" smtClean="0"/>
              <a:t>Nobel Prize; renames </a:t>
            </a:r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o</a:t>
            </a:r>
            <a:r>
              <a:rPr lang="en-US" sz="14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1400" b="1" dirty="0" smtClean="0"/>
              <a:t>`Avogadro’s #’ </a:t>
            </a:r>
            <a:endParaRPr lang="en-US" sz="1400" b="1" baseline="-25000" dirty="0"/>
          </a:p>
        </p:txBody>
      </p:sp>
      <p:pic>
        <p:nvPicPr>
          <p:cNvPr id="22534" name="Picture 6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048000"/>
            <a:ext cx="1280160" cy="1600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657600" y="5257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Counted alpha particles</a:t>
            </a:r>
            <a:endParaRPr lang="en-US" sz="1400" b="1" dirty="0"/>
          </a:p>
        </p:txBody>
      </p:sp>
      <p:pic>
        <p:nvPicPr>
          <p:cNvPr id="22536" name="Picture 8" descr="http://www4.nau.edu/microanalysis/microprobe/img/stamp_brag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200400"/>
            <a:ext cx="1915319" cy="1447800"/>
          </a:xfrm>
          <a:prstGeom prst="rect">
            <a:avLst/>
          </a:prstGeom>
          <a:noFill/>
        </p:spPr>
      </p:pic>
      <p:pic>
        <p:nvPicPr>
          <p:cNvPr id="22538" name="Picture 10" descr="http://www.researchchannel.org/images/inst/nis/nist_aerial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048000"/>
            <a:ext cx="1685925" cy="168592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029200" y="52578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Used x-rays and counted atoms in a unit cell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2971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Aerial view of NIST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21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And yet little more trivia about Avogadro’s #, 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o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apav.it/mat/matdivulga/umorismo/immagini/caricature/avogad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767077" cy="32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2672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Lorenzo Romano Amedeo Carlo </a:t>
            </a:r>
            <a:r>
              <a:rPr lang="it-IT" sz="2800" b="1" i="1" dirty="0" smtClean="0">
                <a:solidFill>
                  <a:srgbClr val="FF0000"/>
                </a:solidFill>
              </a:rPr>
              <a:t>Avogadro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smtClean="0"/>
              <a:t>di Quaregna e di Cerreto, Count of Quaregna and Cerreto (9 August 1776 – 9 July 1856) </a:t>
            </a:r>
          </a:p>
          <a:p>
            <a:r>
              <a:rPr lang="it-IT" sz="2800" b="1" i="1" dirty="0" smtClean="0">
                <a:solidFill>
                  <a:srgbClr val="00B050"/>
                </a:solidFill>
              </a:rPr>
              <a:t>...</a:t>
            </a:r>
            <a:r>
              <a:rPr lang="it-IT" sz="2800" b="1" i="1" dirty="0" smtClean="0">
                <a:solidFill>
                  <a:srgbClr val="FF0000"/>
                </a:solidFill>
              </a:rPr>
              <a:t>ostensibly counting `azote’ = Nitrogen molecules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914400"/>
            <a:ext cx="7010400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Avogadro </a:t>
            </a:r>
            <a:r>
              <a:rPr lang="en-US" sz="3200" b="1" i="1" dirty="0" smtClean="0"/>
              <a:t>never  derived </a:t>
            </a:r>
            <a:r>
              <a:rPr lang="en-US" sz="3200" b="1" i="1" dirty="0" smtClean="0">
                <a:solidFill>
                  <a:srgbClr val="FF0000"/>
                </a:solidFill>
              </a:rPr>
              <a:t>N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o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/>
              <a:t>and did not count the N</a:t>
            </a:r>
            <a:r>
              <a:rPr lang="en-US" sz="3200" b="1" i="1" baseline="-25000" dirty="0" smtClean="0"/>
              <a:t>2</a:t>
            </a:r>
            <a:r>
              <a:rPr lang="en-US" sz="3200" b="1" i="1" dirty="0" smtClean="0"/>
              <a:t> molecules in a flask (as the cartoon to the left suggests…) </a:t>
            </a:r>
            <a:endParaRPr lang="en-US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457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Avogadro Myth debunked: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350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pav.it/mat/matdivulga/umorismo/immagini/caricature/avogad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386077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304800"/>
            <a:ext cx="8610600" cy="13849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</a:t>
            </a:r>
            <a:r>
              <a:rPr lang="en-US" sz="2800" b="1" dirty="0" smtClean="0"/>
              <a:t>Equal numbers of gas particles occupy the same volume if at the same temperature and pressure regardless of gas identity.”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87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/>
              <a:t>His real contribution: </a:t>
            </a:r>
            <a:r>
              <a:rPr lang="en-US" sz="2000" b="1" u="sng" dirty="0" smtClean="0">
                <a:solidFill>
                  <a:srgbClr val="FF0000"/>
                </a:solidFill>
              </a:rPr>
              <a:t>Avogadro’s Gas Law</a:t>
            </a:r>
          </a:p>
        </p:txBody>
      </p:sp>
      <p:pic>
        <p:nvPicPr>
          <p:cNvPr id="1030" name="Picture 6" descr="http://www.physics.ucla.edu/demoweb/demomanual/modern_physics/nuclear_and_particle_physics/heavy_wat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124200"/>
            <a:ext cx="2619375" cy="1685925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4343400" y="2895600"/>
            <a:ext cx="10668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95600" y="27432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28800" y="17526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nitrogens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weigh 28 g              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18288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 </a:t>
            </a:r>
            <a:r>
              <a:rPr lang="en-US" sz="3200" b="1" dirty="0" err="1" smtClean="0">
                <a:solidFill>
                  <a:srgbClr val="FF0000"/>
                </a:solidFill>
              </a:rPr>
              <a:t>oxygens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weigh 32 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80060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 *</a:t>
            </a:r>
            <a:r>
              <a:rPr lang="en-US" sz="2400" b="1" dirty="0" smtClean="0">
                <a:solidFill>
                  <a:srgbClr val="FF0000"/>
                </a:solidFill>
              </a:rPr>
              <a:t>Mass of  one O atom </a:t>
            </a:r>
            <a:r>
              <a:rPr lang="en-US" sz="2400" dirty="0" smtClean="0"/>
              <a:t>= 	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32 g</a:t>
            </a:r>
            <a:r>
              <a:rPr lang="en-US" sz="2400" dirty="0" smtClean="0"/>
              <a:t>                                         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15000" y="2971800"/>
            <a:ext cx="3276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=&gt; Experimental path to finding the relative masses of elements on Periodic table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5334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Y* </a:t>
            </a:r>
            <a:r>
              <a:rPr lang="en-US" sz="2400" b="1" dirty="0" smtClean="0">
                <a:solidFill>
                  <a:srgbClr val="0070C0"/>
                </a:solidFill>
              </a:rPr>
              <a:t>Mass of one N atom                          28 g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09600" y="5334000"/>
            <a:ext cx="3276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05400" y="5334000"/>
            <a:ext cx="60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4876800"/>
            <a:ext cx="3810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" y="5410200"/>
            <a:ext cx="3810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86400" y="4953000"/>
            <a:ext cx="3810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86400" y="5410200"/>
            <a:ext cx="381000" cy="304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48200" y="58674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unit-less ratio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629400" y="4800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</a:t>
            </a:r>
            <a:r>
              <a:rPr lang="en-US" sz="2800" b="1" u="sng" dirty="0" smtClean="0">
                <a:solidFill>
                  <a:srgbClr val="FF0000"/>
                </a:solidFill>
              </a:rPr>
              <a:t>16</a:t>
            </a:r>
          </a:p>
          <a:p>
            <a:r>
              <a:rPr lang="en-US" sz="2800" b="1" dirty="0" smtClean="0"/>
              <a:t>    </a:t>
            </a:r>
            <a:r>
              <a:rPr lang="en-US" sz="2800" b="1" dirty="0" smtClean="0">
                <a:solidFill>
                  <a:srgbClr val="0070C0"/>
                </a:solidFill>
              </a:rPr>
              <a:t>14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1800" y="57912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See Periodic table entries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833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 animBg="1"/>
      <p:bldP spid="15" grpId="0" animBg="1"/>
      <p:bldP spid="18" grpId="0"/>
      <p:bldP spid="19" grpId="0"/>
      <p:bldP spid="20" grpId="0"/>
      <p:bldP spid="21" grpId="0" animBg="1"/>
      <p:bldP spid="22" grpId="0"/>
      <p:bldP spid="33" grpId="0"/>
      <p:bldP spid="34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pav.it/mat/matdivulga/umorismo/immagini/caricature/avogad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2767077" cy="32004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81200"/>
            <a:ext cx="121781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3600" y="1219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 gave you this…</a:t>
            </a:r>
            <a:endParaRPr lang="en-US" sz="2400" b="1" dirty="0"/>
          </a:p>
        </p:txBody>
      </p:sp>
      <p:sp>
        <p:nvSpPr>
          <p:cNvPr id="13" name="Freeform 12"/>
          <p:cNvSpPr/>
          <p:nvPr/>
        </p:nvSpPr>
        <p:spPr>
          <a:xfrm>
            <a:off x="1811383" y="914400"/>
            <a:ext cx="3065417" cy="1066800"/>
          </a:xfrm>
          <a:custGeom>
            <a:avLst/>
            <a:gdLst>
              <a:gd name="connsiteX0" fmla="*/ 30480 w 2704011"/>
              <a:gd name="connsiteY0" fmla="*/ 879565 h 944880"/>
              <a:gd name="connsiteX1" fmla="*/ 317863 w 2704011"/>
              <a:gd name="connsiteY1" fmla="*/ 631371 h 944880"/>
              <a:gd name="connsiteX2" fmla="*/ 448491 w 2704011"/>
              <a:gd name="connsiteY2" fmla="*/ 174171 h 944880"/>
              <a:gd name="connsiteX3" fmla="*/ 2355668 w 2704011"/>
              <a:gd name="connsiteY3" fmla="*/ 108857 h 944880"/>
              <a:gd name="connsiteX4" fmla="*/ 2394857 w 2704011"/>
              <a:gd name="connsiteY4" fmla="*/ 827314 h 944880"/>
              <a:gd name="connsiteX5" fmla="*/ 500743 w 2704011"/>
              <a:gd name="connsiteY5" fmla="*/ 814251 h 944880"/>
              <a:gd name="connsiteX6" fmla="*/ 30480 w 2704011"/>
              <a:gd name="connsiteY6" fmla="*/ 879565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4011" h="944880">
                <a:moveTo>
                  <a:pt x="30480" y="879565"/>
                </a:moveTo>
                <a:cubicBezTo>
                  <a:pt x="0" y="849085"/>
                  <a:pt x="248195" y="748937"/>
                  <a:pt x="317863" y="631371"/>
                </a:cubicBezTo>
                <a:cubicBezTo>
                  <a:pt x="387532" y="513805"/>
                  <a:pt x="108857" y="261257"/>
                  <a:pt x="448491" y="174171"/>
                </a:cubicBezTo>
                <a:cubicBezTo>
                  <a:pt x="788125" y="87085"/>
                  <a:pt x="2031274" y="0"/>
                  <a:pt x="2355668" y="108857"/>
                </a:cubicBezTo>
                <a:cubicBezTo>
                  <a:pt x="2680062" y="217714"/>
                  <a:pt x="2704011" y="709748"/>
                  <a:pt x="2394857" y="827314"/>
                </a:cubicBezTo>
                <a:cubicBezTo>
                  <a:pt x="2085703" y="944880"/>
                  <a:pt x="899160" y="807720"/>
                  <a:pt x="500743" y="814251"/>
                </a:cubicBezTo>
                <a:cubicBezTo>
                  <a:pt x="102326" y="820782"/>
                  <a:pt x="60960" y="910045"/>
                  <a:pt x="30480" y="87956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362200" y="2514600"/>
            <a:ext cx="1066800" cy="4572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http://farm1.static.flickr.com/25/53654949_346ceed6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38600"/>
            <a:ext cx="3149600" cy="2286610"/>
          </a:xfrm>
          <a:prstGeom prst="rect">
            <a:avLst/>
          </a:prstGeom>
          <a:noFill/>
        </p:spPr>
      </p:pic>
      <p:sp>
        <p:nvSpPr>
          <p:cNvPr id="20" name="Freeform 19"/>
          <p:cNvSpPr/>
          <p:nvPr/>
        </p:nvSpPr>
        <p:spPr>
          <a:xfrm>
            <a:off x="2514600" y="5029200"/>
            <a:ext cx="2704011" cy="944880"/>
          </a:xfrm>
          <a:custGeom>
            <a:avLst/>
            <a:gdLst>
              <a:gd name="connsiteX0" fmla="*/ 30480 w 2704011"/>
              <a:gd name="connsiteY0" fmla="*/ 879565 h 944880"/>
              <a:gd name="connsiteX1" fmla="*/ 317863 w 2704011"/>
              <a:gd name="connsiteY1" fmla="*/ 631371 h 944880"/>
              <a:gd name="connsiteX2" fmla="*/ 448491 w 2704011"/>
              <a:gd name="connsiteY2" fmla="*/ 174171 h 944880"/>
              <a:gd name="connsiteX3" fmla="*/ 2355668 w 2704011"/>
              <a:gd name="connsiteY3" fmla="*/ 108857 h 944880"/>
              <a:gd name="connsiteX4" fmla="*/ 2394857 w 2704011"/>
              <a:gd name="connsiteY4" fmla="*/ 827314 h 944880"/>
              <a:gd name="connsiteX5" fmla="*/ 500743 w 2704011"/>
              <a:gd name="connsiteY5" fmla="*/ 814251 h 944880"/>
              <a:gd name="connsiteX6" fmla="*/ 30480 w 2704011"/>
              <a:gd name="connsiteY6" fmla="*/ 879565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4011" h="944880">
                <a:moveTo>
                  <a:pt x="30480" y="879565"/>
                </a:moveTo>
                <a:cubicBezTo>
                  <a:pt x="0" y="849085"/>
                  <a:pt x="248195" y="748937"/>
                  <a:pt x="317863" y="631371"/>
                </a:cubicBezTo>
                <a:cubicBezTo>
                  <a:pt x="387532" y="513805"/>
                  <a:pt x="108857" y="261257"/>
                  <a:pt x="448491" y="174171"/>
                </a:cubicBezTo>
                <a:cubicBezTo>
                  <a:pt x="788125" y="87085"/>
                  <a:pt x="2031274" y="0"/>
                  <a:pt x="2355668" y="108857"/>
                </a:cubicBezTo>
                <a:cubicBezTo>
                  <a:pt x="2680062" y="217714"/>
                  <a:pt x="2704011" y="709748"/>
                  <a:pt x="2394857" y="827314"/>
                </a:cubicBezTo>
                <a:cubicBezTo>
                  <a:pt x="2085703" y="944880"/>
                  <a:pt x="899160" y="807720"/>
                  <a:pt x="500743" y="814251"/>
                </a:cubicBezTo>
                <a:cubicBezTo>
                  <a:pt x="102326" y="820782"/>
                  <a:pt x="60960" y="910045"/>
                  <a:pt x="30480" y="87956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95600" y="5257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 this….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57600" y="5867400"/>
            <a:ext cx="5257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N</a:t>
            </a:r>
            <a:r>
              <a:rPr lang="en-US" sz="3600" b="1" baseline="-25000" dirty="0" smtClean="0">
                <a:solidFill>
                  <a:srgbClr val="0070C0"/>
                </a:solidFill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 =6.022 133530*10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23</a:t>
            </a:r>
            <a:r>
              <a:rPr lang="en-US" sz="3600" dirty="0" smtClean="0"/>
              <a:t>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921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gram atomic masses (AW)  let us know the ratios of atoms in compounds (even if we don’t know how big </a:t>
            </a:r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r>
              <a:rPr lang="en-US" sz="2800" b="1" baseline="-25000" dirty="0" smtClean="0">
                <a:solidFill>
                  <a:srgbClr val="0070C0"/>
                </a:solidFill>
              </a:rPr>
              <a:t>o</a:t>
            </a:r>
            <a:r>
              <a:rPr lang="en-US" sz="2800" b="1" dirty="0" smtClean="0"/>
              <a:t> is)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EXAMPLE 1</a:t>
            </a:r>
            <a:r>
              <a:rPr lang="en-US" sz="3200" dirty="0" smtClean="0"/>
              <a:t>: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Element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</a:t>
            </a:r>
          </a:p>
          <a:p>
            <a:r>
              <a:rPr lang="en-US" sz="2400" b="1" dirty="0" smtClean="0"/>
              <a:t>O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447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Mass of element in  X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1752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24.0  grams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2133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64.0 grams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1371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GAW</a:t>
            </a:r>
            <a:r>
              <a:rPr lang="en-US" b="1" u="sng" dirty="0" smtClean="0"/>
              <a:t>		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1828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12.0 grams/mol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2209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16.0 grams/mol O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124200"/>
            <a:ext cx="5105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the ratio  </a:t>
            </a:r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en-US" sz="2800" b="1" dirty="0" smtClean="0"/>
              <a:t> atoms to O atoms in compound X ?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67600" y="1828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24/12=2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2209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64/16=4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62600" y="3276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2C</a:t>
            </a:r>
            <a:r>
              <a:rPr lang="en-US" sz="3600" dirty="0" smtClean="0"/>
              <a:t> to 4O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467600" y="1371600"/>
            <a:ext cx="1447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# mole</a:t>
            </a:r>
            <a:endParaRPr lang="en-US" sz="2800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6172200" y="4343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 </a:t>
            </a:r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dirty="0" smtClean="0"/>
              <a:t>O</a:t>
            </a:r>
            <a:r>
              <a:rPr lang="en-US" sz="4000" b="1" baseline="-25000" dirty="0" smtClean="0"/>
              <a:t>2</a:t>
            </a:r>
            <a:endParaRPr lang="en-US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62400" y="4343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=&gt; </a:t>
            </a:r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/>
              <a:t>O</a:t>
            </a:r>
            <a:r>
              <a:rPr lang="en-US" sz="3600" b="1" baseline="-25000" dirty="0" smtClean="0"/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32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5" grpId="0"/>
      <p:bldP spid="16" grpId="0"/>
      <p:bldP spid="19" grpId="0"/>
      <p:bldP spid="21" grpId="0" animBg="1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gram atomic masses (AW)  let us know the ratios of atoms in compounds (cont.)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228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EXAMPLE 2: 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Element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</a:t>
            </a:r>
          </a:p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676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Mass of element in Y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2057400"/>
            <a:ext cx="198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600" b="1" dirty="0" smtClean="0"/>
              <a:t>6.0  grams</a:t>
            </a:r>
            <a:endParaRPr lang="en-US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2362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2.0  grams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1676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GAW (grams/ mol)</a:t>
            </a:r>
            <a:endParaRPr lang="en-US" sz="24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2057400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12.0 grams/mol C</a:t>
            </a:r>
            <a:endParaRPr lang="en-US" sz="2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236220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</a:t>
            </a:r>
            <a:r>
              <a:rPr lang="en-US" sz="2600" b="1" dirty="0" smtClean="0"/>
              <a:t>1.0 grams/mol H</a:t>
            </a:r>
            <a:endParaRPr lang="en-US" sz="2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124200"/>
            <a:ext cx="4953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the ratio of H to C atoms in compound Y ?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39000" y="2057400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6/12=  ½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2438400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2/1    =2</a:t>
            </a:r>
            <a:endParaRPr lang="en-US" sz="2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91200" y="3429000"/>
            <a:ext cx="289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 H to </a:t>
            </a:r>
            <a:r>
              <a:rPr lang="en-US" sz="4000" b="1" dirty="0" smtClean="0">
                <a:solidFill>
                  <a:srgbClr val="FF0000"/>
                </a:solidFill>
              </a:rPr>
              <a:t>½  C  </a:t>
            </a:r>
          </a:p>
          <a:p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16764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# mol</a:t>
            </a:r>
            <a:endParaRPr lang="en-US" sz="2400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2133600" y="4495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=&gt;</a:t>
            </a: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1/2</a:t>
            </a:r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endParaRPr lang="en-US" sz="3600" b="1" baseline="-25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19600" y="4876800"/>
            <a:ext cx="121920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15000" y="4572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r>
              <a:rPr lang="en-US" sz="3600" b="1" dirty="0" smtClean="0"/>
              <a:t>H</a:t>
            </a:r>
            <a:r>
              <a:rPr lang="en-US" sz="3600" b="1" baseline="-25000" dirty="0" smtClean="0"/>
              <a:t>4</a:t>
            </a:r>
            <a:endParaRPr lang="en-US" sz="3600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4267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x 2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093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381000"/>
            <a:ext cx="7924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More dumb Doc questions</a:t>
            </a:r>
            <a:r>
              <a:rPr lang="en-US" sz="2800" b="1" dirty="0" smtClean="0"/>
              <a:t>:</a:t>
            </a:r>
          </a:p>
          <a:p>
            <a:r>
              <a:rPr lang="en-US" sz="2800" b="1" dirty="0" smtClean="0"/>
              <a:t> egg math exercise #1b</a:t>
            </a:r>
            <a:endParaRPr lang="en-US" sz="2800" b="1" dirty="0"/>
          </a:p>
        </p:txBody>
      </p:sp>
      <p:pic>
        <p:nvPicPr>
          <p:cNvPr id="1026" name="Picture 2" descr="http://elrond.biol.soton.ac.uk/~squraishe/images/eggsHardFo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724400"/>
            <a:ext cx="2456753" cy="196589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1371600"/>
            <a:ext cx="655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A) 1 dozen eggs =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B)Mass of 1 dozen large </a:t>
            </a:r>
            <a:r>
              <a:rPr lang="en-US" sz="3600" b="1" dirty="0" smtClean="0">
                <a:solidFill>
                  <a:srgbClr val="FF0000"/>
                </a:solidFill>
              </a:rPr>
              <a:t>eggs </a:t>
            </a:r>
            <a:r>
              <a:rPr lang="en-US" sz="3600" b="1" dirty="0" smtClean="0"/>
              <a:t>=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1981200"/>
            <a:ext cx="2514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700 g/dozen</a:t>
            </a:r>
            <a:endParaRPr lang="en-US" sz="3200" b="1" dirty="0"/>
          </a:p>
        </p:txBody>
      </p:sp>
      <p:pic>
        <p:nvPicPr>
          <p:cNvPr id="16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2731" cy="1371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6553200" y="1219200"/>
            <a:ext cx="75533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12</a:t>
            </a:r>
            <a:endParaRPr lang="en-US" sz="4000" b="1" dirty="0"/>
          </a:p>
        </p:txBody>
      </p:sp>
      <p:pic>
        <p:nvPicPr>
          <p:cNvPr id="48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1"/>
            <a:ext cx="992731" cy="1371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304800" y="32766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2,800 g * </a:t>
            </a:r>
            <a:r>
              <a:rPr lang="en-US" sz="3200" b="1" u="sng" dirty="0" smtClean="0"/>
              <a:t>1 dozen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700 g</a:t>
            </a:r>
            <a:r>
              <a:rPr lang="en-US" sz="3200" dirty="0" smtClean="0"/>
              <a:t>    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3886200" y="3352800"/>
            <a:ext cx="3276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r>
              <a:rPr lang="en-US" sz="3600" b="1" dirty="0" smtClean="0"/>
              <a:t>4 dozen 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667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r>
              <a:rPr lang="en-US" sz="3000" b="1" dirty="0" smtClean="0">
                <a:solidFill>
                  <a:srgbClr val="FF0000"/>
                </a:solidFill>
              </a:rPr>
              <a:t>) How many dozens  in 2800 g of large eggs ? 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54" grpId="0"/>
      <p:bldP spid="60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gram atomic masses (AW)  let us know the ratios of atoms in compounds (cont.)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457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3: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16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/>
              <a:t>Element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C</a:t>
            </a:r>
          </a:p>
          <a:p>
            <a:r>
              <a:rPr lang="en-US" sz="2500" b="1" dirty="0" smtClean="0">
                <a:solidFill>
                  <a:srgbClr val="0070C0"/>
                </a:solidFill>
              </a:rPr>
              <a:t>H</a:t>
            </a:r>
          </a:p>
          <a:p>
            <a:r>
              <a:rPr lang="en-US" sz="2500" b="1" dirty="0" smtClean="0"/>
              <a:t>O</a:t>
            </a:r>
            <a:endParaRPr lang="en-US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91440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Mass of element in  Z</a:t>
            </a:r>
            <a:endParaRPr lang="en-US" sz="22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1295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4.0  grams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600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400" b="1" dirty="0" smtClean="0">
                <a:solidFill>
                  <a:srgbClr val="0070C0"/>
                </a:solidFill>
              </a:rPr>
              <a:t>2.0  grams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914400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GAW (grams/1 mol)</a:t>
            </a:r>
            <a:endParaRPr lang="en-US" sz="2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1371600"/>
            <a:ext cx="2667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FF0000"/>
                </a:solidFill>
              </a:rPr>
              <a:t>12.0 grams/mol C</a:t>
            </a:r>
            <a:endParaRPr lang="en-US" sz="23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1676400"/>
            <a:ext cx="2819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300" b="1" dirty="0" smtClean="0">
                <a:solidFill>
                  <a:srgbClr val="0070C0"/>
                </a:solidFill>
              </a:rPr>
              <a:t>1.0 grams/mol H</a:t>
            </a:r>
            <a:endParaRPr lang="en-US" sz="23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514600"/>
            <a:ext cx="8991600" cy="5386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900" b="1" dirty="0" smtClean="0"/>
              <a:t>What is the ratio of C to H to O  atoms in  Z ?</a:t>
            </a:r>
            <a:endParaRPr lang="en-US" sz="2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1371600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4.0/12=0.333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16764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</a:t>
            </a:r>
            <a:r>
              <a:rPr lang="en-US" sz="2200" b="1" dirty="0" smtClean="0">
                <a:solidFill>
                  <a:srgbClr val="0070C0"/>
                </a:solidFill>
              </a:rPr>
              <a:t>2.0/1= 2.0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9144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#mol</a:t>
            </a:r>
            <a:endParaRPr lang="en-US" sz="240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1600200" y="1981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/>
              <a:t>5.33  grams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1981200"/>
            <a:ext cx="2743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300" b="1" dirty="0" smtClean="0"/>
              <a:t>16.0 grams/mol O</a:t>
            </a:r>
            <a:endParaRPr lang="en-US" sz="23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86600" y="20574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5.33/16=0.333</a:t>
            </a:r>
            <a:endParaRPr lang="en-US" sz="2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0.333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3429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2.0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0.333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4800" y="3048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en-US" sz="2400" b="1" u="sng" dirty="0" smtClean="0">
                <a:solidFill>
                  <a:srgbClr val="FF0000"/>
                </a:solidFill>
              </a:rPr>
              <a:t>Mol C</a:t>
            </a:r>
            <a:r>
              <a:rPr lang="en-US" sz="2400" b="1" u="sng" dirty="0" smtClean="0"/>
              <a:t>	     </a:t>
            </a:r>
            <a:r>
              <a:rPr lang="en-US" sz="2400" b="1" u="sng" dirty="0" smtClean="0">
                <a:solidFill>
                  <a:srgbClr val="0070C0"/>
                </a:solidFill>
              </a:rPr>
              <a:t>Mol</a:t>
            </a:r>
            <a:r>
              <a:rPr lang="en-US" sz="2400" b="1" u="sng" dirty="0" smtClean="0"/>
              <a:t> </a:t>
            </a:r>
            <a:r>
              <a:rPr lang="en-US" sz="2400" b="1" u="sng" dirty="0" smtClean="0">
                <a:solidFill>
                  <a:srgbClr val="0070C0"/>
                </a:solidFill>
              </a:rPr>
              <a:t>H       </a:t>
            </a:r>
            <a:r>
              <a:rPr lang="en-US" sz="2400" b="1" u="sng" dirty="0" smtClean="0"/>
              <a:t>Mol  O</a:t>
            </a:r>
            <a:endParaRPr lang="en-US" sz="2400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" y="3886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Divide by smallest  mol count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362200" y="41148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0.333</a:t>
            </a:r>
          </a:p>
          <a:p>
            <a:r>
              <a:rPr lang="en-US" sz="2400" b="1" dirty="0" smtClean="0"/>
              <a:t>0.333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581400" y="41148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2.0</a:t>
            </a:r>
          </a:p>
          <a:p>
            <a:r>
              <a:rPr lang="en-US" sz="2400" b="1" dirty="0" smtClean="0"/>
              <a:t>0.333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876800" y="41148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0.333</a:t>
            </a:r>
          </a:p>
          <a:p>
            <a:r>
              <a:rPr lang="en-US" sz="2400" b="1" dirty="0" smtClean="0"/>
              <a:t>0.333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324600" y="3429000"/>
            <a:ext cx="28194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to simplify to produce whole numbers only 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438400" y="5029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1</a:t>
            </a:r>
            <a:r>
              <a:rPr lang="en-US" sz="2800" b="1" dirty="0" smtClean="0"/>
              <a:t>	     </a:t>
            </a:r>
            <a:r>
              <a:rPr lang="en-US" sz="2800" b="1" dirty="0" smtClean="0">
                <a:solidFill>
                  <a:srgbClr val="0070C0"/>
                </a:solidFill>
              </a:rPr>
              <a:t>6</a:t>
            </a:r>
            <a:r>
              <a:rPr lang="en-US" sz="2800" b="1" dirty="0" smtClean="0"/>
              <a:t>              1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124200" y="5791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=&gt; C</a:t>
            </a:r>
            <a:r>
              <a:rPr lang="en-US" sz="3600" b="1" dirty="0" smtClean="0">
                <a:solidFill>
                  <a:srgbClr val="0070C0"/>
                </a:solidFill>
              </a:rPr>
              <a:t>H</a:t>
            </a:r>
            <a:r>
              <a:rPr lang="en-US" sz="3600" b="1" baseline="-25000" dirty="0" smtClean="0">
                <a:solidFill>
                  <a:srgbClr val="0070C0"/>
                </a:solidFill>
              </a:rPr>
              <a:t>6</a:t>
            </a:r>
            <a:r>
              <a:rPr lang="en-US" sz="3600" b="1" dirty="0" smtClean="0"/>
              <a:t>O </a:t>
            </a:r>
            <a:r>
              <a:rPr lang="en-US" sz="3600" dirty="0" smtClean="0"/>
              <a:t>  (grain alcohol)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992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5" grpId="0"/>
      <p:bldP spid="16" grpId="0"/>
      <p:bldP spid="20" grpId="0" animBg="1"/>
      <p:bldP spid="21" grpId="0"/>
      <p:bldP spid="22" grpId="0"/>
      <p:bldP spid="24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 animBg="1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8839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Moles  of element A=    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A</a:t>
            </a:r>
            <a:r>
              <a:rPr lang="en-US" sz="2400" b="1" dirty="0" smtClean="0"/>
              <a:t>=   </a:t>
            </a:r>
            <a:r>
              <a:rPr lang="en-US" sz="2400" b="1" u="sng" dirty="0" smtClean="0"/>
              <a:t>observed weight A (g)</a:t>
            </a:r>
            <a:r>
              <a:rPr lang="en-US" sz="2400" b="1" dirty="0" smtClean="0"/>
              <a:t>=     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w</a:t>
            </a:r>
            <a:r>
              <a:rPr lang="en-US" sz="2400" b="1" u="sng" baseline="-25000" dirty="0" err="1" smtClean="0"/>
              <a:t>A</a:t>
            </a:r>
            <a:r>
              <a:rPr lang="en-US" sz="2400" b="1" u="sng" dirty="0" smtClean="0"/>
              <a:t> (g)</a:t>
            </a:r>
          </a:p>
          <a:p>
            <a:r>
              <a:rPr lang="en-US" sz="2400" b="1" dirty="0" smtClean="0"/>
              <a:t>			                 gram Atomic Weight A      GAW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830997"/>
          </a:xfrm>
          <a:prstGeom prst="rect">
            <a:avLst/>
          </a:prstGeom>
          <a:solidFill>
            <a:srgbClr val="47EB05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Moles of compound Z =  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Z</a:t>
            </a:r>
            <a:r>
              <a:rPr lang="en-US" sz="2400" b="1" dirty="0" smtClean="0"/>
              <a:t>  =  </a:t>
            </a:r>
            <a:r>
              <a:rPr lang="en-US" sz="2400" b="1" u="sng" dirty="0" smtClean="0"/>
              <a:t>observed mass of Z </a:t>
            </a:r>
            <a:r>
              <a:rPr lang="en-US" sz="2400" b="1" dirty="0" smtClean="0"/>
              <a:t> =        </a:t>
            </a:r>
            <a:r>
              <a:rPr lang="en-US" sz="2400" b="1" u="sng" dirty="0" err="1" smtClean="0"/>
              <a:t>w</a:t>
            </a:r>
            <a:r>
              <a:rPr lang="en-US" sz="2400" b="1" u="sng" baseline="-25000" dirty="0" err="1" smtClean="0"/>
              <a:t>z</a:t>
            </a:r>
            <a:r>
              <a:rPr lang="en-US" sz="2400" b="1" u="sng" dirty="0" smtClean="0"/>
              <a:t> (g)</a:t>
            </a:r>
          </a:p>
          <a:p>
            <a:r>
              <a:rPr lang="en-US" sz="2400" b="1" dirty="0" smtClean="0"/>
              <a:t>		                             gram Molecular Weight Z   MW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TAKE HOME MESSAGE: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1981200"/>
            <a:ext cx="3505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</a:t>
            </a:r>
            <a:r>
              <a:rPr lang="en-US" sz="3200" b="1" baseline="-25000" dirty="0" err="1" smtClean="0"/>
              <a:t>A</a:t>
            </a:r>
            <a:r>
              <a:rPr lang="en-US" sz="3200" b="1" dirty="0" smtClean="0"/>
              <a:t> * GAW = </a:t>
            </a:r>
            <a:r>
              <a:rPr lang="en-US" sz="3200" b="1" dirty="0" err="1" smtClean="0"/>
              <a:t>w</a:t>
            </a:r>
            <a:r>
              <a:rPr lang="en-US" sz="3200" b="1" baseline="-25000" dirty="0" err="1" smtClean="0"/>
              <a:t>A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3962400"/>
            <a:ext cx="2971800" cy="523220"/>
          </a:xfrm>
          <a:prstGeom prst="rect">
            <a:avLst/>
          </a:prstGeom>
          <a:solidFill>
            <a:srgbClr val="47EB05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Z</a:t>
            </a:r>
            <a:r>
              <a:rPr lang="en-US" sz="2800" b="1" dirty="0" smtClean="0"/>
              <a:t> * MW = </a:t>
            </a:r>
            <a:r>
              <a:rPr lang="en-US" sz="2800" b="1" dirty="0" err="1" smtClean="0"/>
              <a:t>w</a:t>
            </a:r>
            <a:r>
              <a:rPr lang="en-US" sz="2800" b="1" baseline="-25000" dirty="0" err="1" smtClean="0"/>
              <a:t>Z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4800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Moles m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56388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Weight (w) </a:t>
            </a:r>
            <a:endParaRPr lang="en-US" sz="28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133600" y="5105400"/>
            <a:ext cx="685800" cy="533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4876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*MW</a:t>
            </a:r>
            <a:endParaRPr lang="en-US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362200" y="5257800"/>
            <a:ext cx="609600" cy="49530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43200" y="5562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</a:t>
            </a:r>
            <a:r>
              <a:rPr lang="en-US" sz="2800" dirty="0" smtClean="0"/>
              <a:t>MW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248400" y="5943600"/>
            <a:ext cx="2590800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Exercise 4.2, 4.3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886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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" y="1981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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87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0" grpId="0"/>
      <p:bldP spid="11" grpId="0"/>
      <p:bldP spid="15" grpId="0"/>
      <p:bldP spid="19" grpId="0"/>
      <p:bldP spid="21" grpId="0" animBg="1"/>
      <p:bldP spid="16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52400"/>
            <a:ext cx="7924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More dumb Doc questions</a:t>
            </a:r>
            <a:r>
              <a:rPr lang="en-US" sz="2800" b="1" dirty="0" smtClean="0"/>
              <a:t>:</a:t>
            </a:r>
          </a:p>
          <a:p>
            <a:r>
              <a:rPr lang="en-US" sz="2800" b="1" dirty="0" smtClean="0"/>
              <a:t> egg math exercise #1c</a:t>
            </a:r>
            <a:endParaRPr lang="en-US" sz="2800" b="1" dirty="0"/>
          </a:p>
        </p:txBody>
      </p:sp>
      <p:pic>
        <p:nvPicPr>
          <p:cNvPr id="1026" name="Picture 2" descr="http://elrond.biol.soton.ac.uk/~squraishe/images/eggsHardFo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4254" y="3276600"/>
            <a:ext cx="1999746" cy="1600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1371600"/>
            <a:ext cx="655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A) 1 dozen eggs =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B)Mass of 1 dozen large </a:t>
            </a:r>
            <a:r>
              <a:rPr lang="en-US" sz="3600" b="1" dirty="0" smtClean="0">
                <a:solidFill>
                  <a:srgbClr val="FF0000"/>
                </a:solidFill>
              </a:rPr>
              <a:t>eggs </a:t>
            </a:r>
            <a:r>
              <a:rPr lang="en-US" sz="3600" b="1" dirty="0" smtClean="0"/>
              <a:t>=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1981200"/>
            <a:ext cx="2514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700 g/dozen</a:t>
            </a:r>
            <a:endParaRPr lang="en-US" sz="3200" b="1" dirty="0"/>
          </a:p>
        </p:txBody>
      </p:sp>
      <p:pic>
        <p:nvPicPr>
          <p:cNvPr id="16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2731" cy="1371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0" y="2667000"/>
            <a:ext cx="9144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3) How many eggs in 14,000 g of large eggs ? 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553200" y="1219200"/>
            <a:ext cx="75533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12</a:t>
            </a:r>
            <a:endParaRPr lang="en-US" sz="4000" b="1" dirty="0"/>
          </a:p>
        </p:txBody>
      </p:sp>
      <p:pic>
        <p:nvPicPr>
          <p:cNvPr id="48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1"/>
            <a:ext cx="992731" cy="1371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304800" y="32766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14,000 g * </a:t>
            </a:r>
            <a:r>
              <a:rPr lang="en-US" sz="3200" u="sng" dirty="0" smtClean="0"/>
              <a:t>1 dozen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700 g    </a:t>
            </a:r>
            <a:endParaRPr lang="en-US" sz="3200" dirty="0"/>
          </a:p>
        </p:txBody>
      </p:sp>
      <p:sp>
        <p:nvSpPr>
          <p:cNvPr id="55" name="TextBox 54"/>
          <p:cNvSpPr txBox="1"/>
          <p:nvPr/>
        </p:nvSpPr>
        <p:spPr>
          <a:xfrm>
            <a:off x="4038600" y="33528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* 12 eggs</a:t>
            </a:r>
          </a:p>
          <a:p>
            <a:r>
              <a:rPr lang="en-US" sz="3200" dirty="0" smtClean="0"/>
              <a:t>    dozen</a:t>
            </a:r>
            <a:endParaRPr lang="en-US" sz="32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838200" y="4495800"/>
            <a:ext cx="2362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762000" y="4419600"/>
            <a:ext cx="152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3124200" y="4419600"/>
            <a:ext cx="152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5800" y="4800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20 dozen</a:t>
            </a:r>
            <a:endParaRPr lang="en-US" sz="4000" dirty="0"/>
          </a:p>
        </p:txBody>
      </p:sp>
      <p:sp>
        <p:nvSpPr>
          <p:cNvPr id="60" name="TextBox 59"/>
          <p:cNvSpPr txBox="1"/>
          <p:nvPr/>
        </p:nvSpPr>
        <p:spPr>
          <a:xfrm>
            <a:off x="5334000" y="5105400"/>
            <a:ext cx="32766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=</a:t>
            </a:r>
            <a:r>
              <a:rPr lang="en-US" sz="3000" b="1" dirty="0" smtClean="0"/>
              <a:t>240 large eggs</a:t>
            </a:r>
            <a:endParaRPr lang="en-US" sz="3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971800" y="48006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* 12 eggs</a:t>
            </a:r>
          </a:p>
          <a:p>
            <a:r>
              <a:rPr lang="en-US" sz="3200" dirty="0" smtClean="0"/>
              <a:t>    dozen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89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30" grpId="0" animBg="1"/>
      <p:bldP spid="54" grpId="0"/>
      <p:bldP spid="55" grpId="0"/>
      <p:bldP spid="59" grpId="0"/>
      <p:bldP spid="60" grpId="0" animBg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228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seemingly silly digression : egg math exercise #2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981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B)Mass of 1 dozen small eggs </a:t>
            </a:r>
            <a:r>
              <a:rPr lang="en-US" sz="2800" dirty="0" smtClean="0">
                <a:solidFill>
                  <a:srgbClr val="FF0000"/>
                </a:solidFill>
              </a:rPr>
              <a:t>=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2057400"/>
            <a:ext cx="3352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400 g/dozen*</a:t>
            </a:r>
            <a:endParaRPr lang="en-US" sz="2800" b="1" dirty="0"/>
          </a:p>
        </p:txBody>
      </p:sp>
      <p:pic>
        <p:nvPicPr>
          <p:cNvPr id="16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2731" cy="1371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219200" y="1066800"/>
            <a:ext cx="7772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And Yet More  </a:t>
            </a:r>
            <a:r>
              <a:rPr lang="en-US" sz="3200" b="1" dirty="0" smtClean="0">
                <a:solidFill>
                  <a:srgbClr val="FF0000"/>
                </a:solidFill>
              </a:rPr>
              <a:t>dumb Doc questions: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24000"/>
            <a:ext cx="7391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</a:rPr>
              <a:t>A)</a:t>
            </a:r>
            <a:r>
              <a:rPr lang="en-US" sz="2700" b="1" dirty="0" smtClean="0"/>
              <a:t> </a:t>
            </a:r>
            <a:r>
              <a:rPr lang="en-US" sz="2700" b="1" dirty="0" smtClean="0">
                <a:solidFill>
                  <a:srgbClr val="FF0000"/>
                </a:solidFill>
              </a:rPr>
              <a:t>A dozen small eggs is how many eggs? 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1524000"/>
            <a:ext cx="2286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 eggs/dozen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2895600"/>
            <a:ext cx="6858000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2a</a:t>
            </a:r>
            <a:r>
              <a:rPr lang="en-US" sz="2700" b="1" dirty="0" smtClean="0">
                <a:solidFill>
                  <a:srgbClr val="FF0000"/>
                </a:solidFill>
              </a:rPr>
              <a:t>) What do 5 dozen small eggs weigh</a:t>
            </a:r>
            <a:r>
              <a:rPr lang="en-US" sz="2700" b="1" dirty="0" smtClean="0"/>
              <a:t>?</a:t>
            </a:r>
            <a:endParaRPr lang="en-US" sz="27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19400" y="39624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dozen * 400 </a:t>
            </a:r>
            <a:r>
              <a:rPr lang="en-US" sz="3200" b="1" u="sng" dirty="0" smtClean="0"/>
              <a:t>g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 dozen</a:t>
            </a:r>
            <a:endParaRPr lang="en-US" sz="3200" b="1" dirty="0"/>
          </a:p>
        </p:txBody>
      </p:sp>
      <p:cxnSp>
        <p:nvCxnSpPr>
          <p:cNvPr id="24" name="Straight Connector 23"/>
          <p:cNvCxnSpPr/>
          <p:nvPr/>
        </p:nvCxnSpPr>
        <p:spPr>
          <a:xfrm rot="10800000" flipV="1">
            <a:off x="3733800" y="4114800"/>
            <a:ext cx="304800" cy="2286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5486400" y="4572000"/>
            <a:ext cx="457200" cy="304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4038600"/>
            <a:ext cx="198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2000 g</a:t>
            </a:r>
            <a:endParaRPr lang="en-US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5715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According to  Danny </a:t>
            </a:r>
            <a:r>
              <a:rPr lang="en-US" sz="2400" dirty="0" err="1" smtClean="0"/>
              <a:t>Wegman’s</a:t>
            </a:r>
            <a:r>
              <a:rPr lang="en-US" sz="2400" dirty="0" smtClean="0"/>
              <a:t> site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419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Small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large eggs</a:t>
            </a:r>
            <a:endParaRPr lang="en-US" sz="2000" b="1" dirty="0"/>
          </a:p>
        </p:txBody>
      </p:sp>
      <p:pic>
        <p:nvPicPr>
          <p:cNvPr id="23" name="Picture 2" descr="http://www.cheekymagpie.com/wp-content/uploads/2009/09/one-wo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2146489" cy="165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372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7" grpId="0" animBg="1"/>
      <p:bldP spid="18" grpId="0"/>
      <p:bldP spid="19" grpId="0" animBg="1"/>
      <p:bldP spid="20" grpId="0" animBg="1"/>
      <p:bldP spid="22" grpId="0"/>
      <p:bldP spid="29" grpId="0" animBg="1"/>
      <p:bldP spid="3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381000"/>
            <a:ext cx="7924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More dumb Doc questions</a:t>
            </a:r>
            <a:r>
              <a:rPr lang="en-US" sz="2800" b="1" dirty="0" smtClean="0"/>
              <a:t>:</a:t>
            </a:r>
          </a:p>
          <a:p>
            <a:r>
              <a:rPr lang="en-US" sz="2800" b="1" dirty="0" smtClean="0"/>
              <a:t> egg math exercise #2b</a:t>
            </a:r>
            <a:endParaRPr lang="en-US" sz="2800" b="1" dirty="0"/>
          </a:p>
        </p:txBody>
      </p:sp>
      <p:pic>
        <p:nvPicPr>
          <p:cNvPr id="1026" name="Picture 2" descr="http://elrond.biol.soton.ac.uk/~squraishe/images/eggsHardFo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724400"/>
            <a:ext cx="2456753" cy="196589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1371600"/>
            <a:ext cx="655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A) 1 dozen eggs =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B)Mass of 1 dozen small </a:t>
            </a:r>
            <a:r>
              <a:rPr lang="en-US" sz="3600" b="1" dirty="0" smtClean="0">
                <a:solidFill>
                  <a:srgbClr val="FF0000"/>
                </a:solidFill>
              </a:rPr>
              <a:t>eggs </a:t>
            </a:r>
            <a:r>
              <a:rPr lang="en-US" sz="3600" b="1" dirty="0" smtClean="0"/>
              <a:t>=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1981200"/>
            <a:ext cx="2514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400 g/dozen</a:t>
            </a:r>
            <a:endParaRPr lang="en-US" sz="3200" b="1" dirty="0"/>
          </a:p>
        </p:txBody>
      </p:sp>
      <p:pic>
        <p:nvPicPr>
          <p:cNvPr id="16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2731" cy="1371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6553200" y="1219200"/>
            <a:ext cx="75533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12</a:t>
            </a:r>
            <a:endParaRPr lang="en-US" sz="4000" b="1" dirty="0"/>
          </a:p>
        </p:txBody>
      </p:sp>
      <p:pic>
        <p:nvPicPr>
          <p:cNvPr id="48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1"/>
            <a:ext cx="992731" cy="1371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304800" y="32766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2,800 g * </a:t>
            </a:r>
            <a:r>
              <a:rPr lang="en-US" sz="3200" b="1" u="sng" dirty="0" smtClean="0"/>
              <a:t>1 dozen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400 g</a:t>
            </a:r>
            <a:r>
              <a:rPr lang="en-US" sz="3200" dirty="0" smtClean="0"/>
              <a:t>    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3886200" y="3352800"/>
            <a:ext cx="3276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r>
              <a:rPr lang="en-US" sz="3600" b="1" dirty="0" smtClean="0"/>
              <a:t>7 dozen 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2667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r>
              <a:rPr lang="en-US" sz="3000" b="1" dirty="0" smtClean="0">
                <a:solidFill>
                  <a:srgbClr val="FF0000"/>
                </a:solidFill>
              </a:rPr>
              <a:t>) How many dozens  in 2800 g of small eggs ? 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54" grpId="0"/>
      <p:bldP spid="60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52400"/>
            <a:ext cx="7924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More dumb Doc questions</a:t>
            </a:r>
            <a:r>
              <a:rPr lang="en-US" sz="2800" b="1" dirty="0" smtClean="0"/>
              <a:t>:</a:t>
            </a:r>
          </a:p>
          <a:p>
            <a:r>
              <a:rPr lang="en-US" sz="2800" b="1" dirty="0" smtClean="0"/>
              <a:t> egg math exercise #2c</a:t>
            </a:r>
            <a:endParaRPr lang="en-US" sz="2800" b="1" dirty="0"/>
          </a:p>
        </p:txBody>
      </p:sp>
      <p:pic>
        <p:nvPicPr>
          <p:cNvPr id="1026" name="Picture 2" descr="http://elrond.biol.soton.ac.uk/~squraishe/images/eggsHardFo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4254" y="3276600"/>
            <a:ext cx="1999746" cy="1600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1371600"/>
            <a:ext cx="655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A) 1 dozen eggs =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B)Mass of 1 dozen small </a:t>
            </a:r>
            <a:r>
              <a:rPr lang="en-US" sz="3600" b="1" dirty="0" smtClean="0">
                <a:solidFill>
                  <a:srgbClr val="FF0000"/>
                </a:solidFill>
              </a:rPr>
              <a:t>eggs </a:t>
            </a:r>
            <a:r>
              <a:rPr lang="en-US" sz="3600" b="1" dirty="0" smtClean="0"/>
              <a:t>=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1981200"/>
            <a:ext cx="2514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400 g/dozen</a:t>
            </a:r>
            <a:endParaRPr lang="en-US" sz="3200" b="1" dirty="0"/>
          </a:p>
        </p:txBody>
      </p:sp>
      <p:pic>
        <p:nvPicPr>
          <p:cNvPr id="16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92731" cy="1371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0" y="2667000"/>
            <a:ext cx="9144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3) How many eggs in 14,000 g of small eggs ? </a:t>
            </a:r>
            <a:endParaRPr lang="en-US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553200" y="1219200"/>
            <a:ext cx="75533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12</a:t>
            </a:r>
            <a:endParaRPr lang="en-US" sz="4000" b="1" dirty="0"/>
          </a:p>
        </p:txBody>
      </p:sp>
      <p:pic>
        <p:nvPicPr>
          <p:cNvPr id="48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1"/>
            <a:ext cx="992731" cy="1371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304800" y="32766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14,000 g * </a:t>
            </a:r>
            <a:r>
              <a:rPr lang="en-US" sz="3200" u="sng" dirty="0" smtClean="0"/>
              <a:t>1 dozen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400 g    </a:t>
            </a:r>
            <a:endParaRPr lang="en-US" sz="3200" dirty="0"/>
          </a:p>
        </p:txBody>
      </p:sp>
      <p:sp>
        <p:nvSpPr>
          <p:cNvPr id="55" name="TextBox 54"/>
          <p:cNvSpPr txBox="1"/>
          <p:nvPr/>
        </p:nvSpPr>
        <p:spPr>
          <a:xfrm>
            <a:off x="4038600" y="33528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* 12 eggs</a:t>
            </a:r>
          </a:p>
          <a:p>
            <a:r>
              <a:rPr lang="en-US" sz="3200" dirty="0" smtClean="0"/>
              <a:t>    dozen</a:t>
            </a:r>
            <a:endParaRPr lang="en-US" sz="32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838200" y="4495800"/>
            <a:ext cx="2362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762000" y="4419600"/>
            <a:ext cx="152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3124200" y="4419600"/>
            <a:ext cx="152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5800" y="4800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35 dozen</a:t>
            </a:r>
            <a:endParaRPr lang="en-US" sz="4000" dirty="0"/>
          </a:p>
        </p:txBody>
      </p:sp>
      <p:sp>
        <p:nvSpPr>
          <p:cNvPr id="60" name="TextBox 59"/>
          <p:cNvSpPr txBox="1"/>
          <p:nvPr/>
        </p:nvSpPr>
        <p:spPr>
          <a:xfrm>
            <a:off x="5334000" y="5105400"/>
            <a:ext cx="32766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=</a:t>
            </a:r>
            <a:r>
              <a:rPr lang="en-US" sz="3000" b="1" dirty="0" smtClean="0"/>
              <a:t>420 small eggs</a:t>
            </a:r>
            <a:endParaRPr lang="en-US" sz="3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971800" y="48006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* 12 eggs</a:t>
            </a:r>
          </a:p>
          <a:p>
            <a:r>
              <a:rPr lang="en-US" sz="3200" dirty="0" smtClean="0"/>
              <a:t>    dozen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90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30" grpId="0" animBg="1"/>
      <p:bldP spid="54" grpId="0"/>
      <p:bldP spid="55" grpId="0"/>
      <p:bldP spid="59" grpId="0"/>
      <p:bldP spid="60" grpId="0" animBg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</a:rPr>
              <a:t>ASSERTION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04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EGG </a:t>
            </a:r>
            <a:r>
              <a:rPr lang="en-US" sz="2800" b="1" dirty="0" smtClean="0"/>
              <a:t>MATH AND </a:t>
            </a:r>
            <a:r>
              <a:rPr lang="en-US" sz="2800" b="1" dirty="0" smtClean="0"/>
              <a:t>		</a:t>
            </a:r>
            <a:r>
              <a:rPr lang="en-US" sz="2800" b="1" dirty="0" smtClean="0">
                <a:solidFill>
                  <a:srgbClr val="0070C0"/>
                </a:solidFill>
              </a:rPr>
              <a:t>MOLE</a:t>
            </a:r>
            <a:r>
              <a:rPr lang="en-US" sz="2800" b="1" dirty="0" smtClean="0"/>
              <a:t> </a:t>
            </a:r>
            <a:r>
              <a:rPr lang="en-US" sz="2800" b="1" dirty="0" smtClean="0"/>
              <a:t>MATH ARE THE SAME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685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EGG WORLD</a:t>
            </a:r>
            <a:endParaRPr lang="en-US" sz="2400" u="sng" dirty="0"/>
          </a:p>
        </p:txBody>
      </p:sp>
      <p:pic>
        <p:nvPicPr>
          <p:cNvPr id="21506" name="Picture 2" descr="http://whitechapelanarchistgroup.files.wordpress.com/2010/02/e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24000"/>
            <a:ext cx="768902" cy="10268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10200" y="7620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0070C0"/>
                </a:solidFill>
              </a:rPr>
              <a:t>CHEMISTRY WORLD</a:t>
            </a:r>
            <a:endParaRPr lang="en-US" sz="2200" b="1" u="sng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quantity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6764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Smallest unit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Practical </a:t>
            </a:r>
          </a:p>
          <a:p>
            <a:r>
              <a:rPr lang="en-US" sz="2400" b="1" dirty="0" smtClean="0"/>
              <a:t>Counting unit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5486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grams/dozen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486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Practical mass unit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3124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Dozen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1510" name="Picture 6" descr="http://www.lenntech.com/images/Water%20molecu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676400"/>
            <a:ext cx="1218430" cy="102659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438400" y="2514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 egg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2590800"/>
            <a:ext cx="205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 molecule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8862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Count in practical counting unit 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4114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5800" y="3124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Chemist’s dozen = mole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3962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6.0221 *10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23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50292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=grams/mole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=gram molecular weight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= MW (molecular weight)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4343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</a:rPr>
              <a:t>Avogodro’s</a:t>
            </a:r>
            <a:r>
              <a:rPr lang="en-US" sz="2800" dirty="0" smtClean="0">
                <a:solidFill>
                  <a:srgbClr val="0070C0"/>
                </a:solidFill>
              </a:rPr>
              <a:t> #)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6" name="Picture 25" descr="chemical mo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-236153"/>
            <a:ext cx="866767" cy="1605125"/>
          </a:xfrm>
          <a:prstGeom prst="rect">
            <a:avLst/>
          </a:prstGeom>
          <a:noFill/>
        </p:spPr>
      </p:pic>
      <p:pic>
        <p:nvPicPr>
          <p:cNvPr id="27" name="Picture 2" descr="http://whitechapelanarchistgroup.files.wordpress.com/2010/02/eg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400"/>
            <a:ext cx="654786" cy="87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72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17" grpId="0" animBg="1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6200000" flipH="1">
            <a:off x="1143000" y="3733800"/>
            <a:ext cx="6172200" cy="762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hemical m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762000" cy="1411111"/>
          </a:xfrm>
          <a:prstGeom prst="rect">
            <a:avLst/>
          </a:prstGeom>
          <a:noFill/>
        </p:spPr>
      </p:pic>
      <p:pic>
        <p:nvPicPr>
          <p:cNvPr id="6" name="Picture 2" descr="http://whitechapelanarchistgroup.files.wordpress.com/2010/02/e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654786" cy="8744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167907" y="6858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A)Mass of 1 dozen large eggs =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1142999"/>
            <a:ext cx="2133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700 g/dozen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6858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A)Mass of 1 chemist’s dozen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</a:p>
          <a:p>
            <a:r>
              <a:rPr lang="en-US" sz="2800" b="1" dirty="0" smtClean="0"/>
              <a:t> (1 mole)=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Egg </a:t>
            </a:r>
            <a:r>
              <a:rPr lang="en-US" b="1" dirty="0" err="1" smtClean="0"/>
              <a:t>vs</a:t>
            </a:r>
            <a:r>
              <a:rPr lang="en-US" b="1" dirty="0" smtClean="0"/>
              <a:t> mole </a:t>
            </a:r>
          </a:p>
          <a:p>
            <a:r>
              <a:rPr lang="en-US" b="1" dirty="0" smtClean="0"/>
              <a:t>calculations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1142999"/>
            <a:ext cx="2286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18 g/mole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6002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 What do 5 dozen large eggs weigh ?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1676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 What do 5 moles of water weigh ?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30480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 dozen * </a:t>
            </a:r>
            <a:r>
              <a:rPr lang="en-US" sz="2800" b="1" u="sng" dirty="0" smtClean="0"/>
              <a:t>700 g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dozen</a:t>
            </a:r>
            <a:endParaRPr lang="en-US" sz="2800" b="1" dirty="0"/>
          </a:p>
        </p:txBody>
      </p:sp>
      <p:cxnSp>
        <p:nvCxnSpPr>
          <p:cNvPr id="17" name="Straight Connector 16"/>
          <p:cNvCxnSpPr/>
          <p:nvPr/>
        </p:nvCxnSpPr>
        <p:spPr>
          <a:xfrm rot="10800000" flipV="1">
            <a:off x="838200" y="3200400"/>
            <a:ext cx="3048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2476500" y="3657600"/>
            <a:ext cx="3048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3000" y="4191000"/>
            <a:ext cx="2971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3500 grams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5800" y="31242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 moles * </a:t>
            </a:r>
            <a:r>
              <a:rPr lang="en-US" sz="2800" b="1" u="sng" dirty="0" smtClean="0"/>
              <a:t>18 g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mole</a:t>
            </a:r>
            <a:endParaRPr lang="en-US" sz="2800" b="1" dirty="0"/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5257800" y="3276600"/>
            <a:ext cx="3048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6406165" y="3771900"/>
            <a:ext cx="3048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3600" y="4495800"/>
            <a:ext cx="2362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=90 grams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D*700 =</a:t>
            </a:r>
            <a:r>
              <a:rPr lang="en-US" sz="3000" b="1" dirty="0" smtClean="0">
                <a:solidFill>
                  <a:srgbClr val="FF0000"/>
                </a:solidFill>
              </a:rPr>
              <a:t>W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3219" y="58674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M</a:t>
            </a:r>
            <a:r>
              <a:rPr lang="en-US" sz="3000" b="1" dirty="0" smtClean="0"/>
              <a:t>*18 =</a:t>
            </a:r>
            <a:r>
              <a:rPr lang="en-US" sz="3000" b="1" dirty="0" smtClean="0">
                <a:solidFill>
                  <a:srgbClr val="0070C0"/>
                </a:solidFill>
              </a:rPr>
              <a:t>W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3" grpId="0" animBg="1"/>
      <p:bldP spid="14" grpId="0"/>
      <p:bldP spid="15" grpId="0"/>
      <p:bldP spid="16" grpId="0"/>
      <p:bldP spid="19" grpId="0" animBg="1"/>
      <p:bldP spid="20" grpId="0"/>
      <p:bldP spid="24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6200000" flipH="1">
            <a:off x="1143000" y="3733800"/>
            <a:ext cx="6172200" cy="762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hemical m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762000" cy="1411111"/>
          </a:xfrm>
          <a:prstGeom prst="rect">
            <a:avLst/>
          </a:prstGeom>
          <a:noFill/>
        </p:spPr>
      </p:pic>
      <p:pic>
        <p:nvPicPr>
          <p:cNvPr id="6" name="Picture 2" descr="http://whitechapelanarchistgroup.files.wordpress.com/2010/02/e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654786" cy="8744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50442" y="934057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A)Mass of 1 dozen large eggs =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1447800"/>
            <a:ext cx="243839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700 g/dozen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90999" y="83820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A)Mass of 1 chemist’s dozen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r>
              <a:rPr lang="en-US" sz="2800" dirty="0" smtClean="0"/>
              <a:t> (1 mole)=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Egg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mole </a:t>
            </a:r>
          </a:p>
          <a:p>
            <a:r>
              <a:rPr lang="en-US" sz="2800" b="1" dirty="0" smtClean="0"/>
              <a:t>calculations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1302643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18 g/mole</a:t>
            </a:r>
            <a:endParaRPr lang="en-US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2286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2) How many dozens in 2800 g of  large eggs ? 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37338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2800 g* </a:t>
            </a:r>
            <a:r>
              <a:rPr lang="en-US" sz="2800" b="1" u="sng" dirty="0" smtClean="0"/>
              <a:t>1 dozen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        700 g	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10800000" flipV="1">
            <a:off x="1143000" y="3886200"/>
            <a:ext cx="3048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2095500" y="4305300"/>
            <a:ext cx="3048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24000" y="5257800"/>
            <a:ext cx="2514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= 4 dozen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3400" y="2286000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2) How many moles  in 2800 g of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 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495800" y="3810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2800 g   * </a:t>
            </a:r>
            <a:r>
              <a:rPr lang="en-US" sz="2800" b="1" u="sng" dirty="0" smtClean="0"/>
              <a:t>1 mole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         18 g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10800000" flipV="1">
            <a:off x="5384441" y="3989229"/>
            <a:ext cx="3048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6553200" y="4419600"/>
            <a:ext cx="3048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91200" y="5257800"/>
            <a:ext cx="3352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=155.55 moles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260" y="6064671"/>
            <a:ext cx="233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W/700 </a:t>
            </a:r>
            <a:r>
              <a:rPr lang="en-US" sz="3200" b="1" dirty="0" smtClean="0">
                <a:solidFill>
                  <a:srgbClr val="FF0000"/>
                </a:solidFill>
              </a:rPr>
              <a:t>=D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64558" y="595229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W/18 =M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3" grpId="0" animBg="1"/>
      <p:bldP spid="25" grpId="0"/>
      <p:bldP spid="26" grpId="0"/>
      <p:bldP spid="29" grpId="0" animBg="1"/>
      <p:bldP spid="30" grpId="0"/>
      <p:bldP spid="31" grpId="0"/>
      <p:bldP spid="34" grpId="0" animBg="1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1579</Words>
  <Application>Microsoft Office PowerPoint</Application>
  <PresentationFormat>On-screen Show (4:3)</PresentationFormat>
  <Paragraphs>372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148</cp:revision>
  <dcterms:created xsi:type="dcterms:W3CDTF">2010-01-13T02:23:53Z</dcterms:created>
  <dcterms:modified xsi:type="dcterms:W3CDTF">2014-04-02T19:15:21Z</dcterms:modified>
</cp:coreProperties>
</file>