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517" r:id="rId2"/>
    <p:sldId id="551" r:id="rId3"/>
    <p:sldId id="552" r:id="rId4"/>
    <p:sldId id="553" r:id="rId5"/>
    <p:sldId id="554" r:id="rId6"/>
    <p:sldId id="555" r:id="rId7"/>
    <p:sldId id="556" r:id="rId8"/>
    <p:sldId id="557" r:id="rId9"/>
    <p:sldId id="561" r:id="rId10"/>
    <p:sldId id="558" r:id="rId11"/>
    <p:sldId id="559" r:id="rId12"/>
    <p:sldId id="562" r:id="rId13"/>
    <p:sldId id="563" r:id="rId14"/>
    <p:sldId id="564" r:id="rId15"/>
    <p:sldId id="565" r:id="rId16"/>
    <p:sldId id="566" r:id="rId17"/>
    <p:sldId id="567" r:id="rId18"/>
    <p:sldId id="568" r:id="rId19"/>
    <p:sldId id="569" r:id="rId20"/>
    <p:sldId id="570" r:id="rId21"/>
    <p:sldId id="5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45" autoAdjust="0"/>
    <p:restoredTop sz="99693" autoAdjust="0"/>
  </p:normalViewPr>
  <p:slideViewPr>
    <p:cSldViewPr>
      <p:cViewPr varScale="1">
        <p:scale>
          <a:sx n="74" d="100"/>
          <a:sy n="74" d="100"/>
        </p:scale>
        <p:origin x="10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42CA2-99C8-41DC-86A7-60F008C0F635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C75EA-4FBF-4ABF-845F-D7C0E9E3CB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3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C1658-9BD4-4A57-9F37-BDE64E38065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19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778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6679C0-1EAF-4B35-A71F-54FDA6B86A2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658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9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20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29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00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2DA6-A7BC-4015-939D-3A47523E78CD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52400" y="838200"/>
            <a:ext cx="6096000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Extensions of Lewis Structure rules 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(2 pts per answer/20 pts total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28600" y="1156900"/>
            <a:ext cx="7848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Draw the best structures for  molecule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SO</a:t>
            </a:r>
            <a:r>
              <a:rPr kumimoji="0" lang="en-US" sz="12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    </a:t>
            </a:r>
            <a:r>
              <a:rPr kumimoji="0" lang="en-US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assuming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formal charge is minimized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13716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1200" dirty="0"/>
              <a:t>Supply the formal charges for the indicated elements in each of the compounds drawn </a:t>
            </a:r>
            <a:r>
              <a:rPr lang="en-US" sz="1200" dirty="0" smtClean="0"/>
              <a:t>below:</a:t>
            </a:r>
          </a:p>
          <a:p>
            <a:pPr lvl="0"/>
            <a:r>
              <a:rPr lang="en-US" sz="1200" dirty="0" smtClean="0"/>
              <a:t>O in :C</a:t>
            </a:r>
            <a:r>
              <a:rPr lang="en-US" sz="1200" dirty="0" smtClean="0">
                <a:sym typeface="Symbol"/>
              </a:rPr>
              <a:t>O:	N in :NH</a:t>
            </a:r>
            <a:r>
              <a:rPr lang="en-US" sz="1200" baseline="-25000" dirty="0">
                <a:sym typeface="Symbol"/>
              </a:rPr>
              <a:t>3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28600" y="1752600"/>
            <a:ext cx="472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What are the most likely shape for the molecule: H</a:t>
            </a:r>
            <a:r>
              <a:rPr kumimoji="0" lang="en-US" sz="120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 ?        SO</a:t>
            </a:r>
            <a:r>
              <a:rPr kumimoji="0" lang="en-US" sz="120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?</a:t>
            </a:r>
            <a:r>
              <a:rPr kumimoji="0" lang="en-US" sz="120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28600" y="2057400"/>
            <a:ext cx="6172200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Bondline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expressions of molecules  (14 pts)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52400" y="2438400"/>
            <a:ext cx="42708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Determine the count of H,C and O in the compound</a:t>
            </a:r>
            <a:r>
              <a:rPr kumimoji="0" lang="en-US" sz="12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drawn here: 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438400"/>
            <a:ext cx="737235" cy="54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52400" y="2667000"/>
            <a:ext cx="43597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Draw a  plausible abbreviated </a:t>
            </a:r>
            <a:r>
              <a:rPr kumimoji="0" lang="en-US" sz="12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bondline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structure for  a compound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containing 4</a:t>
            </a:r>
            <a:r>
              <a:rPr kumimoji="0" lang="en-US" sz="12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 10 H and 1 O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28600" y="3124200"/>
            <a:ext cx="6248400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Number games  (8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pts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34290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1200" dirty="0"/>
              <a:t>Express </a:t>
            </a:r>
            <a:r>
              <a:rPr lang="en-US" sz="1200" dirty="0" smtClean="0"/>
              <a:t>0.00312 </a:t>
            </a:r>
            <a:r>
              <a:rPr lang="en-US" sz="1200" dirty="0"/>
              <a:t>in scientific </a:t>
            </a:r>
            <a:r>
              <a:rPr lang="en-US" sz="1200" dirty="0" smtClean="0"/>
              <a:t>notation      </a:t>
            </a:r>
            <a:endParaRPr lang="en-US" sz="1200" dirty="0"/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Find the log</a:t>
            </a:r>
            <a:r>
              <a:rPr lang="en-US" sz="1200" baseline="-25000" dirty="0" smtClean="0"/>
              <a:t>10</a:t>
            </a:r>
            <a:r>
              <a:rPr lang="en-US" sz="1200" dirty="0" smtClean="0"/>
              <a:t> of 0.005</a:t>
            </a:r>
            <a:endParaRPr lang="en-US" sz="1200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152400" y="3886200"/>
            <a:ext cx="7848600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Lessons and Insights from Studying Salts: pH,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pOH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and osmosis  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 pts each/20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pts total)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152400" y="4267200"/>
            <a:ext cx="1040541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What is the pH of an acid solution containing 0.003 M H</a:t>
            </a:r>
            <a:r>
              <a: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? 	 ____________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If the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pOH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of a solution is 13, then the solution is :    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acidic	    neutral	 basic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				 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The pH of Sprite is ~3.25. What is the concentration of H+ implied by this?  _________  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A cell with 1 mg salt/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mL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is put in a solution with 0.1 mg salt/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mL.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The cell will: a) shrivel    b) expand    c) stay the same size   d) lose salt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152400" y="5044589"/>
            <a:ext cx="6096000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Electronic configurations and quantum ideas  (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152400" y="5406481"/>
            <a:ext cx="7620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levels are present for d </a:t>
            </a:r>
            <a:r>
              <a:rPr kumimoji="0" lang="en-US" sz="11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orbitals</a:t>
            </a: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? ________      How many electrons can fit into a single level ? 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Write the complete electronic configuration for P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Write the abbreviated</a:t>
            </a:r>
            <a:r>
              <a:rPr kumimoji="0" lang="en-US" sz="11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electronic configuration for </a:t>
            </a:r>
            <a:r>
              <a:rPr kumimoji="0" lang="en-US" sz="11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Mn</a:t>
            </a:r>
            <a:r>
              <a:rPr kumimoji="0" lang="en-US" sz="11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(make sure to switch d and s correctly)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2566988" y="6324600"/>
            <a:ext cx="176212" cy="1714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2805113" y="6324600"/>
            <a:ext cx="176212" cy="1714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8" name="Oval 14"/>
          <p:cNvSpPr>
            <a:spLocks noChangeArrowheads="1"/>
          </p:cNvSpPr>
          <p:nvPr/>
        </p:nvSpPr>
        <p:spPr bwMode="auto">
          <a:xfrm>
            <a:off x="3033713" y="6324600"/>
            <a:ext cx="176212" cy="1714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9" name="Oval 15"/>
          <p:cNvSpPr>
            <a:spLocks noChangeArrowheads="1"/>
          </p:cNvSpPr>
          <p:nvPr/>
        </p:nvSpPr>
        <p:spPr bwMode="auto">
          <a:xfrm>
            <a:off x="3276600" y="6324600"/>
            <a:ext cx="176213" cy="1714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" name="Oval 16"/>
          <p:cNvSpPr>
            <a:spLocks noChangeArrowheads="1"/>
          </p:cNvSpPr>
          <p:nvPr/>
        </p:nvSpPr>
        <p:spPr bwMode="auto">
          <a:xfrm>
            <a:off x="3529013" y="6324600"/>
            <a:ext cx="176212" cy="1714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1" name="Oval 17"/>
          <p:cNvSpPr>
            <a:spLocks noChangeArrowheads="1"/>
          </p:cNvSpPr>
          <p:nvPr/>
        </p:nvSpPr>
        <p:spPr bwMode="auto">
          <a:xfrm>
            <a:off x="4052888" y="6324600"/>
            <a:ext cx="176212" cy="1714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0" y="5733620"/>
            <a:ext cx="6058069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1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Draw the correct pigeonhole configuration for the species below.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(Make sure to correct for charges; a (+1) means the element has lost 1 electron from its usual count.)</a:t>
            </a:r>
            <a:endParaRPr kumimoji="0" lang="en-US" sz="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152400" y="6269995"/>
            <a:ext cx="32766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Cu</a:t>
            </a:r>
            <a:r>
              <a:rPr kumimoji="0" lang="en-US" sz="110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	     </a:t>
            </a: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[</a:t>
            </a:r>
            <a:r>
              <a:rPr kumimoji="0" lang="en-US" sz="11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</a:t>
            </a: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52600" y="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 2 Review summary (Friday 4 April)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553200" y="1524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  </a:t>
            </a:r>
            <a:r>
              <a:rPr lang="en-US" dirty="0" err="1" smtClean="0"/>
              <a:t>powerpoints</a:t>
            </a:r>
            <a:r>
              <a:rPr lang="en-US" dirty="0" smtClean="0"/>
              <a:t> 14-26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 mini quizzes 11-16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smtClean="0"/>
              <a:t>homework 5-7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exercise 3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81000" y="381000"/>
            <a:ext cx="33528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1 pt for name</a:t>
            </a:r>
            <a:endParaRPr lang="en-US" sz="1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686908" y="3480775"/>
            <a:ext cx="449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100" dirty="0" smtClean="0"/>
              <a:t>Find the best prefix  expression for 0.003 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100" dirty="0" smtClean="0"/>
              <a:t>Find the  best prefix expression for 10,000 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2978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4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INTRO TO MOLES: </a:t>
            </a:r>
            <a:r>
              <a:rPr lang="en-US" sz="2400" b="1" dirty="0" smtClean="0"/>
              <a:t>Every science involves counting….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8382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Astronomers count ……</a:t>
            </a:r>
            <a:endParaRPr lang="en-US" dirty="0"/>
          </a:p>
        </p:txBody>
      </p:sp>
      <p:pic>
        <p:nvPicPr>
          <p:cNvPr id="1026" name="Picture 2" descr="http://www.ceo.wa.edu.au/home/carey.peter/astronom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19200"/>
            <a:ext cx="3086100" cy="196276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029200" y="8382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Animal biologists count …….</a:t>
            </a:r>
            <a:endParaRPr lang="en-US" dirty="0"/>
          </a:p>
        </p:txBody>
      </p:sp>
      <p:pic>
        <p:nvPicPr>
          <p:cNvPr id="1028" name="Picture 4" descr="http://farm4.static.flickr.com/3554/3695677431_53ef5bdca5_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295400"/>
            <a:ext cx="2905125" cy="197144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33400" y="34290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Bacteriologists count …..</a:t>
            </a:r>
            <a:endParaRPr lang="en-US" dirty="0"/>
          </a:p>
        </p:txBody>
      </p:sp>
      <p:pic>
        <p:nvPicPr>
          <p:cNvPr id="1030" name="Picture 6" descr="http://productinspiration.com/wp-content/uploads/2008/04/bacteria5.jpg1f2cfe32-b8c8-4f65-9e77-560f98ca8c12larg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810000"/>
            <a:ext cx="2667000" cy="26670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181600" y="3429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Chemists count…….</a:t>
            </a:r>
            <a:endParaRPr lang="en-US" dirty="0"/>
          </a:p>
        </p:txBody>
      </p:sp>
      <p:pic>
        <p:nvPicPr>
          <p:cNvPr id="1032" name="Picture 8" descr="http://kartha-pes.sulekha.com/mstore/kartha-pes/albums/default/water%20molecules%20copy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3810000"/>
            <a:ext cx="3238500" cy="25584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1980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381000"/>
            <a:ext cx="571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How chemists count atoms and molecules: </a:t>
            </a:r>
          </a:p>
          <a:p>
            <a:r>
              <a:rPr lang="en-US" sz="2400" b="1" dirty="0" smtClean="0"/>
              <a:t>the </a:t>
            </a:r>
            <a:r>
              <a:rPr lang="en-US" sz="2400" b="1" dirty="0" smtClean="0">
                <a:solidFill>
                  <a:srgbClr val="FF0000"/>
                </a:solidFill>
              </a:rPr>
              <a:t>mole </a:t>
            </a:r>
            <a:r>
              <a:rPr lang="en-US" sz="2400" b="1" dirty="0" smtClean="0"/>
              <a:t>concept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67200" y="11430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See also: text pp 61-63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41798" y="240167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How long would it take the fastest (single chip) computer in the world (The Fujitsu `Venus’) to count all the molecules of water in a teacup assuming it counted at its maximum  processor rate = 128,000,000,000 molecules/second  (128 GHz) ?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209800" y="1484428"/>
            <a:ext cx="4191000" cy="5232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Doc’s `dumb question #1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603798" y="4144833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Answer: ~ 2 million years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10863" y="5016905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How do we `count’ atoms and molecules without having to actually count them ???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11" name="Picture 7" descr="madsci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1" y="1"/>
            <a:ext cx="1378794" cy="1905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0132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66800" y="381000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 seemingly silly digression : egg math exercise #1a</a:t>
            </a:r>
            <a:endParaRPr lang="en-US" sz="2800" b="1" dirty="0"/>
          </a:p>
        </p:txBody>
      </p:sp>
      <p:pic>
        <p:nvPicPr>
          <p:cNvPr id="1026" name="Picture 2" descr="http://elrond.biol.soton.ac.uk/~squraishe/images/eggsHardFoc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71800"/>
            <a:ext cx="2761553" cy="22098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52400" y="2362200"/>
            <a:ext cx="571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B)Mass of 1 dozen large eggs </a:t>
            </a:r>
            <a:r>
              <a:rPr lang="en-US" sz="2800" dirty="0" smtClean="0">
                <a:solidFill>
                  <a:srgbClr val="FF0000"/>
                </a:solidFill>
              </a:rPr>
              <a:t>=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51816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 (one) dozen large eggs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638800" y="2438400"/>
            <a:ext cx="3505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700 g/dozen*</a:t>
            </a:r>
            <a:endParaRPr lang="en-US" sz="2800" b="1" dirty="0"/>
          </a:p>
        </p:txBody>
      </p:sp>
      <p:pic>
        <p:nvPicPr>
          <p:cNvPr id="16" name="Picture 7" descr="madsci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992731" cy="1371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3429000" y="838200"/>
            <a:ext cx="480060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dumb Doc questions: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1524000"/>
            <a:ext cx="73914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FF0000"/>
                </a:solidFill>
              </a:rPr>
              <a:t>A)</a:t>
            </a:r>
            <a:r>
              <a:rPr lang="en-US" sz="2700" b="1" dirty="0" smtClean="0"/>
              <a:t> </a:t>
            </a:r>
            <a:r>
              <a:rPr lang="en-US" sz="2700" b="1" dirty="0" smtClean="0">
                <a:solidFill>
                  <a:srgbClr val="FF0000"/>
                </a:solidFill>
              </a:rPr>
              <a:t>A dozen large eggs is how many eggs? </a:t>
            </a:r>
            <a:endParaRPr lang="en-US" sz="27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34200" y="1524000"/>
            <a:ext cx="2209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300" b="1" dirty="0" smtClean="0"/>
              <a:t>12</a:t>
            </a:r>
            <a:r>
              <a:rPr lang="en-US" sz="2400" b="1" dirty="0" smtClean="0"/>
              <a:t> </a:t>
            </a:r>
            <a:r>
              <a:rPr lang="en-US" sz="2300" b="1" dirty="0" smtClean="0"/>
              <a:t>eggs/dozen</a:t>
            </a:r>
            <a:endParaRPr lang="en-US" sz="23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743200" y="3352800"/>
            <a:ext cx="6400800" cy="5078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1</a:t>
            </a:r>
            <a:r>
              <a:rPr lang="en-US" sz="2700" b="1" dirty="0" smtClean="0">
                <a:solidFill>
                  <a:srgbClr val="FF0000"/>
                </a:solidFill>
              </a:rPr>
              <a:t>) What do 5 dozen large eggs weigh</a:t>
            </a:r>
            <a:r>
              <a:rPr lang="en-US" sz="2700" b="1" dirty="0" smtClean="0"/>
              <a:t>?</a:t>
            </a:r>
            <a:endParaRPr lang="en-US" sz="27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819400" y="3962400"/>
            <a:ext cx="472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5 dozen * 700 </a:t>
            </a:r>
            <a:r>
              <a:rPr lang="en-US" sz="3200" b="1" u="sng" dirty="0" smtClean="0"/>
              <a:t>g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                dozen</a:t>
            </a:r>
            <a:endParaRPr lang="en-US" sz="3200" b="1" dirty="0"/>
          </a:p>
        </p:txBody>
      </p:sp>
      <p:cxnSp>
        <p:nvCxnSpPr>
          <p:cNvPr id="24" name="Straight Connector 23"/>
          <p:cNvCxnSpPr/>
          <p:nvPr/>
        </p:nvCxnSpPr>
        <p:spPr>
          <a:xfrm rot="10800000" flipV="1">
            <a:off x="3733800" y="4114800"/>
            <a:ext cx="304800" cy="228600"/>
          </a:xfrm>
          <a:prstGeom prst="line">
            <a:avLst/>
          </a:prstGeom>
          <a:ln w="539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 flipV="1">
            <a:off x="5486400" y="4572000"/>
            <a:ext cx="457200" cy="3048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400800" y="4038600"/>
            <a:ext cx="1981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3500 g</a:t>
            </a:r>
            <a:endParaRPr lang="en-US" sz="3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152400" y="57150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* According to  Danny </a:t>
            </a:r>
            <a:r>
              <a:rPr lang="en-US" sz="2400" dirty="0" err="1" smtClean="0"/>
              <a:t>Wegman’s</a:t>
            </a:r>
            <a:r>
              <a:rPr lang="en-US" sz="2400" dirty="0" smtClean="0"/>
              <a:t> site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6438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 animBg="1"/>
      <p:bldP spid="17" grpId="0" animBg="1"/>
      <p:bldP spid="18" grpId="0"/>
      <p:bldP spid="19" grpId="0" animBg="1"/>
      <p:bldP spid="20" grpId="0" animBg="1"/>
      <p:bldP spid="22" grpId="0"/>
      <p:bldP spid="29" grpId="0" animBg="1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66800" y="381000"/>
            <a:ext cx="7924800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More dumb Doc questions</a:t>
            </a:r>
            <a:r>
              <a:rPr lang="en-US" sz="2800" b="1" dirty="0" smtClean="0"/>
              <a:t>:</a:t>
            </a:r>
          </a:p>
          <a:p>
            <a:r>
              <a:rPr lang="en-US" sz="2800" b="1" dirty="0" smtClean="0"/>
              <a:t> egg math exercise #1b</a:t>
            </a:r>
            <a:endParaRPr lang="en-US" sz="2800" b="1" dirty="0"/>
          </a:p>
        </p:txBody>
      </p:sp>
      <p:pic>
        <p:nvPicPr>
          <p:cNvPr id="1026" name="Picture 2" descr="http://elrond.biol.soton.ac.uk/~squraishe/images/eggsHardFoc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724400"/>
            <a:ext cx="2456753" cy="1965898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28600" y="1371600"/>
            <a:ext cx="6553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A) 1 dozen eggs =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B)Mass of 1 dozen large </a:t>
            </a:r>
            <a:r>
              <a:rPr lang="en-US" sz="3600" b="1" dirty="0" smtClean="0">
                <a:solidFill>
                  <a:srgbClr val="FF0000"/>
                </a:solidFill>
              </a:rPr>
              <a:t>eggs </a:t>
            </a:r>
            <a:r>
              <a:rPr lang="en-US" sz="3600" b="1" dirty="0" smtClean="0"/>
              <a:t>=</a:t>
            </a:r>
            <a:endParaRPr lang="en-US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629400" y="1981200"/>
            <a:ext cx="2514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700 g/dozen</a:t>
            </a:r>
            <a:endParaRPr lang="en-US" sz="3200" b="1" dirty="0"/>
          </a:p>
        </p:txBody>
      </p:sp>
      <p:pic>
        <p:nvPicPr>
          <p:cNvPr id="16" name="Picture 7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92731" cy="1371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45" name="TextBox 44"/>
          <p:cNvSpPr txBox="1"/>
          <p:nvPr/>
        </p:nvSpPr>
        <p:spPr>
          <a:xfrm>
            <a:off x="6553200" y="1219200"/>
            <a:ext cx="755335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12</a:t>
            </a:r>
            <a:endParaRPr lang="en-US" sz="4000" b="1" dirty="0"/>
          </a:p>
        </p:txBody>
      </p:sp>
      <p:pic>
        <p:nvPicPr>
          <p:cNvPr id="48" name="Picture 7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1"/>
            <a:ext cx="992731" cy="1371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54" name="TextBox 53"/>
          <p:cNvSpPr txBox="1"/>
          <p:nvPr/>
        </p:nvSpPr>
        <p:spPr>
          <a:xfrm>
            <a:off x="304800" y="3276600"/>
            <a:ext cx="441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2,800 g * </a:t>
            </a:r>
            <a:r>
              <a:rPr lang="en-US" sz="3200" b="1" u="sng" dirty="0" smtClean="0"/>
              <a:t>1 dozen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              700 g</a:t>
            </a:r>
            <a:r>
              <a:rPr lang="en-US" sz="3200" dirty="0" smtClean="0"/>
              <a:t>    </a:t>
            </a:r>
            <a:endParaRPr lang="en-US" sz="3200" dirty="0"/>
          </a:p>
        </p:txBody>
      </p:sp>
      <p:sp>
        <p:nvSpPr>
          <p:cNvPr id="60" name="TextBox 59"/>
          <p:cNvSpPr txBox="1"/>
          <p:nvPr/>
        </p:nvSpPr>
        <p:spPr>
          <a:xfrm>
            <a:off x="3886200" y="3352800"/>
            <a:ext cx="3276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</a:t>
            </a:r>
            <a:r>
              <a:rPr lang="en-US" sz="3600" b="1" dirty="0" smtClean="0"/>
              <a:t>4 dozen </a:t>
            </a:r>
            <a:endParaRPr lang="en-US" sz="3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2667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r>
              <a:rPr lang="en-US" sz="3000" b="1" dirty="0" smtClean="0">
                <a:solidFill>
                  <a:srgbClr val="FF0000"/>
                </a:solidFill>
              </a:rPr>
              <a:t>) How many dozens  in 2800 g of large eggs ? </a:t>
            </a:r>
            <a:endParaRPr lang="en-US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81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  <p:bldP spid="54" grpId="0"/>
      <p:bldP spid="60" grpId="0" animBg="1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66800" y="152400"/>
            <a:ext cx="7924800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More dumb Doc questions</a:t>
            </a:r>
            <a:r>
              <a:rPr lang="en-US" sz="2800" b="1" dirty="0" smtClean="0"/>
              <a:t>:</a:t>
            </a:r>
          </a:p>
          <a:p>
            <a:r>
              <a:rPr lang="en-US" sz="2800" b="1" dirty="0" smtClean="0"/>
              <a:t> egg math exercise #1c</a:t>
            </a:r>
            <a:endParaRPr lang="en-US" sz="2800" b="1" dirty="0"/>
          </a:p>
        </p:txBody>
      </p:sp>
      <p:pic>
        <p:nvPicPr>
          <p:cNvPr id="1026" name="Picture 2" descr="http://elrond.biol.soton.ac.uk/~squraishe/images/eggsHardFoc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4254" y="3276600"/>
            <a:ext cx="1999746" cy="16002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28600" y="1371600"/>
            <a:ext cx="6553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A) 1 dozen eggs =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B)Mass of 1 dozen large </a:t>
            </a:r>
            <a:r>
              <a:rPr lang="en-US" sz="3600" b="1" dirty="0" smtClean="0">
                <a:solidFill>
                  <a:srgbClr val="FF0000"/>
                </a:solidFill>
              </a:rPr>
              <a:t>eggs </a:t>
            </a:r>
            <a:r>
              <a:rPr lang="en-US" sz="3600" b="1" dirty="0" smtClean="0"/>
              <a:t>=</a:t>
            </a:r>
            <a:endParaRPr lang="en-US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629400" y="1981200"/>
            <a:ext cx="2514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700 g/dozen</a:t>
            </a:r>
            <a:endParaRPr lang="en-US" sz="3200" b="1" dirty="0"/>
          </a:p>
        </p:txBody>
      </p:sp>
      <p:pic>
        <p:nvPicPr>
          <p:cNvPr id="16" name="Picture 7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92731" cy="1371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30" name="TextBox 29"/>
          <p:cNvSpPr txBox="1"/>
          <p:nvPr/>
        </p:nvSpPr>
        <p:spPr>
          <a:xfrm>
            <a:off x="0" y="2667000"/>
            <a:ext cx="9144000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3) How many eggs in 14,000 g of large eggs ? </a:t>
            </a:r>
            <a:endParaRPr lang="en-US" sz="28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6553200" y="1219200"/>
            <a:ext cx="755335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12</a:t>
            </a:r>
            <a:endParaRPr lang="en-US" sz="4000" b="1" dirty="0"/>
          </a:p>
        </p:txBody>
      </p:sp>
      <p:pic>
        <p:nvPicPr>
          <p:cNvPr id="48" name="Picture 7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1"/>
            <a:ext cx="992731" cy="1371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54" name="TextBox 53"/>
          <p:cNvSpPr txBox="1"/>
          <p:nvPr/>
        </p:nvSpPr>
        <p:spPr>
          <a:xfrm>
            <a:off x="304800" y="3276600"/>
            <a:ext cx="441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14,000 g * </a:t>
            </a:r>
            <a:r>
              <a:rPr lang="en-US" sz="3200" u="sng" dirty="0" smtClean="0"/>
              <a:t>1 dozen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             700 g    </a:t>
            </a:r>
            <a:endParaRPr lang="en-US" sz="3200" dirty="0"/>
          </a:p>
        </p:txBody>
      </p:sp>
      <p:sp>
        <p:nvSpPr>
          <p:cNvPr id="55" name="TextBox 54"/>
          <p:cNvSpPr txBox="1"/>
          <p:nvPr/>
        </p:nvSpPr>
        <p:spPr>
          <a:xfrm>
            <a:off x="4038600" y="3352800"/>
            <a:ext cx="266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/>
              <a:t>* 12 eggs</a:t>
            </a:r>
          </a:p>
          <a:p>
            <a:r>
              <a:rPr lang="en-US" sz="3200" dirty="0" smtClean="0"/>
              <a:t>    dozen</a:t>
            </a:r>
            <a:endParaRPr lang="en-US" sz="3200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838200" y="4495800"/>
            <a:ext cx="2362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 flipH="1" flipV="1">
            <a:off x="762000" y="4419600"/>
            <a:ext cx="152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 flipH="1" flipV="1">
            <a:off x="3124200" y="4419600"/>
            <a:ext cx="152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85800" y="480060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20 dozen</a:t>
            </a:r>
            <a:endParaRPr lang="en-US" sz="4000" dirty="0"/>
          </a:p>
        </p:txBody>
      </p:sp>
      <p:sp>
        <p:nvSpPr>
          <p:cNvPr id="60" name="TextBox 59"/>
          <p:cNvSpPr txBox="1"/>
          <p:nvPr/>
        </p:nvSpPr>
        <p:spPr>
          <a:xfrm>
            <a:off x="5334000" y="5105400"/>
            <a:ext cx="3276600" cy="5539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=</a:t>
            </a:r>
            <a:r>
              <a:rPr lang="en-US" sz="3000" b="1" dirty="0" smtClean="0"/>
              <a:t>240 large eggs</a:t>
            </a:r>
            <a:endParaRPr lang="en-US" sz="30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2971800" y="4800600"/>
            <a:ext cx="266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/>
              <a:t>* 12 eggs</a:t>
            </a:r>
          </a:p>
          <a:p>
            <a:r>
              <a:rPr lang="en-US" sz="3200" dirty="0" smtClean="0"/>
              <a:t>    dozen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9894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  <p:bldP spid="30" grpId="0" animBg="1"/>
      <p:bldP spid="54" grpId="0"/>
      <p:bldP spid="55" grpId="0"/>
      <p:bldP spid="59" grpId="0"/>
      <p:bldP spid="60" grpId="0" animBg="1"/>
      <p:bldP spid="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90600" y="228600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 seemingly silly digression : egg math exercise #2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1981200"/>
            <a:ext cx="571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B)Mass of 1 dozen small eggs </a:t>
            </a:r>
            <a:r>
              <a:rPr lang="en-US" sz="2800" dirty="0" smtClean="0">
                <a:solidFill>
                  <a:srgbClr val="FF0000"/>
                </a:solidFill>
              </a:rPr>
              <a:t>=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91200" y="2057400"/>
            <a:ext cx="3352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400 g/dozen*</a:t>
            </a:r>
            <a:endParaRPr lang="en-US" sz="2800" b="1" dirty="0"/>
          </a:p>
        </p:txBody>
      </p:sp>
      <p:pic>
        <p:nvPicPr>
          <p:cNvPr id="16" name="Picture 7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92731" cy="1371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219200" y="1066800"/>
            <a:ext cx="777240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And Yet More  </a:t>
            </a:r>
            <a:r>
              <a:rPr lang="en-US" sz="3200" b="1" dirty="0" smtClean="0">
                <a:solidFill>
                  <a:srgbClr val="FF0000"/>
                </a:solidFill>
              </a:rPr>
              <a:t>dumb Doc questions: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1524000"/>
            <a:ext cx="73914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FF0000"/>
                </a:solidFill>
              </a:rPr>
              <a:t>A)</a:t>
            </a:r>
            <a:r>
              <a:rPr lang="en-US" sz="2700" b="1" dirty="0" smtClean="0"/>
              <a:t> </a:t>
            </a:r>
            <a:r>
              <a:rPr lang="en-US" sz="2700" b="1" dirty="0" smtClean="0">
                <a:solidFill>
                  <a:srgbClr val="FF0000"/>
                </a:solidFill>
              </a:rPr>
              <a:t>A dozen small eggs is how many eggs? </a:t>
            </a:r>
            <a:endParaRPr lang="en-US" sz="27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58000" y="1524000"/>
            <a:ext cx="2286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12 eggs/dozen</a:t>
            </a:r>
            <a:endParaRPr 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286000" y="2895600"/>
            <a:ext cx="6858000" cy="5078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2a</a:t>
            </a:r>
            <a:r>
              <a:rPr lang="en-US" sz="2700" b="1" dirty="0" smtClean="0">
                <a:solidFill>
                  <a:srgbClr val="FF0000"/>
                </a:solidFill>
              </a:rPr>
              <a:t>) What do 5 dozen small eggs weigh</a:t>
            </a:r>
            <a:r>
              <a:rPr lang="en-US" sz="2700" b="1" dirty="0" smtClean="0"/>
              <a:t>?</a:t>
            </a:r>
            <a:endParaRPr lang="en-US" sz="27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819400" y="3962400"/>
            <a:ext cx="472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5 dozen * 400 </a:t>
            </a:r>
            <a:r>
              <a:rPr lang="en-US" sz="3200" b="1" u="sng" dirty="0" smtClean="0"/>
              <a:t>g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                dozen</a:t>
            </a:r>
            <a:endParaRPr lang="en-US" sz="3200" b="1" dirty="0"/>
          </a:p>
        </p:txBody>
      </p:sp>
      <p:cxnSp>
        <p:nvCxnSpPr>
          <p:cNvPr id="24" name="Straight Connector 23"/>
          <p:cNvCxnSpPr/>
          <p:nvPr/>
        </p:nvCxnSpPr>
        <p:spPr>
          <a:xfrm rot="10800000" flipV="1">
            <a:off x="3733800" y="4114800"/>
            <a:ext cx="304800" cy="228600"/>
          </a:xfrm>
          <a:prstGeom prst="line">
            <a:avLst/>
          </a:prstGeom>
          <a:ln w="539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 flipV="1">
            <a:off x="5486400" y="4572000"/>
            <a:ext cx="457200" cy="3048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400800" y="4038600"/>
            <a:ext cx="1981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2000 g</a:t>
            </a:r>
            <a:endParaRPr lang="en-US" sz="3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152400" y="57150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* According to  Danny </a:t>
            </a:r>
            <a:r>
              <a:rPr lang="en-US" sz="2400" dirty="0" err="1" smtClean="0"/>
              <a:t>Wegman’s</a:t>
            </a:r>
            <a:r>
              <a:rPr lang="en-US" sz="2400" dirty="0" smtClean="0"/>
              <a:t> site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44196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Small </a:t>
            </a:r>
            <a:r>
              <a:rPr lang="en-US" sz="2000" b="1" dirty="0" err="1" smtClean="0"/>
              <a:t>vs</a:t>
            </a:r>
            <a:r>
              <a:rPr lang="en-US" sz="2000" b="1" dirty="0" smtClean="0"/>
              <a:t> large eggs</a:t>
            </a:r>
            <a:endParaRPr lang="en-US" sz="2000" b="1" dirty="0"/>
          </a:p>
        </p:txBody>
      </p:sp>
      <p:pic>
        <p:nvPicPr>
          <p:cNvPr id="23" name="Picture 2" descr="http://www.cheekymagpie.com/wp-content/uploads/2009/09/one-wor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667000"/>
            <a:ext cx="2146489" cy="16541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7372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  <p:bldP spid="17" grpId="0" animBg="1"/>
      <p:bldP spid="18" grpId="0"/>
      <p:bldP spid="19" grpId="0" animBg="1"/>
      <p:bldP spid="20" grpId="0" animBg="1"/>
      <p:bldP spid="22" grpId="0"/>
      <p:bldP spid="29" grpId="0" animBg="1"/>
      <p:bldP spid="35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66800" y="381000"/>
            <a:ext cx="7924800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More dumb Doc questions</a:t>
            </a:r>
            <a:r>
              <a:rPr lang="en-US" sz="2800" b="1" dirty="0" smtClean="0"/>
              <a:t>:</a:t>
            </a:r>
          </a:p>
          <a:p>
            <a:r>
              <a:rPr lang="en-US" sz="2800" b="1" dirty="0" smtClean="0"/>
              <a:t> egg math exercise #2b</a:t>
            </a:r>
            <a:endParaRPr lang="en-US" sz="2800" b="1" dirty="0"/>
          </a:p>
        </p:txBody>
      </p:sp>
      <p:pic>
        <p:nvPicPr>
          <p:cNvPr id="1026" name="Picture 2" descr="http://elrond.biol.soton.ac.uk/~squraishe/images/eggsHardFoc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724400"/>
            <a:ext cx="2456753" cy="1965898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28600" y="1371600"/>
            <a:ext cx="6553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A) 1 dozen eggs =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B)Mass of 1 dozen small </a:t>
            </a:r>
            <a:r>
              <a:rPr lang="en-US" sz="3600" b="1" dirty="0" smtClean="0">
                <a:solidFill>
                  <a:srgbClr val="FF0000"/>
                </a:solidFill>
              </a:rPr>
              <a:t>eggs </a:t>
            </a:r>
            <a:r>
              <a:rPr lang="en-US" sz="3600" b="1" dirty="0" smtClean="0"/>
              <a:t>=</a:t>
            </a:r>
            <a:endParaRPr lang="en-US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629400" y="1981200"/>
            <a:ext cx="2514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400 g/dozen</a:t>
            </a:r>
            <a:endParaRPr lang="en-US" sz="3200" b="1" dirty="0"/>
          </a:p>
        </p:txBody>
      </p:sp>
      <p:pic>
        <p:nvPicPr>
          <p:cNvPr id="16" name="Picture 7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92731" cy="1371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45" name="TextBox 44"/>
          <p:cNvSpPr txBox="1"/>
          <p:nvPr/>
        </p:nvSpPr>
        <p:spPr>
          <a:xfrm>
            <a:off x="6553200" y="1219200"/>
            <a:ext cx="755335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12</a:t>
            </a:r>
            <a:endParaRPr lang="en-US" sz="4000" b="1" dirty="0"/>
          </a:p>
        </p:txBody>
      </p:sp>
      <p:pic>
        <p:nvPicPr>
          <p:cNvPr id="48" name="Picture 7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1"/>
            <a:ext cx="992731" cy="1371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54" name="TextBox 53"/>
          <p:cNvSpPr txBox="1"/>
          <p:nvPr/>
        </p:nvSpPr>
        <p:spPr>
          <a:xfrm>
            <a:off x="304800" y="3276600"/>
            <a:ext cx="441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2,800 g * </a:t>
            </a:r>
            <a:r>
              <a:rPr lang="en-US" sz="3200" b="1" u="sng" dirty="0" smtClean="0"/>
              <a:t>1 dozen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              400 g</a:t>
            </a:r>
            <a:r>
              <a:rPr lang="en-US" sz="3200" dirty="0" smtClean="0"/>
              <a:t>    </a:t>
            </a:r>
            <a:endParaRPr lang="en-US" sz="3200" dirty="0"/>
          </a:p>
        </p:txBody>
      </p:sp>
      <p:sp>
        <p:nvSpPr>
          <p:cNvPr id="60" name="TextBox 59"/>
          <p:cNvSpPr txBox="1"/>
          <p:nvPr/>
        </p:nvSpPr>
        <p:spPr>
          <a:xfrm>
            <a:off x="3886200" y="3352800"/>
            <a:ext cx="3276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</a:t>
            </a:r>
            <a:r>
              <a:rPr lang="en-US" sz="3600" b="1" dirty="0" smtClean="0"/>
              <a:t>7 dozen </a:t>
            </a:r>
            <a:endParaRPr lang="en-US" sz="3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2667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r>
              <a:rPr lang="en-US" sz="3000" b="1" dirty="0" smtClean="0">
                <a:solidFill>
                  <a:srgbClr val="FF0000"/>
                </a:solidFill>
              </a:rPr>
              <a:t>) How many dozens  in 2800 g of small eggs ? </a:t>
            </a:r>
            <a:endParaRPr lang="en-US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137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  <p:bldP spid="54" grpId="0"/>
      <p:bldP spid="60" grpId="0" animBg="1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66800" y="152400"/>
            <a:ext cx="7924800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More dumb Doc questions</a:t>
            </a:r>
            <a:r>
              <a:rPr lang="en-US" sz="2800" b="1" dirty="0" smtClean="0"/>
              <a:t>:</a:t>
            </a:r>
          </a:p>
          <a:p>
            <a:r>
              <a:rPr lang="en-US" sz="2800" b="1" dirty="0" smtClean="0"/>
              <a:t> egg math exercise #2c</a:t>
            </a:r>
            <a:endParaRPr lang="en-US" sz="2800" b="1" dirty="0"/>
          </a:p>
        </p:txBody>
      </p:sp>
      <p:pic>
        <p:nvPicPr>
          <p:cNvPr id="1026" name="Picture 2" descr="http://elrond.biol.soton.ac.uk/~squraishe/images/eggsHardFoc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4254" y="3276600"/>
            <a:ext cx="1999746" cy="16002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28600" y="1371600"/>
            <a:ext cx="6553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A) 1 dozen eggs =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B)Mass of 1 dozen small </a:t>
            </a:r>
            <a:r>
              <a:rPr lang="en-US" sz="3600" b="1" dirty="0" smtClean="0">
                <a:solidFill>
                  <a:srgbClr val="FF0000"/>
                </a:solidFill>
              </a:rPr>
              <a:t>eggs </a:t>
            </a:r>
            <a:r>
              <a:rPr lang="en-US" sz="3600" b="1" dirty="0" smtClean="0"/>
              <a:t>=</a:t>
            </a:r>
            <a:endParaRPr lang="en-US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629400" y="1981200"/>
            <a:ext cx="2514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400 g/dozen</a:t>
            </a:r>
            <a:endParaRPr lang="en-US" sz="3200" b="1" dirty="0"/>
          </a:p>
        </p:txBody>
      </p:sp>
      <p:pic>
        <p:nvPicPr>
          <p:cNvPr id="16" name="Picture 7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92731" cy="1371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30" name="TextBox 29"/>
          <p:cNvSpPr txBox="1"/>
          <p:nvPr/>
        </p:nvSpPr>
        <p:spPr>
          <a:xfrm>
            <a:off x="0" y="2667000"/>
            <a:ext cx="9144000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3) How many eggs in 14,000 g of small eggs ? </a:t>
            </a:r>
            <a:endParaRPr lang="en-US" sz="28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6553200" y="1219200"/>
            <a:ext cx="755335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12</a:t>
            </a:r>
            <a:endParaRPr lang="en-US" sz="4000" b="1" dirty="0"/>
          </a:p>
        </p:txBody>
      </p:sp>
      <p:pic>
        <p:nvPicPr>
          <p:cNvPr id="48" name="Picture 7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1"/>
            <a:ext cx="992731" cy="1371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54" name="TextBox 53"/>
          <p:cNvSpPr txBox="1"/>
          <p:nvPr/>
        </p:nvSpPr>
        <p:spPr>
          <a:xfrm>
            <a:off x="304800" y="3276600"/>
            <a:ext cx="441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14,000 g * </a:t>
            </a:r>
            <a:r>
              <a:rPr lang="en-US" sz="3200" u="sng" dirty="0" smtClean="0"/>
              <a:t>1 dozen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             400 g    </a:t>
            </a:r>
            <a:endParaRPr lang="en-US" sz="3200" dirty="0"/>
          </a:p>
        </p:txBody>
      </p:sp>
      <p:sp>
        <p:nvSpPr>
          <p:cNvPr id="55" name="TextBox 54"/>
          <p:cNvSpPr txBox="1"/>
          <p:nvPr/>
        </p:nvSpPr>
        <p:spPr>
          <a:xfrm>
            <a:off x="4038600" y="3352800"/>
            <a:ext cx="266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/>
              <a:t>* 12 eggs</a:t>
            </a:r>
          </a:p>
          <a:p>
            <a:r>
              <a:rPr lang="en-US" sz="3200" dirty="0" smtClean="0"/>
              <a:t>    dozen</a:t>
            </a:r>
            <a:endParaRPr lang="en-US" sz="3200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838200" y="4495800"/>
            <a:ext cx="2362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 flipH="1" flipV="1">
            <a:off x="762000" y="4419600"/>
            <a:ext cx="152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 flipH="1" flipV="1">
            <a:off x="3124200" y="4419600"/>
            <a:ext cx="152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85800" y="480060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35 dozen</a:t>
            </a:r>
            <a:endParaRPr lang="en-US" sz="4000" dirty="0"/>
          </a:p>
        </p:txBody>
      </p:sp>
      <p:sp>
        <p:nvSpPr>
          <p:cNvPr id="60" name="TextBox 59"/>
          <p:cNvSpPr txBox="1"/>
          <p:nvPr/>
        </p:nvSpPr>
        <p:spPr>
          <a:xfrm>
            <a:off x="5334000" y="5105400"/>
            <a:ext cx="3276600" cy="5539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=</a:t>
            </a:r>
            <a:r>
              <a:rPr lang="en-US" sz="3000" b="1" dirty="0" smtClean="0"/>
              <a:t>420 small eggs</a:t>
            </a:r>
            <a:endParaRPr lang="en-US" sz="30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2971800" y="4800600"/>
            <a:ext cx="266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/>
              <a:t>* 12 eggs</a:t>
            </a:r>
          </a:p>
          <a:p>
            <a:r>
              <a:rPr lang="en-US" sz="3200" dirty="0" smtClean="0"/>
              <a:t>    dozen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1904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  <p:bldP spid="30" grpId="0" animBg="1"/>
      <p:bldP spid="54" grpId="0"/>
      <p:bldP spid="55" grpId="0"/>
      <p:bldP spid="59" grpId="0"/>
      <p:bldP spid="60" grpId="0" animBg="1"/>
      <p:bldP spid="6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0"/>
            <a:ext cx="601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002060"/>
                </a:solidFill>
              </a:rPr>
              <a:t>ASSERTION</a:t>
            </a:r>
            <a:r>
              <a:rPr lang="en-US" sz="2400" dirty="0" smtClean="0">
                <a:solidFill>
                  <a:srgbClr val="002060"/>
                </a:solidFill>
              </a:rPr>
              <a:t>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3048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EGG </a:t>
            </a:r>
            <a:r>
              <a:rPr lang="en-US" sz="2400" b="1" dirty="0" smtClean="0"/>
              <a:t>MATH AND </a:t>
            </a:r>
            <a:r>
              <a:rPr lang="en-US" sz="2400" b="1" dirty="0" smtClean="0">
                <a:solidFill>
                  <a:srgbClr val="0070C0"/>
                </a:solidFill>
              </a:rPr>
              <a:t>MOLE</a:t>
            </a:r>
            <a:r>
              <a:rPr lang="en-US" sz="2400" b="1" dirty="0" smtClean="0"/>
              <a:t> MATH ARE THE SAME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6858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EGG WORLD</a:t>
            </a:r>
            <a:endParaRPr lang="en-US" sz="2400" u="sng" dirty="0"/>
          </a:p>
        </p:txBody>
      </p:sp>
      <p:pic>
        <p:nvPicPr>
          <p:cNvPr id="21506" name="Picture 2" descr="http://whitechapelanarchistgroup.files.wordpress.com/2010/02/eg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524000"/>
            <a:ext cx="768902" cy="102685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410200" y="762000"/>
            <a:ext cx="205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>
                <a:solidFill>
                  <a:srgbClr val="0070C0"/>
                </a:solidFill>
              </a:rPr>
              <a:t>CHEMISTRY WORLD</a:t>
            </a:r>
            <a:endParaRPr lang="en-US" sz="2200" b="1" u="sng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990600"/>
            <a:ext cx="1371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quantity</a:t>
            </a:r>
            <a:endParaRPr lang="en-US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1676400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Smallest unit 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28956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Practical </a:t>
            </a:r>
          </a:p>
          <a:p>
            <a:r>
              <a:rPr lang="en-US" sz="2400" b="1" dirty="0" smtClean="0"/>
              <a:t>Counting unit 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057400" y="54864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grams/dozen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548640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Practical mass unit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362200" y="31242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Dozen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21510" name="Picture 6" descr="http://www.lenntech.com/images/Water%20molecul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1676400"/>
            <a:ext cx="1218430" cy="1026592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2438400" y="25146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 egg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43600" y="2590800"/>
            <a:ext cx="20574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1 molecule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" y="3886200"/>
            <a:ext cx="2438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Count in practical counting unit </a:t>
            </a:r>
            <a:endParaRPr lang="en-US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667000" y="41148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95800" y="31242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Chemist’s dozen = mole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24400" y="39624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6.0221 *10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23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48200" y="5029200"/>
            <a:ext cx="472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=grams/mole 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=gram molecular weight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= MW (molecular weight)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05400" y="43434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dirty="0" err="1" smtClean="0">
                <a:solidFill>
                  <a:srgbClr val="0070C0"/>
                </a:solidFill>
              </a:rPr>
              <a:t>Avogodro’s</a:t>
            </a:r>
            <a:r>
              <a:rPr lang="en-US" sz="2800" dirty="0" smtClean="0">
                <a:solidFill>
                  <a:srgbClr val="0070C0"/>
                </a:solidFill>
              </a:rPr>
              <a:t> #)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26" name="Picture 25" descr="chemical mo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4800" y="0"/>
            <a:ext cx="1219200" cy="2257778"/>
          </a:xfrm>
          <a:prstGeom prst="rect">
            <a:avLst/>
          </a:prstGeom>
          <a:noFill/>
        </p:spPr>
      </p:pic>
      <p:pic>
        <p:nvPicPr>
          <p:cNvPr id="27" name="Picture 2" descr="http://whitechapelanarchistgroup.files.wordpress.com/2010/02/egg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52400"/>
            <a:ext cx="654786" cy="8744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8728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  <p:bldP spid="10" grpId="0"/>
      <p:bldP spid="11" grpId="0"/>
      <p:bldP spid="13" grpId="0"/>
      <p:bldP spid="14" grpId="0"/>
      <p:bldP spid="16" grpId="0"/>
      <p:bldP spid="17" grpId="0" animBg="1"/>
      <p:bldP spid="18" grpId="0"/>
      <p:bldP spid="19" grpId="0"/>
      <p:bldP spid="20" grpId="0"/>
      <p:bldP spid="22" grpId="0"/>
      <p:bldP spid="23" grpId="0"/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rot="16200000" flipH="1">
            <a:off x="1143000" y="3733800"/>
            <a:ext cx="6172200" cy="762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0"/>
            <a:ext cx="762000" cy="1411111"/>
          </a:xfrm>
          <a:prstGeom prst="rect">
            <a:avLst/>
          </a:prstGeom>
          <a:noFill/>
        </p:spPr>
      </p:pic>
      <p:pic>
        <p:nvPicPr>
          <p:cNvPr id="6" name="Picture 2" descr="http://whitechapelanarchistgroup.files.wordpress.com/2010/02/eg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654786" cy="87445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85800" y="60960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A)Mass of 1 dozen large eggs =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600200" y="1143000"/>
            <a:ext cx="2133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700 g/dozen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343400" y="685800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A)Mass of 1 chemist’s dozen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</a:t>
            </a:r>
          </a:p>
          <a:p>
            <a:r>
              <a:rPr lang="en-US" sz="2000" dirty="0" smtClean="0"/>
              <a:t> (1 mole)=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581400" y="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Egg </a:t>
            </a:r>
            <a:r>
              <a:rPr lang="en-US" b="1" dirty="0" err="1" smtClean="0"/>
              <a:t>vs</a:t>
            </a:r>
            <a:r>
              <a:rPr lang="en-US" b="1" dirty="0" smtClean="0"/>
              <a:t> mole </a:t>
            </a:r>
          </a:p>
          <a:p>
            <a:r>
              <a:rPr lang="en-US" b="1" dirty="0" smtClean="0"/>
              <a:t>calculations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638800" y="1143000"/>
            <a:ext cx="2286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18 g/mole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1600200"/>
            <a:ext cx="419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1) What do 5 dozen large eggs weigh ?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1676400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1) What do 5 moles of water weigh ?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" y="3048000"/>
            <a:ext cx="388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 dozen * </a:t>
            </a:r>
            <a:r>
              <a:rPr lang="en-US" sz="2800" b="1" u="sng" dirty="0" smtClean="0"/>
              <a:t>700 g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                  dozen</a:t>
            </a:r>
            <a:endParaRPr lang="en-US" sz="2800" b="1" dirty="0"/>
          </a:p>
        </p:txBody>
      </p:sp>
      <p:cxnSp>
        <p:nvCxnSpPr>
          <p:cNvPr id="17" name="Straight Connector 16"/>
          <p:cNvCxnSpPr/>
          <p:nvPr/>
        </p:nvCxnSpPr>
        <p:spPr>
          <a:xfrm rot="10800000" flipV="1">
            <a:off x="838200" y="3200400"/>
            <a:ext cx="304800" cy="228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 flipV="1">
            <a:off x="2743200" y="3733800"/>
            <a:ext cx="304800" cy="228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4191000"/>
            <a:ext cx="29718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= </a:t>
            </a:r>
            <a:r>
              <a:rPr lang="en-US" sz="3600" b="1" dirty="0" smtClean="0">
                <a:solidFill>
                  <a:srgbClr val="FF0000"/>
                </a:solidFill>
              </a:rPr>
              <a:t>3500 grams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95800" y="3124200"/>
            <a:ext cx="381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 moles * </a:t>
            </a:r>
            <a:r>
              <a:rPr lang="en-US" sz="2800" b="1" u="sng" dirty="0" smtClean="0"/>
              <a:t>18 g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                mole</a:t>
            </a:r>
            <a:endParaRPr lang="en-US" sz="2800" b="1" dirty="0"/>
          </a:p>
        </p:txBody>
      </p:sp>
      <p:cxnSp>
        <p:nvCxnSpPr>
          <p:cNvPr id="22" name="Straight Connector 21"/>
          <p:cNvCxnSpPr/>
          <p:nvPr/>
        </p:nvCxnSpPr>
        <p:spPr>
          <a:xfrm rot="10800000" flipV="1">
            <a:off x="5257800" y="3276600"/>
            <a:ext cx="304800" cy="228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 flipV="1">
            <a:off x="6781800" y="3733800"/>
            <a:ext cx="304800" cy="228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943600" y="4495800"/>
            <a:ext cx="2362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=90 grams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4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/>
      <p:bldP spid="13" grpId="0" animBg="1"/>
      <p:bldP spid="14" grpId="0"/>
      <p:bldP spid="15" grpId="0"/>
      <p:bldP spid="16" grpId="0"/>
      <p:bldP spid="19" grpId="0" animBg="1"/>
      <p:bldP spid="20" grpId="0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Calibri" pitchFamily="34" charset="0"/>
              </a:rPr>
              <a:t>A necessary </a:t>
            </a:r>
            <a:r>
              <a:rPr lang="en-US" sz="3200" b="1" dirty="0" smtClean="0">
                <a:latin typeface="Calibri" pitchFamily="34" charset="0"/>
              </a:rPr>
              <a:t>prequel part 3 </a:t>
            </a:r>
            <a:r>
              <a:rPr lang="en-US" sz="3200" b="1" dirty="0">
                <a:latin typeface="Calibri" pitchFamily="34" charset="0"/>
              </a:rPr>
              <a:t>: numbers, units</a:t>
            </a:r>
            <a:r>
              <a:rPr lang="en-US" b="1" dirty="0">
                <a:latin typeface="Calibri" pitchFamily="34" charset="0"/>
              </a:rPr>
              <a:t>, </a:t>
            </a:r>
            <a:r>
              <a:rPr lang="en-US" sz="3600" b="1" dirty="0">
                <a:solidFill>
                  <a:srgbClr val="FF0000"/>
                </a:solidFill>
                <a:latin typeface="Calibri" pitchFamily="34" charset="0"/>
              </a:rPr>
              <a:t>prefixes</a:t>
            </a:r>
            <a:r>
              <a:rPr lang="en-US" sz="3600" b="1" dirty="0">
                <a:latin typeface="Calibri" pitchFamily="34" charset="0"/>
              </a:rPr>
              <a:t>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1600200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800" b="1" dirty="0" smtClean="0">
                <a:latin typeface="Calibri" pitchFamily="34" charset="0"/>
              </a:rPr>
              <a:t>Width of a human blood cell ~0.000002 m</a:t>
            </a:r>
          </a:p>
          <a:p>
            <a:pPr>
              <a:buFont typeface="Arial" charset="0"/>
              <a:buChar char="•"/>
            </a:pPr>
            <a:r>
              <a:rPr lang="en-US" sz="2800" b="1" dirty="0" smtClean="0">
                <a:latin typeface="Calibri" pitchFamily="34" charset="0"/>
              </a:rPr>
              <a:t>time </a:t>
            </a:r>
            <a:r>
              <a:rPr lang="en-US" sz="2800" b="1" dirty="0">
                <a:latin typeface="Calibri" pitchFamily="34" charset="0"/>
              </a:rPr>
              <a:t>for computer to do a single operation ~ 0.000000003 </a:t>
            </a:r>
            <a:r>
              <a:rPr lang="en-US" sz="2800" b="1" dirty="0" smtClean="0">
                <a:latin typeface="Calibri" pitchFamily="34" charset="0"/>
              </a:rPr>
              <a:t>s</a:t>
            </a:r>
          </a:p>
          <a:p>
            <a:pPr>
              <a:buFont typeface="Arial" charset="0"/>
              <a:buChar char="•"/>
            </a:pPr>
            <a:r>
              <a:rPr lang="en-US" sz="2800" b="1" dirty="0" smtClean="0">
                <a:latin typeface="Calibri" pitchFamily="34" charset="0"/>
              </a:rPr>
              <a:t>Average  M-1 battle tank weighs ~ 18,200,000 g</a:t>
            </a:r>
          </a:p>
          <a:p>
            <a:pPr>
              <a:buFont typeface="Arial" charset="0"/>
              <a:buChar char="•"/>
            </a:pPr>
            <a:r>
              <a:rPr lang="en-US" sz="2800" b="1" dirty="0" smtClean="0">
                <a:latin typeface="Calibri" pitchFamily="34" charset="0"/>
              </a:rPr>
              <a:t>Distance to Sun=12,874,800,000 m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" y="609600"/>
            <a:ext cx="1828800" cy="8302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Calibri" pitchFamily="34" charset="0"/>
              </a:rPr>
              <a:t>RANDOM FACTOIDS</a:t>
            </a:r>
          </a:p>
        </p:txBody>
      </p:sp>
      <p:pic>
        <p:nvPicPr>
          <p:cNvPr id="7" name="Picture 7" descr="madsci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3097" y="457200"/>
            <a:ext cx="1090903" cy="150653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38200" y="3276600"/>
            <a:ext cx="7162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Using a single metric measure is often inconvenient</a:t>
            </a:r>
            <a:r>
              <a:rPr lang="en-US" sz="3200" dirty="0" smtClean="0">
                <a:latin typeface="Calibri" pitchFamily="34" charset="0"/>
              </a:rPr>
              <a:t>….object studied is either too </a:t>
            </a:r>
            <a:endParaRPr lang="en-US" sz="3200" dirty="0">
              <a:latin typeface="Calibri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90600" y="3962400"/>
            <a:ext cx="6096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0000" dirty="0" smtClean="0">
                <a:latin typeface="Calibri" pitchFamily="34" charset="0"/>
              </a:rPr>
              <a:t>BIG</a:t>
            </a:r>
            <a:endParaRPr lang="en-US" sz="30000" dirty="0">
              <a:latin typeface="Calibri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791200" y="4572000"/>
            <a:ext cx="18067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dirty="0">
                <a:latin typeface="Calibri" pitchFamily="34" charset="0"/>
              </a:rPr>
              <a:t>Or too </a:t>
            </a:r>
            <a:r>
              <a:rPr lang="en-US" sz="600" dirty="0">
                <a:solidFill>
                  <a:srgbClr val="FF0000"/>
                </a:solidFill>
                <a:latin typeface="Calibri" pitchFamily="34" charset="0"/>
              </a:rPr>
              <a:t>small</a:t>
            </a:r>
          </a:p>
        </p:txBody>
      </p:sp>
    </p:spTree>
    <p:extLst>
      <p:ext uri="{BB962C8B-B14F-4D97-AF65-F5344CB8AC3E}">
        <p14:creationId xmlns:p14="http://schemas.microsoft.com/office/powerpoint/2010/main" val="140618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rot="16200000" flipH="1">
            <a:off x="1143000" y="3733800"/>
            <a:ext cx="6172200" cy="762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0"/>
            <a:ext cx="762000" cy="1411111"/>
          </a:xfrm>
          <a:prstGeom prst="rect">
            <a:avLst/>
          </a:prstGeom>
          <a:noFill/>
        </p:spPr>
      </p:pic>
      <p:pic>
        <p:nvPicPr>
          <p:cNvPr id="6" name="Picture 2" descr="http://whitechapelanarchistgroup.files.wordpress.com/2010/02/eg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654786" cy="87445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09600" y="8382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A)Mass of 1 dozen large eggs =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52600" y="1447800"/>
            <a:ext cx="21336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700 g/dozen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0" y="8382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A)Mass of 1 chemist’s dozen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r>
              <a:rPr lang="en-US" dirty="0" smtClean="0"/>
              <a:t> (1 mole)=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81400" y="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Egg </a:t>
            </a:r>
            <a:r>
              <a:rPr lang="en-US" b="1" dirty="0" err="1" smtClean="0"/>
              <a:t>vs</a:t>
            </a:r>
            <a:r>
              <a:rPr lang="en-US" b="1" dirty="0" smtClean="0"/>
              <a:t> mole </a:t>
            </a:r>
          </a:p>
          <a:p>
            <a:r>
              <a:rPr lang="en-US" b="1" dirty="0" smtClean="0"/>
              <a:t>calculations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715000" y="1447800"/>
            <a:ext cx="2286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18 g/mole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2286000"/>
            <a:ext cx="419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2) How many dozens in 2800 g of  large eggs ? 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228600" y="3733800"/>
            <a:ext cx="403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2800 g* </a:t>
            </a:r>
            <a:r>
              <a:rPr lang="en-US" sz="2800" b="1" u="sng" dirty="0" smtClean="0"/>
              <a:t>1 dozen</a:t>
            </a:r>
          </a:p>
          <a:p>
            <a:r>
              <a:rPr lang="en-US" sz="2800" b="1" dirty="0"/>
              <a:t>	</a:t>
            </a:r>
            <a:r>
              <a:rPr lang="en-US" sz="2800" b="1" dirty="0" smtClean="0"/>
              <a:t>        700 g	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10800000" flipV="1">
            <a:off x="1143000" y="3886200"/>
            <a:ext cx="304800" cy="228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 flipV="1">
            <a:off x="2667000" y="4419600"/>
            <a:ext cx="304800" cy="228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524000" y="5257800"/>
            <a:ext cx="2514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= 4 dozen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343400" y="2286000"/>
            <a:ext cx="441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2) How many moles  in 2800 g of 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  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95800" y="3810000"/>
            <a:ext cx="419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2800 g   * </a:t>
            </a:r>
            <a:r>
              <a:rPr lang="en-US" sz="2800" b="1" u="sng" dirty="0" smtClean="0"/>
              <a:t>1 mole</a:t>
            </a:r>
          </a:p>
          <a:p>
            <a:r>
              <a:rPr lang="en-US" sz="2800" b="1" dirty="0"/>
              <a:t>	</a:t>
            </a:r>
            <a:r>
              <a:rPr lang="en-US" sz="2800" b="1" dirty="0" smtClean="0"/>
              <a:t>         18 g</a:t>
            </a:r>
          </a:p>
        </p:txBody>
      </p:sp>
      <p:cxnSp>
        <p:nvCxnSpPr>
          <p:cNvPr id="32" name="Straight Connector 31"/>
          <p:cNvCxnSpPr/>
          <p:nvPr/>
        </p:nvCxnSpPr>
        <p:spPr>
          <a:xfrm rot="10800000" flipV="1">
            <a:off x="5486400" y="3962400"/>
            <a:ext cx="304800" cy="228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 flipV="1">
            <a:off x="6858000" y="4419600"/>
            <a:ext cx="304800" cy="228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791200" y="5257800"/>
            <a:ext cx="3352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=155.55 moles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96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/>
      <p:bldP spid="13" grpId="0" animBg="1"/>
      <p:bldP spid="25" grpId="0"/>
      <p:bldP spid="26" grpId="0"/>
      <p:bldP spid="29" grpId="0" animBg="1"/>
      <p:bldP spid="30" grpId="0"/>
      <p:bldP spid="31" grpId="0"/>
      <p:bldP spid="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rot="16200000" flipH="1">
            <a:off x="1143000" y="3733800"/>
            <a:ext cx="6172200" cy="762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0"/>
            <a:ext cx="762000" cy="1411111"/>
          </a:xfrm>
          <a:prstGeom prst="rect">
            <a:avLst/>
          </a:prstGeom>
          <a:noFill/>
        </p:spPr>
      </p:pic>
      <p:pic>
        <p:nvPicPr>
          <p:cNvPr id="6" name="Picture 2" descr="http://whitechapelanarchistgroup.files.wordpress.com/2010/02/eg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654786" cy="87445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09600" y="8382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A)Mass of 1 dozen large eggs =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76400" y="1143000"/>
            <a:ext cx="21336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700 g/dozen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0" y="8382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A)Mass of 1 chemist’s dozen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r>
              <a:rPr lang="en-US" dirty="0" smtClean="0"/>
              <a:t> (1 mole)=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81400" y="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Egg </a:t>
            </a:r>
            <a:r>
              <a:rPr lang="en-US" b="1" dirty="0" err="1" smtClean="0"/>
              <a:t>vs</a:t>
            </a:r>
            <a:r>
              <a:rPr lang="en-US" b="1" dirty="0" smtClean="0"/>
              <a:t> mole </a:t>
            </a:r>
          </a:p>
          <a:p>
            <a:r>
              <a:rPr lang="en-US" b="1" dirty="0" smtClean="0"/>
              <a:t>calculations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638800" y="1143000"/>
            <a:ext cx="2286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18 g/mole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-152400" y="3657600"/>
            <a:ext cx="403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14,000 g* </a:t>
            </a:r>
            <a:r>
              <a:rPr lang="en-US" sz="2800" b="1" u="sng" dirty="0" smtClean="0"/>
              <a:t>1 dozen</a:t>
            </a:r>
          </a:p>
          <a:p>
            <a:r>
              <a:rPr lang="en-US" sz="2800" b="1" dirty="0"/>
              <a:t>	</a:t>
            </a:r>
            <a:r>
              <a:rPr lang="en-US" sz="2800" b="1" dirty="0" smtClean="0"/>
              <a:t>        700 g	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10800000" flipV="1">
            <a:off x="1143000" y="3886200"/>
            <a:ext cx="304800" cy="228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 flipV="1">
            <a:off x="2286000" y="4267200"/>
            <a:ext cx="304800" cy="228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67200" y="3429000"/>
            <a:ext cx="3810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smtClean="0"/>
              <a:t>14,0000 g * </a:t>
            </a:r>
            <a:r>
              <a:rPr lang="en-US" sz="2300" b="1" u="sng" dirty="0" smtClean="0"/>
              <a:t>1 mole</a:t>
            </a:r>
          </a:p>
          <a:p>
            <a:r>
              <a:rPr lang="en-US" sz="2300" b="1" dirty="0"/>
              <a:t>	</a:t>
            </a:r>
            <a:r>
              <a:rPr lang="en-US" sz="2300" b="1" dirty="0" smtClean="0"/>
              <a:t>           18 g</a:t>
            </a:r>
          </a:p>
        </p:txBody>
      </p:sp>
      <p:cxnSp>
        <p:nvCxnSpPr>
          <p:cNvPr id="32" name="Straight Connector 31"/>
          <p:cNvCxnSpPr/>
          <p:nvPr/>
        </p:nvCxnSpPr>
        <p:spPr>
          <a:xfrm rot="10800000" flipV="1">
            <a:off x="5410200" y="3505200"/>
            <a:ext cx="304800" cy="228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 flipV="1">
            <a:off x="6553200" y="3962400"/>
            <a:ext cx="304800" cy="228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0" y="22860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3) How many large eggs in 14,000 grams of eggs 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09600" y="1600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B)  1 dozen =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286000" y="1600200"/>
            <a:ext cx="83820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12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267200" y="16764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B) 1 mole =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638800" y="1676400"/>
            <a:ext cx="251460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6.0221*10</a:t>
            </a:r>
            <a:r>
              <a:rPr lang="en-US" sz="2000" b="1" baseline="30000" dirty="0" smtClean="0"/>
              <a:t>23</a:t>
            </a:r>
            <a:endParaRPr lang="en-US" sz="2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895600" y="37338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2400" b="1" u="sng" dirty="0" smtClean="0"/>
              <a:t>12 eggs</a:t>
            </a:r>
          </a:p>
          <a:p>
            <a:r>
              <a:rPr lang="en-US" sz="2400" b="1" dirty="0" smtClean="0"/>
              <a:t>dozen</a:t>
            </a:r>
            <a:endParaRPr lang="en-US" sz="24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304800" y="480060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20 dozen</a:t>
            </a:r>
            <a:endParaRPr lang="en-US" sz="32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2438400" y="4800600"/>
            <a:ext cx="1676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*</a:t>
            </a:r>
            <a:r>
              <a:rPr lang="en-US" sz="2800" b="1" u="sng" dirty="0" smtClean="0"/>
              <a:t>12 eggs</a:t>
            </a:r>
          </a:p>
          <a:p>
            <a:r>
              <a:rPr lang="en-US" sz="2800" b="1" dirty="0" smtClean="0"/>
              <a:t>dozen</a:t>
            </a:r>
          </a:p>
          <a:p>
            <a:pPr>
              <a:buFont typeface="Arial" charset="0"/>
              <a:buChar char="•"/>
            </a:pPr>
            <a:endParaRPr lang="en-US" b="1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304800" y="4648200"/>
            <a:ext cx="228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 flipH="1" flipV="1">
            <a:off x="190500" y="4533900"/>
            <a:ext cx="228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 flipH="1" flipV="1">
            <a:off x="2476500" y="4533900"/>
            <a:ext cx="228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990600" y="5715000"/>
            <a:ext cx="2514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=240 eggs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267200" y="2362200"/>
            <a:ext cx="487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</a:t>
            </a:r>
            <a:r>
              <a:rPr lang="en-US" sz="2600" b="1" dirty="0" smtClean="0"/>
              <a:t>) How many H</a:t>
            </a:r>
            <a:r>
              <a:rPr lang="en-US" sz="2600" b="1" baseline="-25000" dirty="0" smtClean="0"/>
              <a:t>2</a:t>
            </a:r>
            <a:r>
              <a:rPr lang="en-US" sz="2600" b="1" dirty="0" smtClean="0"/>
              <a:t>O molecules in 14,000 grams of H</a:t>
            </a:r>
            <a:r>
              <a:rPr lang="en-US" sz="2600" b="1" baseline="-25000" dirty="0" smtClean="0"/>
              <a:t>2</a:t>
            </a:r>
            <a:r>
              <a:rPr lang="en-US" sz="2600" b="1" dirty="0" smtClean="0"/>
              <a:t>O ?</a:t>
            </a:r>
            <a:endParaRPr lang="en-US" sz="26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7086600" y="3429000"/>
            <a:ext cx="2057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u="sng" dirty="0" smtClean="0"/>
              <a:t>*</a:t>
            </a:r>
            <a:r>
              <a:rPr lang="en-US" sz="2300" b="1" u="sng" dirty="0" smtClean="0"/>
              <a:t>6.022*10</a:t>
            </a:r>
            <a:r>
              <a:rPr lang="en-US" sz="2300" b="1" u="sng" baseline="30000" dirty="0" smtClean="0"/>
              <a:t>23</a:t>
            </a:r>
          </a:p>
          <a:p>
            <a:r>
              <a:rPr lang="en-US" sz="2300" b="1" dirty="0" smtClean="0"/>
              <a:t>   mole H</a:t>
            </a:r>
            <a:r>
              <a:rPr lang="en-US" sz="2300" b="1" baseline="-25000" dirty="0" smtClean="0"/>
              <a:t>2</a:t>
            </a:r>
            <a:r>
              <a:rPr lang="en-US" sz="2300" b="1" dirty="0" smtClean="0"/>
              <a:t>O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419600" y="464820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777.77 mole H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O</a:t>
            </a:r>
            <a:endParaRPr lang="en-US" sz="2000" b="1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4495800" y="4572000"/>
            <a:ext cx="228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 flipH="1" flipV="1">
            <a:off x="4381500" y="4457700"/>
            <a:ext cx="228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 flipH="1" flipV="1">
            <a:off x="6667500" y="4457700"/>
            <a:ext cx="228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705600" y="4572000"/>
            <a:ext cx="2057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u="sng" dirty="0" smtClean="0"/>
              <a:t>*</a:t>
            </a:r>
            <a:r>
              <a:rPr lang="en-US" sz="2300" b="1" u="sng" dirty="0" smtClean="0"/>
              <a:t>6.022*10</a:t>
            </a:r>
            <a:r>
              <a:rPr lang="en-US" sz="2300" b="1" u="sng" baseline="30000" dirty="0" smtClean="0"/>
              <a:t>23</a:t>
            </a:r>
          </a:p>
          <a:p>
            <a:r>
              <a:rPr lang="en-US" sz="2300" b="1" dirty="0" smtClean="0"/>
              <a:t>   mole H</a:t>
            </a:r>
            <a:r>
              <a:rPr lang="en-US" sz="2300" b="1" baseline="-25000" dirty="0" smtClean="0"/>
              <a:t>2</a:t>
            </a:r>
            <a:r>
              <a:rPr lang="en-US" sz="2300" b="1" dirty="0" smtClean="0"/>
              <a:t>O</a:t>
            </a:r>
          </a:p>
        </p:txBody>
      </p:sp>
      <p:cxnSp>
        <p:nvCxnSpPr>
          <p:cNvPr id="63" name="Straight Connector 62"/>
          <p:cNvCxnSpPr/>
          <p:nvPr/>
        </p:nvCxnSpPr>
        <p:spPr>
          <a:xfrm rot="10800000" flipV="1">
            <a:off x="5867400" y="4800600"/>
            <a:ext cx="60960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10800000" flipV="1">
            <a:off x="7086600" y="5105400"/>
            <a:ext cx="685800" cy="76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4267200" y="5791200"/>
            <a:ext cx="4724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4.68*10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26</a:t>
            </a:r>
            <a:r>
              <a:rPr lang="en-US" sz="2800" b="1" dirty="0" smtClean="0">
                <a:solidFill>
                  <a:srgbClr val="0070C0"/>
                </a:solidFill>
              </a:rPr>
              <a:t> molecules of H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O</a:t>
            </a:r>
            <a:endParaRPr lang="en-US" sz="2800" b="1" dirty="0">
              <a:solidFill>
                <a:srgbClr val="0070C0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 flipV="1">
            <a:off x="1295400" y="4953000"/>
            <a:ext cx="457200" cy="381000"/>
          </a:xfrm>
          <a:prstGeom prst="line">
            <a:avLst/>
          </a:prstGeom>
          <a:ln w="444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2819400" y="5334000"/>
            <a:ext cx="457200" cy="381000"/>
          </a:xfrm>
          <a:prstGeom prst="line">
            <a:avLst/>
          </a:prstGeom>
          <a:ln w="444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85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/>
      <p:bldP spid="13" grpId="0" animBg="1"/>
      <p:bldP spid="26" grpId="0"/>
      <p:bldP spid="31" grpId="0"/>
      <p:bldP spid="20" grpId="0"/>
      <p:bldP spid="21" grpId="0"/>
      <p:bldP spid="22" grpId="0" animBg="1"/>
      <p:bldP spid="23" grpId="0"/>
      <p:bldP spid="24" grpId="0" animBg="1"/>
      <p:bldP spid="35" grpId="0"/>
      <p:bldP spid="39" grpId="0"/>
      <p:bldP spid="40" grpId="0"/>
      <p:bldP spid="49" grpId="0" animBg="1"/>
      <p:bldP spid="55" grpId="0"/>
      <p:bldP spid="56" grpId="0"/>
      <p:bldP spid="57" grpId="0"/>
      <p:bldP spid="62" grpId="0"/>
      <p:bldP spid="6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1"/>
          <p:cNvSpPr txBox="1">
            <a:spLocks noChangeArrowheads="1"/>
          </p:cNvSpPr>
          <p:nvPr/>
        </p:nvSpPr>
        <p:spPr bwMode="auto">
          <a:xfrm>
            <a:off x="762000" y="533400"/>
            <a:ext cx="7010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Calibri" pitchFamily="34" charset="0"/>
              </a:rPr>
              <a:t>Using prefixes to simplify metric measure</a:t>
            </a:r>
          </a:p>
          <a:p>
            <a:r>
              <a:rPr lang="en-US" sz="1600" dirty="0">
                <a:latin typeface="Calibri" pitchFamily="34" charset="0"/>
              </a:rPr>
              <a:t> (see also text pp 21-22 and Table 1.1. page 19)</a:t>
            </a: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990600" y="0"/>
            <a:ext cx="792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Calibri" pitchFamily="34" charset="0"/>
              </a:rPr>
              <a:t>A necessary prequel : numbers, units</a:t>
            </a:r>
            <a:r>
              <a:rPr lang="en-US" b="1" dirty="0">
                <a:latin typeface="Calibri" pitchFamily="34" charset="0"/>
              </a:rPr>
              <a:t>, </a:t>
            </a:r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</a:rPr>
              <a:t>prefixes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(continued)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95400" y="1524000"/>
            <a:ext cx="556260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Calibri" pitchFamily="34" charset="0"/>
              </a:rPr>
              <a:t>10</a:t>
            </a:r>
            <a:r>
              <a:rPr lang="en-US" sz="2400" b="1" baseline="30000" dirty="0" smtClean="0">
                <a:latin typeface="Calibri" pitchFamily="34" charset="0"/>
              </a:rPr>
              <a:t>+9</a:t>
            </a:r>
            <a:r>
              <a:rPr lang="en-US" sz="2400" b="1" dirty="0" smtClean="0">
                <a:latin typeface="Calibri" pitchFamily="34" charset="0"/>
              </a:rPr>
              <a:t>		      </a:t>
            </a:r>
            <a:r>
              <a:rPr lang="en-US" sz="2400" b="1" dirty="0" err="1" smtClean="0">
                <a:latin typeface="Calibri" pitchFamily="34" charset="0"/>
              </a:rPr>
              <a:t>giga</a:t>
            </a:r>
            <a:r>
              <a:rPr lang="en-US" sz="2400" b="1" dirty="0" smtClean="0">
                <a:latin typeface="Calibri" pitchFamily="34" charset="0"/>
              </a:rPr>
              <a:t>-	  G	 </a:t>
            </a:r>
          </a:p>
          <a:p>
            <a:r>
              <a:rPr lang="en-US" dirty="0" smtClean="0">
                <a:latin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</a:rPr>
              <a:t>10</a:t>
            </a:r>
            <a:r>
              <a:rPr lang="en-US" sz="2000" b="1" baseline="30000" dirty="0">
                <a:latin typeface="Calibri" pitchFamily="34" charset="0"/>
              </a:rPr>
              <a:t>+6	</a:t>
            </a:r>
            <a:r>
              <a:rPr lang="en-US" sz="2000" b="1" dirty="0">
                <a:latin typeface="Calibri" pitchFamily="34" charset="0"/>
              </a:rPr>
              <a:t>                 </a:t>
            </a:r>
            <a:r>
              <a:rPr lang="en-US" sz="2000" b="1" dirty="0" smtClean="0">
                <a:latin typeface="Calibri" pitchFamily="34" charset="0"/>
              </a:rPr>
              <a:t>     </a:t>
            </a:r>
            <a:r>
              <a:rPr lang="en-US" sz="2000" b="1" dirty="0">
                <a:latin typeface="Calibri" pitchFamily="34" charset="0"/>
              </a:rPr>
              <a:t>mega-            </a:t>
            </a:r>
            <a:r>
              <a:rPr lang="en-US" sz="2000" b="1" dirty="0" smtClean="0">
                <a:latin typeface="Calibri" pitchFamily="34" charset="0"/>
              </a:rPr>
              <a:t>     </a:t>
            </a:r>
            <a:r>
              <a:rPr lang="en-US" sz="2000" b="1" dirty="0">
                <a:latin typeface="Calibri" pitchFamily="34" charset="0"/>
              </a:rPr>
              <a:t>M</a:t>
            </a:r>
          </a:p>
          <a:p>
            <a:r>
              <a:rPr lang="en-US" sz="2000" b="1" dirty="0">
                <a:latin typeface="Calibri" pitchFamily="34" charset="0"/>
              </a:rPr>
              <a:t>   10</a:t>
            </a:r>
            <a:r>
              <a:rPr lang="en-US" sz="2000" b="1" baseline="30000" dirty="0">
                <a:latin typeface="Calibri" pitchFamily="34" charset="0"/>
              </a:rPr>
              <a:t>+3</a:t>
            </a:r>
            <a:r>
              <a:rPr lang="en-US" sz="2000" b="1" dirty="0">
                <a:latin typeface="Calibri" pitchFamily="34" charset="0"/>
              </a:rPr>
              <a:t> 		      kilo-              </a:t>
            </a:r>
            <a:r>
              <a:rPr lang="en-US" sz="2000" b="1" dirty="0" smtClean="0">
                <a:latin typeface="Calibri" pitchFamily="34" charset="0"/>
              </a:rPr>
              <a:t>        </a:t>
            </a:r>
            <a:r>
              <a:rPr lang="en-US" sz="2000" b="1" dirty="0">
                <a:latin typeface="Calibri" pitchFamily="34" charset="0"/>
              </a:rPr>
              <a:t>k</a:t>
            </a:r>
          </a:p>
          <a:p>
            <a:r>
              <a:rPr lang="en-US" sz="2000" b="1" dirty="0">
                <a:latin typeface="Calibri" pitchFamily="34" charset="0"/>
              </a:rPr>
              <a:t>10</a:t>
            </a:r>
            <a:r>
              <a:rPr lang="en-US" sz="2000" b="1" baseline="30000" dirty="0">
                <a:latin typeface="Calibri" pitchFamily="34" charset="0"/>
              </a:rPr>
              <a:t>-1</a:t>
            </a:r>
            <a:r>
              <a:rPr lang="en-US" sz="2000" b="1" dirty="0">
                <a:latin typeface="Calibri" pitchFamily="34" charset="0"/>
              </a:rPr>
              <a:t>                          </a:t>
            </a:r>
            <a:r>
              <a:rPr lang="en-US" sz="2000" b="1" dirty="0" smtClean="0">
                <a:latin typeface="Calibri" pitchFamily="34" charset="0"/>
              </a:rPr>
              <a:t>      </a:t>
            </a:r>
            <a:r>
              <a:rPr lang="en-US" sz="2000" b="1" dirty="0" err="1">
                <a:latin typeface="Calibri" pitchFamily="34" charset="0"/>
              </a:rPr>
              <a:t>deci</a:t>
            </a:r>
            <a:r>
              <a:rPr lang="en-US" sz="2000" b="1" dirty="0">
                <a:latin typeface="Calibri" pitchFamily="34" charset="0"/>
              </a:rPr>
              <a:t>-	              </a:t>
            </a:r>
            <a:r>
              <a:rPr lang="en-US" sz="2000" b="1" dirty="0" smtClean="0">
                <a:latin typeface="Calibri" pitchFamily="34" charset="0"/>
              </a:rPr>
              <a:t>     </a:t>
            </a:r>
            <a:r>
              <a:rPr lang="en-US" sz="2000" b="1" dirty="0">
                <a:latin typeface="Calibri" pitchFamily="34" charset="0"/>
              </a:rPr>
              <a:t>d</a:t>
            </a:r>
          </a:p>
          <a:p>
            <a:r>
              <a:rPr lang="en-US" sz="2000" b="1" dirty="0">
                <a:latin typeface="Calibri" pitchFamily="34" charset="0"/>
              </a:rPr>
              <a:t>10</a:t>
            </a:r>
            <a:r>
              <a:rPr lang="en-US" sz="2000" b="1" baseline="30000" dirty="0">
                <a:latin typeface="Calibri" pitchFamily="34" charset="0"/>
              </a:rPr>
              <a:t>-3</a:t>
            </a:r>
            <a:r>
              <a:rPr lang="en-US" sz="2000" b="1" dirty="0">
                <a:latin typeface="Calibri" pitchFamily="34" charset="0"/>
              </a:rPr>
              <a:t>                          </a:t>
            </a:r>
            <a:r>
              <a:rPr lang="en-US" sz="2000" b="1" dirty="0" smtClean="0">
                <a:latin typeface="Calibri" pitchFamily="34" charset="0"/>
              </a:rPr>
              <a:t>     </a:t>
            </a:r>
            <a:r>
              <a:rPr lang="en-US" sz="2000" b="1" dirty="0" err="1">
                <a:latin typeface="Calibri" pitchFamily="34" charset="0"/>
              </a:rPr>
              <a:t>milli</a:t>
            </a:r>
            <a:r>
              <a:rPr lang="en-US" sz="2000" b="1" dirty="0">
                <a:latin typeface="Calibri" pitchFamily="34" charset="0"/>
              </a:rPr>
              <a:t>-                  </a:t>
            </a:r>
            <a:r>
              <a:rPr lang="en-US" sz="2000" b="1" dirty="0" smtClean="0">
                <a:latin typeface="Calibri" pitchFamily="34" charset="0"/>
              </a:rPr>
              <a:t>  m</a:t>
            </a:r>
            <a:endParaRPr lang="en-US" sz="2000" b="1" dirty="0">
              <a:latin typeface="Calibri" pitchFamily="34" charset="0"/>
            </a:endParaRPr>
          </a:p>
          <a:p>
            <a:r>
              <a:rPr lang="en-US" sz="2000" b="1" dirty="0">
                <a:latin typeface="Calibri" pitchFamily="34" charset="0"/>
              </a:rPr>
              <a:t> 10</a:t>
            </a:r>
            <a:r>
              <a:rPr lang="en-US" sz="2000" b="1" baseline="30000" dirty="0">
                <a:latin typeface="Calibri" pitchFamily="34" charset="0"/>
              </a:rPr>
              <a:t>-6</a:t>
            </a:r>
            <a:r>
              <a:rPr lang="en-US" sz="2000" b="1" dirty="0">
                <a:latin typeface="Calibri" pitchFamily="34" charset="0"/>
              </a:rPr>
              <a:t>                         </a:t>
            </a:r>
            <a:r>
              <a:rPr lang="en-US" sz="2000" b="1" dirty="0" smtClean="0">
                <a:latin typeface="Calibri" pitchFamily="34" charset="0"/>
              </a:rPr>
              <a:t>     </a:t>
            </a:r>
            <a:r>
              <a:rPr lang="en-US" sz="2000" b="1" dirty="0">
                <a:latin typeface="Calibri" pitchFamily="34" charset="0"/>
              </a:rPr>
              <a:t>micro-              </a:t>
            </a:r>
            <a:r>
              <a:rPr lang="en-US" sz="2000" b="1" dirty="0" smtClean="0">
                <a:latin typeface="Calibri" pitchFamily="34" charset="0"/>
              </a:rPr>
              <a:t>    </a:t>
            </a:r>
            <a:r>
              <a:rPr lang="en-US" sz="2000" b="1" dirty="0">
                <a:latin typeface="Calibri" pitchFamily="34" charset="0"/>
                <a:sym typeface="Symbol" pitchFamily="18" charset="2"/>
              </a:rPr>
              <a:t></a:t>
            </a:r>
          </a:p>
          <a:p>
            <a:r>
              <a:rPr lang="en-US" sz="2000" b="1" dirty="0">
                <a:latin typeface="Calibri" pitchFamily="34" charset="0"/>
                <a:sym typeface="Symbol" pitchFamily="18" charset="2"/>
              </a:rPr>
              <a:t>10</a:t>
            </a:r>
            <a:r>
              <a:rPr lang="en-US" sz="2000" b="1" baseline="30000" dirty="0">
                <a:latin typeface="Calibri" pitchFamily="34" charset="0"/>
                <a:sym typeface="Symbol" pitchFamily="18" charset="2"/>
              </a:rPr>
              <a:t>-9</a:t>
            </a:r>
            <a:r>
              <a:rPr lang="en-US" sz="2000" b="1" dirty="0">
                <a:latin typeface="Calibri" pitchFamily="34" charset="0"/>
                <a:sym typeface="Symbol" pitchFamily="18" charset="2"/>
              </a:rPr>
              <a:t>                          </a:t>
            </a:r>
            <a:r>
              <a:rPr lang="en-US" sz="2000" b="1" dirty="0" smtClean="0">
                <a:latin typeface="Calibri" pitchFamily="34" charset="0"/>
                <a:sym typeface="Symbol" pitchFamily="18" charset="2"/>
              </a:rPr>
              <a:t>     </a:t>
            </a:r>
            <a:r>
              <a:rPr lang="en-US" sz="2000" b="1" dirty="0" err="1">
                <a:latin typeface="Calibri" pitchFamily="34" charset="0"/>
                <a:sym typeface="Symbol" pitchFamily="18" charset="2"/>
              </a:rPr>
              <a:t>nano</a:t>
            </a:r>
            <a:r>
              <a:rPr lang="en-US" sz="2000" b="1" dirty="0">
                <a:latin typeface="Calibri" pitchFamily="34" charset="0"/>
                <a:sym typeface="Symbol" pitchFamily="18" charset="2"/>
              </a:rPr>
              <a:t>-              </a:t>
            </a:r>
            <a:r>
              <a:rPr lang="en-US" sz="2000" b="1" dirty="0" smtClean="0">
                <a:latin typeface="Calibri" pitchFamily="34" charset="0"/>
                <a:sym typeface="Symbol" pitchFamily="18" charset="2"/>
              </a:rPr>
              <a:t>      </a:t>
            </a:r>
            <a:r>
              <a:rPr lang="en-US" sz="2000" b="1" dirty="0">
                <a:latin typeface="Calibri" pitchFamily="34" charset="0"/>
                <a:sym typeface="Symbol" pitchFamily="18" charset="2"/>
              </a:rPr>
              <a:t>n</a:t>
            </a:r>
          </a:p>
          <a:p>
            <a:r>
              <a:rPr lang="en-US" sz="2000" b="1" dirty="0">
                <a:latin typeface="Calibri" pitchFamily="34" charset="0"/>
                <a:sym typeface="Symbol" pitchFamily="18" charset="2"/>
              </a:rPr>
              <a:t>10</a:t>
            </a:r>
            <a:r>
              <a:rPr lang="en-US" sz="2000" b="1" baseline="30000" dirty="0">
                <a:latin typeface="Calibri" pitchFamily="34" charset="0"/>
                <a:sym typeface="Symbol" pitchFamily="18" charset="2"/>
              </a:rPr>
              <a:t>-12</a:t>
            </a:r>
            <a:r>
              <a:rPr lang="en-US" sz="2000" b="1" dirty="0">
                <a:latin typeface="Calibri" pitchFamily="34" charset="0"/>
                <a:sym typeface="Symbol" pitchFamily="18" charset="2"/>
              </a:rPr>
              <a:t>		     </a:t>
            </a:r>
            <a:r>
              <a:rPr lang="en-US" sz="2000" b="1" dirty="0" err="1">
                <a:latin typeface="Calibri" pitchFamily="34" charset="0"/>
                <a:sym typeface="Symbol" pitchFamily="18" charset="2"/>
              </a:rPr>
              <a:t>pico</a:t>
            </a:r>
            <a:r>
              <a:rPr lang="en-US" sz="2000" b="1" dirty="0">
                <a:latin typeface="Calibri" pitchFamily="34" charset="0"/>
                <a:sym typeface="Symbol" pitchFamily="18" charset="2"/>
              </a:rPr>
              <a:t>-	              </a:t>
            </a:r>
            <a:r>
              <a:rPr lang="en-US" sz="2000" b="1" dirty="0" smtClean="0">
                <a:latin typeface="Calibri" pitchFamily="34" charset="0"/>
                <a:sym typeface="Symbol" pitchFamily="18" charset="2"/>
              </a:rPr>
              <a:t>       </a:t>
            </a:r>
            <a:r>
              <a:rPr lang="en-US" sz="2000" b="1" dirty="0">
                <a:latin typeface="Calibri" pitchFamily="34" charset="0"/>
                <a:sym typeface="Symbol" pitchFamily="18" charset="2"/>
              </a:rPr>
              <a:t>p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n-US" b="1" dirty="0">
                <a:latin typeface="Calibri" pitchFamily="34" charset="0"/>
              </a:rPr>
              <a:t>	</a:t>
            </a:r>
          </a:p>
        </p:txBody>
      </p:sp>
      <p:sp>
        <p:nvSpPr>
          <p:cNvPr id="32772" name="TextBox 5"/>
          <p:cNvSpPr txBox="1">
            <a:spLocks noChangeArrowheads="1"/>
          </p:cNvSpPr>
          <p:nvPr/>
        </p:nvSpPr>
        <p:spPr bwMode="auto">
          <a:xfrm>
            <a:off x="990600" y="1143000"/>
            <a:ext cx="716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 dirty="0">
                <a:latin typeface="Calibri" pitchFamily="34" charset="0"/>
              </a:rPr>
              <a:t>  </a:t>
            </a:r>
            <a:r>
              <a:rPr lang="en-US" sz="2400" u="sng" dirty="0">
                <a:latin typeface="Calibri" pitchFamily="34" charset="0"/>
              </a:rPr>
              <a:t>magnitude	=  prefix	    =symbol	</a:t>
            </a:r>
            <a:r>
              <a:rPr lang="en-US" sz="2400" dirty="0">
                <a:latin typeface="Calibri" pitchFamily="34" charset="0"/>
              </a:rPr>
              <a:t>	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57400" y="4191000"/>
            <a:ext cx="6172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Width of human blood cell ~0.000002 m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28600" y="42672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u="sng" dirty="0">
                <a:solidFill>
                  <a:srgbClr val="002060"/>
                </a:solidFill>
                <a:latin typeface="Calibri" pitchFamily="34" charset="0"/>
              </a:rPr>
              <a:t>EXAMPLE #1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4724400"/>
            <a:ext cx="411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1)Convert to  scientific notation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419600" y="4800600"/>
            <a:ext cx="17526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Calibri" pitchFamily="34" charset="0"/>
              </a:rPr>
              <a:t>2.0 *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10</a:t>
            </a:r>
            <a:r>
              <a:rPr lang="en-US" sz="2400" b="1" baseline="30000" dirty="0">
                <a:solidFill>
                  <a:srgbClr val="FF0000"/>
                </a:solidFill>
                <a:latin typeface="Calibri" pitchFamily="34" charset="0"/>
              </a:rPr>
              <a:t>-6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Calibri" pitchFamily="34" charset="0"/>
              </a:rPr>
              <a:t>m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5257800"/>
            <a:ext cx="609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2) Find the exponent term in the prefix table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52400" y="5791200"/>
            <a:ext cx="899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3) Replace the exponent term in your measure with the exponent’s symbol 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096000" y="4953000"/>
            <a:ext cx="609600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086600" y="4800600"/>
            <a:ext cx="17526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latin typeface="Calibri" pitchFamily="34" charset="0"/>
              </a:rPr>
              <a:t>2.0 *</a:t>
            </a:r>
            <a:r>
              <a:rPr lang="en-US" sz="2800" b="1" dirty="0">
                <a:solidFill>
                  <a:srgbClr val="FF0000"/>
                </a:solidFill>
                <a:latin typeface="Calibri" pitchFamily="34" charset="0"/>
                <a:sym typeface="Symbol" pitchFamily="18" charset="2"/>
              </a:rPr>
              <a:t></a:t>
            </a:r>
            <a:r>
              <a:rPr lang="en-US" sz="2800" b="1" dirty="0">
                <a:solidFill>
                  <a:srgbClr val="002060"/>
                </a:solidFill>
                <a:latin typeface="Calibri" pitchFamily="34" charset="0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970620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1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1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2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1000" y="533400"/>
            <a:ext cx="8534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</a:rPr>
              <a:t>10</a:t>
            </a:r>
            <a:r>
              <a:rPr lang="en-US" sz="2400" b="1" baseline="30000" dirty="0" smtClean="0">
                <a:latin typeface="Calibri" pitchFamily="34" charset="0"/>
              </a:rPr>
              <a:t>+9</a:t>
            </a:r>
            <a:r>
              <a:rPr lang="en-US" sz="2400" b="1" dirty="0" smtClean="0">
                <a:latin typeface="Calibri" pitchFamily="34" charset="0"/>
              </a:rPr>
              <a:t>		     </a:t>
            </a:r>
            <a:r>
              <a:rPr lang="en-US" sz="2400" b="1" dirty="0" err="1" smtClean="0">
                <a:latin typeface="Calibri" pitchFamily="34" charset="0"/>
              </a:rPr>
              <a:t>giga</a:t>
            </a:r>
            <a:r>
              <a:rPr lang="en-US" sz="2400" b="1" dirty="0" smtClean="0">
                <a:latin typeface="Calibri" pitchFamily="34" charset="0"/>
              </a:rPr>
              <a:t>			G</a:t>
            </a:r>
          </a:p>
          <a:p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</a:rPr>
              <a:t>10</a:t>
            </a:r>
            <a:r>
              <a:rPr lang="en-US" sz="2400" b="1" baseline="30000" dirty="0">
                <a:latin typeface="Calibri" pitchFamily="34" charset="0"/>
              </a:rPr>
              <a:t>+6	</a:t>
            </a:r>
            <a:r>
              <a:rPr lang="en-US" sz="2400" b="1" dirty="0">
                <a:latin typeface="Calibri" pitchFamily="34" charset="0"/>
              </a:rPr>
              <a:t>                   </a:t>
            </a:r>
            <a:r>
              <a:rPr lang="en-US" sz="2400" b="1" dirty="0" smtClean="0">
                <a:latin typeface="Calibri" pitchFamily="34" charset="0"/>
              </a:rPr>
              <a:t>mega-            	  </a:t>
            </a:r>
            <a:r>
              <a:rPr lang="en-US" sz="2400" b="1" dirty="0">
                <a:latin typeface="Calibri" pitchFamily="34" charset="0"/>
              </a:rPr>
              <a:t>M</a:t>
            </a:r>
          </a:p>
          <a:p>
            <a:r>
              <a:rPr lang="en-US" sz="2400" b="1" dirty="0">
                <a:latin typeface="Calibri" pitchFamily="34" charset="0"/>
              </a:rPr>
              <a:t>   10</a:t>
            </a:r>
            <a:r>
              <a:rPr lang="en-US" sz="2400" b="1" baseline="30000" dirty="0">
                <a:latin typeface="Calibri" pitchFamily="34" charset="0"/>
              </a:rPr>
              <a:t>+3</a:t>
            </a:r>
            <a:r>
              <a:rPr lang="en-US" sz="2400" b="1" dirty="0">
                <a:latin typeface="Calibri" pitchFamily="34" charset="0"/>
              </a:rPr>
              <a:t> 		      kilo-           </a:t>
            </a:r>
            <a:r>
              <a:rPr lang="en-US" sz="2400" b="1" dirty="0" smtClean="0">
                <a:latin typeface="Calibri" pitchFamily="34" charset="0"/>
              </a:rPr>
              <a:t>		  </a:t>
            </a:r>
            <a:r>
              <a:rPr lang="en-US" sz="2400" b="1" dirty="0">
                <a:latin typeface="Calibri" pitchFamily="34" charset="0"/>
              </a:rPr>
              <a:t>k</a:t>
            </a:r>
          </a:p>
          <a:p>
            <a:r>
              <a:rPr lang="en-US" sz="2400" b="1" dirty="0">
                <a:latin typeface="Calibri" pitchFamily="34" charset="0"/>
              </a:rPr>
              <a:t>10</a:t>
            </a:r>
            <a:r>
              <a:rPr lang="en-US" sz="2400" b="1" baseline="30000" dirty="0">
                <a:latin typeface="Calibri" pitchFamily="34" charset="0"/>
              </a:rPr>
              <a:t>-1</a:t>
            </a:r>
            <a:r>
              <a:rPr lang="en-US" sz="2400" b="1" dirty="0">
                <a:latin typeface="Calibri" pitchFamily="34" charset="0"/>
              </a:rPr>
              <a:t>                         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</a:rPr>
              <a:t>deci</a:t>
            </a:r>
            <a:r>
              <a:rPr lang="en-US" sz="2400" b="1" dirty="0" smtClean="0">
                <a:latin typeface="Calibri" pitchFamily="34" charset="0"/>
              </a:rPr>
              <a:t>-</a:t>
            </a:r>
            <a:r>
              <a:rPr lang="en-US" sz="2400" b="1" dirty="0">
                <a:latin typeface="Calibri" pitchFamily="34" charset="0"/>
              </a:rPr>
              <a:t>	               d</a:t>
            </a:r>
          </a:p>
          <a:p>
            <a:r>
              <a:rPr lang="en-US" sz="2400" b="1" dirty="0" smtClean="0">
                <a:latin typeface="Calibri" pitchFamily="34" charset="0"/>
              </a:rPr>
              <a:t>10</a:t>
            </a:r>
            <a:r>
              <a:rPr lang="en-US" sz="2400" b="1" baseline="30000" dirty="0" smtClean="0">
                <a:latin typeface="Calibri" pitchFamily="34" charset="0"/>
              </a:rPr>
              <a:t>-2</a:t>
            </a:r>
            <a:r>
              <a:rPr lang="en-US" sz="2400" b="1" dirty="0" smtClean="0">
                <a:latin typeface="Calibri" pitchFamily="34" charset="0"/>
              </a:rPr>
              <a:t>		      </a:t>
            </a:r>
            <a:r>
              <a:rPr lang="en-US" sz="2400" b="1" dirty="0" err="1" smtClean="0">
                <a:latin typeface="Calibri" pitchFamily="34" charset="0"/>
              </a:rPr>
              <a:t>centi</a:t>
            </a:r>
            <a:r>
              <a:rPr lang="en-US" sz="2400" b="1" dirty="0" smtClean="0">
                <a:latin typeface="Calibri" pitchFamily="34" charset="0"/>
              </a:rPr>
              <a:t>-		  c</a:t>
            </a:r>
          </a:p>
          <a:p>
            <a:r>
              <a:rPr lang="en-US" sz="2400" b="1" dirty="0" smtClean="0">
                <a:latin typeface="Calibri" pitchFamily="34" charset="0"/>
              </a:rPr>
              <a:t>10</a:t>
            </a:r>
            <a:r>
              <a:rPr lang="en-US" sz="2400" b="1" baseline="30000" dirty="0" smtClean="0">
                <a:latin typeface="Calibri" pitchFamily="34" charset="0"/>
              </a:rPr>
              <a:t>-3</a:t>
            </a:r>
            <a:r>
              <a:rPr lang="en-US" sz="2400" b="1" dirty="0" smtClean="0">
                <a:latin typeface="Calibri" pitchFamily="34" charset="0"/>
              </a:rPr>
              <a:t>                          </a:t>
            </a:r>
            <a:r>
              <a:rPr lang="en-US" sz="2400" b="1" dirty="0" err="1" smtClean="0">
                <a:latin typeface="Calibri" pitchFamily="34" charset="0"/>
              </a:rPr>
              <a:t>milli</a:t>
            </a:r>
            <a:r>
              <a:rPr lang="en-US" sz="2400" b="1" dirty="0" smtClean="0">
                <a:latin typeface="Calibri" pitchFamily="34" charset="0"/>
              </a:rPr>
              <a:t>-              	  </a:t>
            </a:r>
            <a:r>
              <a:rPr lang="en-US" sz="2400" b="1" dirty="0">
                <a:latin typeface="Calibri" pitchFamily="34" charset="0"/>
              </a:rPr>
              <a:t>m</a:t>
            </a:r>
          </a:p>
          <a:p>
            <a:r>
              <a:rPr lang="en-US" sz="2400" b="1" dirty="0">
                <a:latin typeface="Calibri" pitchFamily="34" charset="0"/>
              </a:rPr>
              <a:t> 10</a:t>
            </a:r>
            <a:r>
              <a:rPr lang="en-US" sz="2400" b="1" baseline="30000" dirty="0">
                <a:latin typeface="Calibri" pitchFamily="34" charset="0"/>
              </a:rPr>
              <a:t>-6</a:t>
            </a:r>
            <a:r>
              <a:rPr lang="en-US" sz="2400" b="1" dirty="0">
                <a:latin typeface="Calibri" pitchFamily="34" charset="0"/>
              </a:rPr>
              <a:t>                         </a:t>
            </a:r>
            <a:r>
              <a:rPr lang="en-US" sz="2400" b="1" dirty="0" smtClean="0">
                <a:latin typeface="Calibri" pitchFamily="34" charset="0"/>
              </a:rPr>
              <a:t>micro-              	  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</a:t>
            </a:r>
          </a:p>
          <a:p>
            <a:r>
              <a:rPr lang="en-US" sz="2400" b="1" dirty="0">
                <a:latin typeface="Calibri" pitchFamily="34" charset="0"/>
                <a:sym typeface="Symbol" pitchFamily="18" charset="2"/>
              </a:rPr>
              <a:t>10</a:t>
            </a:r>
            <a:r>
              <a:rPr lang="en-US" sz="2400" b="1" baseline="30000" dirty="0">
                <a:latin typeface="Calibri" pitchFamily="34" charset="0"/>
                <a:sym typeface="Symbol" pitchFamily="18" charset="2"/>
              </a:rPr>
              <a:t>-9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                           </a:t>
            </a:r>
            <a:r>
              <a:rPr lang="en-US" sz="2400" b="1" dirty="0" err="1">
                <a:latin typeface="Calibri" pitchFamily="34" charset="0"/>
                <a:sym typeface="Symbol" pitchFamily="18" charset="2"/>
              </a:rPr>
              <a:t>n</a:t>
            </a:r>
            <a:r>
              <a:rPr lang="en-US" sz="2400" b="1" dirty="0" err="1" smtClean="0">
                <a:latin typeface="Calibri" pitchFamily="34" charset="0"/>
                <a:sym typeface="Symbol" pitchFamily="18" charset="2"/>
              </a:rPr>
              <a:t>ano</a:t>
            </a:r>
            <a:r>
              <a:rPr lang="en-US" sz="2400" b="1" dirty="0" smtClean="0">
                <a:latin typeface="Calibri" pitchFamily="34" charset="0"/>
                <a:sym typeface="Symbol" pitchFamily="18" charset="2"/>
              </a:rPr>
              <a:t>-               	   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n</a:t>
            </a:r>
          </a:p>
          <a:p>
            <a:r>
              <a:rPr lang="en-US" sz="2400" b="1" dirty="0">
                <a:latin typeface="Calibri" pitchFamily="34" charset="0"/>
                <a:sym typeface="Symbol" pitchFamily="18" charset="2"/>
              </a:rPr>
              <a:t>10</a:t>
            </a:r>
            <a:r>
              <a:rPr lang="en-US" sz="2400" b="1" baseline="30000" dirty="0">
                <a:latin typeface="Calibri" pitchFamily="34" charset="0"/>
                <a:sym typeface="Symbol" pitchFamily="18" charset="2"/>
              </a:rPr>
              <a:t>-12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		     </a:t>
            </a:r>
            <a:r>
              <a:rPr lang="en-US" sz="2400" b="1" dirty="0" err="1">
                <a:latin typeface="Calibri" pitchFamily="34" charset="0"/>
                <a:sym typeface="Symbol" pitchFamily="18" charset="2"/>
              </a:rPr>
              <a:t>pico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-	               p</a:t>
            </a:r>
            <a:r>
              <a:rPr lang="en-US" sz="2400" b="1" dirty="0">
                <a:latin typeface="Calibri" pitchFamily="34" charset="0"/>
              </a:rPr>
              <a:t> 	</a:t>
            </a: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304800" y="152400"/>
            <a:ext cx="7162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 dirty="0">
                <a:latin typeface="Calibri" pitchFamily="34" charset="0"/>
              </a:rPr>
              <a:t>  </a:t>
            </a:r>
            <a:r>
              <a:rPr lang="en-US" sz="2400" u="sng" dirty="0">
                <a:latin typeface="Calibri" pitchFamily="34" charset="0"/>
              </a:rPr>
              <a:t>magnitude	=  prefix	   </a:t>
            </a:r>
            <a:r>
              <a:rPr lang="en-US" sz="2400" u="sng" dirty="0" smtClean="0">
                <a:latin typeface="Calibri" pitchFamily="34" charset="0"/>
              </a:rPr>
              <a:t>	 </a:t>
            </a:r>
            <a:r>
              <a:rPr lang="en-US" sz="2400" u="sng" dirty="0">
                <a:latin typeface="Calibri" pitchFamily="34" charset="0"/>
              </a:rPr>
              <a:t>=symbol	</a:t>
            </a:r>
            <a:r>
              <a:rPr lang="en-US" sz="2400" dirty="0">
                <a:latin typeface="Calibri" pitchFamily="34" charset="0"/>
              </a:rPr>
              <a:t>	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1000" y="4038600"/>
            <a:ext cx="822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time for computer to do a single operation ~ 0.000000003 s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28600" y="37338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u="sng" dirty="0">
                <a:latin typeface="Calibri" pitchFamily="34" charset="0"/>
              </a:rPr>
              <a:t>EXAMPLE #2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4495800"/>
            <a:ext cx="426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1)Convert to  scientific notation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91000" y="4419600"/>
            <a:ext cx="243840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latin typeface="Calibri" pitchFamily="34" charset="0"/>
              </a:rPr>
              <a:t>3.0 *</a:t>
            </a:r>
            <a:r>
              <a:rPr lang="en-US" sz="3200" b="1" dirty="0">
                <a:solidFill>
                  <a:srgbClr val="FF0000"/>
                </a:solidFill>
                <a:latin typeface="Calibri" pitchFamily="34" charset="0"/>
              </a:rPr>
              <a:t>10</a:t>
            </a:r>
            <a:r>
              <a:rPr lang="en-US" sz="3200" b="1" baseline="30000" dirty="0">
                <a:solidFill>
                  <a:srgbClr val="FF0000"/>
                </a:solidFill>
                <a:latin typeface="Calibri" pitchFamily="34" charset="0"/>
              </a:rPr>
              <a:t>-9</a:t>
            </a:r>
            <a:r>
              <a:rPr lang="en-US" sz="32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Calibri" pitchFamily="34" charset="0"/>
              </a:rPr>
              <a:t>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4953000"/>
            <a:ext cx="6172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2) </a:t>
            </a:r>
            <a:r>
              <a:rPr lang="en-US" sz="2400" b="1" dirty="0">
                <a:latin typeface="Calibri" pitchFamily="34" charset="0"/>
              </a:rPr>
              <a:t>Find the exponent term in the prefix table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52400" y="5486400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3</a:t>
            </a:r>
            <a:r>
              <a:rPr lang="en-US" sz="2400" b="1" dirty="0">
                <a:latin typeface="Calibri" pitchFamily="34" charset="0"/>
              </a:rPr>
              <a:t>) Replace the exponent term in your measure with the exponent’s symbol 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553200" y="4724400"/>
            <a:ext cx="609600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162800" y="4419600"/>
            <a:ext cx="175260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latin typeface="Calibri" pitchFamily="34" charset="0"/>
              </a:rPr>
              <a:t>3.0 *</a:t>
            </a:r>
            <a:r>
              <a:rPr lang="en-US" sz="3200" b="1" dirty="0">
                <a:solidFill>
                  <a:srgbClr val="FF0000"/>
                </a:solidFill>
                <a:latin typeface="Calibri" pitchFamily="34" charset="0"/>
                <a:sym typeface="Symbol" pitchFamily="18" charset="2"/>
              </a:rPr>
              <a:t>n</a:t>
            </a:r>
            <a:r>
              <a:rPr lang="en-US" sz="3200" b="1" dirty="0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s</a:t>
            </a:r>
            <a:endParaRPr lang="en-US" sz="3200" b="1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45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101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101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2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352800" y="2333625"/>
            <a:ext cx="5791200" cy="45243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 u="sng">
                <a:latin typeface="Calibri" pitchFamily="34" charset="0"/>
              </a:rPr>
              <a:t>you are responsible for remembering  metric </a:t>
            </a:r>
            <a:r>
              <a:rPr lang="en-US" sz="4800" b="1" u="sng">
                <a:solidFill>
                  <a:srgbClr val="FF0000"/>
                </a:solidFill>
                <a:latin typeface="Calibri" pitchFamily="34" charset="0"/>
              </a:rPr>
              <a:t>PREFIXES, symbols and numeric equivalents on the next page</a:t>
            </a:r>
            <a:endParaRPr lang="en-US" sz="4800" b="1" u="sng">
              <a:latin typeface="Calibri" pitchFamily="34" charset="0"/>
            </a:endParaRPr>
          </a:p>
        </p:txBody>
      </p:sp>
      <p:pic>
        <p:nvPicPr>
          <p:cNvPr id="3" name="Picture 4" descr="USMC_D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057400"/>
            <a:ext cx="3200400" cy="481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905000" y="228600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A necessary prequel : numbers, units,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prefixes</a:t>
            </a:r>
            <a:r>
              <a:rPr lang="en-US" b="1" dirty="0">
                <a:latin typeface="Calibri" pitchFamily="34" charset="0"/>
              </a:rPr>
              <a:t> (continued)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05200" y="838200"/>
            <a:ext cx="39624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>
                <a:latin typeface="Calibri" pitchFamily="34" charset="0"/>
              </a:rPr>
              <a:t>LISTEN UP, MAGGOTS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81000" y="990600"/>
            <a:ext cx="2438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Calibri" pitchFamily="34" charset="0"/>
              </a:rPr>
              <a:t>PREFIXES</a:t>
            </a:r>
          </a:p>
        </p:txBody>
      </p:sp>
    </p:spTree>
    <p:extLst>
      <p:ext uri="{BB962C8B-B14F-4D97-AF65-F5344CB8AC3E}">
        <p14:creationId xmlns:p14="http://schemas.microsoft.com/office/powerpoint/2010/main" val="229985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Box 1"/>
          <p:cNvSpPr txBox="1">
            <a:spLocks noChangeArrowheads="1"/>
          </p:cNvSpPr>
          <p:nvPr/>
        </p:nvSpPr>
        <p:spPr bwMode="auto">
          <a:xfrm>
            <a:off x="533400" y="990600"/>
            <a:ext cx="8305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>
                <a:latin typeface="Calibri" pitchFamily="34" charset="0"/>
              </a:rPr>
              <a:t>KNOW THESE…MAGGOTS….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905000" y="228600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latin typeface="Calibri" pitchFamily="34" charset="0"/>
              </a:rPr>
              <a:t>A necessary prequel : numbers, units, </a:t>
            </a:r>
            <a:r>
              <a:rPr lang="en-US" b="1">
                <a:solidFill>
                  <a:srgbClr val="FF0000"/>
                </a:solidFill>
                <a:latin typeface="Calibri" pitchFamily="34" charset="0"/>
              </a:rPr>
              <a:t>prefixes</a:t>
            </a:r>
            <a:r>
              <a:rPr lang="en-US" b="1">
                <a:latin typeface="Calibri" pitchFamily="34" charset="0"/>
              </a:rPr>
              <a:t> (continued) </a:t>
            </a:r>
          </a:p>
        </p:txBody>
      </p:sp>
      <p:sp>
        <p:nvSpPr>
          <p:cNvPr id="30723" name="TextBox 4"/>
          <p:cNvSpPr txBox="1">
            <a:spLocks noChangeArrowheads="1"/>
          </p:cNvSpPr>
          <p:nvPr/>
        </p:nvSpPr>
        <p:spPr bwMode="auto">
          <a:xfrm>
            <a:off x="533400" y="2057400"/>
            <a:ext cx="5715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  </a:t>
            </a:r>
            <a:r>
              <a:rPr lang="en-US" sz="2800" dirty="0" smtClean="0">
                <a:latin typeface="Calibri" pitchFamily="34" charset="0"/>
              </a:rPr>
              <a:t>10</a:t>
            </a:r>
            <a:r>
              <a:rPr lang="en-US" sz="2800" baseline="30000" dirty="0" smtClean="0">
                <a:latin typeface="Calibri" pitchFamily="34" charset="0"/>
              </a:rPr>
              <a:t>+9</a:t>
            </a:r>
            <a:r>
              <a:rPr lang="en-US" sz="2800" dirty="0" smtClean="0">
                <a:latin typeface="Calibri" pitchFamily="34" charset="0"/>
              </a:rPr>
              <a:t>		        </a:t>
            </a:r>
            <a:r>
              <a:rPr lang="en-US" sz="2800" dirty="0" err="1" smtClean="0">
                <a:latin typeface="Calibri" pitchFamily="34" charset="0"/>
              </a:rPr>
              <a:t>giga</a:t>
            </a:r>
            <a:r>
              <a:rPr lang="en-US" sz="2800" dirty="0" smtClean="0">
                <a:latin typeface="Calibri" pitchFamily="34" charset="0"/>
              </a:rPr>
              <a:t>-	          G</a:t>
            </a:r>
            <a:r>
              <a:rPr lang="en-US" sz="2800" baseline="30000" dirty="0" smtClean="0">
                <a:latin typeface="Calibri" pitchFamily="34" charset="0"/>
              </a:rPr>
              <a:t>	</a:t>
            </a:r>
            <a:endParaRPr lang="en-US" sz="2800" dirty="0" smtClean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</a:rPr>
              <a:t> 10</a:t>
            </a:r>
            <a:r>
              <a:rPr lang="en-US" sz="2800" baseline="30000" dirty="0" smtClean="0">
                <a:latin typeface="Calibri" pitchFamily="34" charset="0"/>
              </a:rPr>
              <a:t>+6</a:t>
            </a:r>
            <a:r>
              <a:rPr lang="en-US" sz="2800" baseline="30000" dirty="0">
                <a:latin typeface="Calibri" pitchFamily="34" charset="0"/>
              </a:rPr>
              <a:t>	</a:t>
            </a:r>
            <a:r>
              <a:rPr lang="en-US" sz="2800" dirty="0">
                <a:latin typeface="Calibri" pitchFamily="34" charset="0"/>
              </a:rPr>
              <a:t>                    mega-        </a:t>
            </a:r>
            <a:r>
              <a:rPr lang="en-US" sz="2800" dirty="0" smtClean="0">
                <a:latin typeface="Calibri" pitchFamily="34" charset="0"/>
              </a:rPr>
              <a:t>    </a:t>
            </a:r>
            <a:r>
              <a:rPr lang="en-US" sz="2800" dirty="0">
                <a:latin typeface="Calibri" pitchFamily="34" charset="0"/>
              </a:rPr>
              <a:t>M</a:t>
            </a:r>
          </a:p>
          <a:p>
            <a:r>
              <a:rPr lang="en-US" sz="2800" dirty="0">
                <a:latin typeface="Calibri" pitchFamily="34" charset="0"/>
              </a:rPr>
              <a:t>   10</a:t>
            </a:r>
            <a:r>
              <a:rPr lang="en-US" sz="2800" baseline="30000" dirty="0">
                <a:latin typeface="Calibri" pitchFamily="34" charset="0"/>
              </a:rPr>
              <a:t>+3</a:t>
            </a:r>
            <a:r>
              <a:rPr lang="en-US" sz="2800" dirty="0">
                <a:latin typeface="Calibri" pitchFamily="34" charset="0"/>
              </a:rPr>
              <a:t> 	</a:t>
            </a:r>
            <a:r>
              <a:rPr lang="en-US" sz="2800" dirty="0" smtClean="0">
                <a:latin typeface="Calibri" pitchFamily="34" charset="0"/>
              </a:rPr>
              <a:t>       </a:t>
            </a:r>
            <a:r>
              <a:rPr lang="en-US" sz="2800" dirty="0">
                <a:latin typeface="Calibri" pitchFamily="34" charset="0"/>
              </a:rPr>
              <a:t>kilo-                  k</a:t>
            </a:r>
          </a:p>
          <a:p>
            <a:r>
              <a:rPr lang="en-US" sz="2800" dirty="0">
                <a:latin typeface="Calibri" pitchFamily="34" charset="0"/>
              </a:rPr>
              <a:t>10</a:t>
            </a:r>
            <a:r>
              <a:rPr lang="en-US" sz="2800" baseline="30000" dirty="0">
                <a:latin typeface="Calibri" pitchFamily="34" charset="0"/>
              </a:rPr>
              <a:t>-1</a:t>
            </a:r>
            <a:r>
              <a:rPr lang="en-US" sz="2800" dirty="0">
                <a:latin typeface="Calibri" pitchFamily="34" charset="0"/>
              </a:rPr>
              <a:t>                  </a:t>
            </a:r>
            <a:r>
              <a:rPr lang="en-US" sz="2800" dirty="0" smtClean="0">
                <a:latin typeface="Calibri" pitchFamily="34" charset="0"/>
              </a:rPr>
              <a:t>     </a:t>
            </a:r>
            <a:r>
              <a:rPr lang="en-US" sz="2800" dirty="0" err="1">
                <a:latin typeface="Calibri" pitchFamily="34" charset="0"/>
              </a:rPr>
              <a:t>deci</a:t>
            </a:r>
            <a:r>
              <a:rPr lang="en-US" sz="2800" dirty="0">
                <a:latin typeface="Calibri" pitchFamily="34" charset="0"/>
              </a:rPr>
              <a:t>-                 d</a:t>
            </a:r>
          </a:p>
          <a:p>
            <a:r>
              <a:rPr lang="en-US" sz="2800" dirty="0" smtClean="0">
                <a:latin typeface="Calibri" pitchFamily="34" charset="0"/>
              </a:rPr>
              <a:t>10</a:t>
            </a:r>
            <a:r>
              <a:rPr lang="en-US" sz="2800" baseline="30000" dirty="0" smtClean="0">
                <a:latin typeface="Calibri" pitchFamily="34" charset="0"/>
              </a:rPr>
              <a:t>-2</a:t>
            </a:r>
            <a:r>
              <a:rPr lang="en-US" sz="2800" dirty="0" smtClean="0">
                <a:latin typeface="Calibri" pitchFamily="34" charset="0"/>
              </a:rPr>
              <a:t>		      </a:t>
            </a:r>
            <a:r>
              <a:rPr lang="en-US" sz="2800" dirty="0" err="1" smtClean="0">
                <a:latin typeface="Calibri" pitchFamily="34" charset="0"/>
              </a:rPr>
              <a:t>centi</a:t>
            </a:r>
            <a:r>
              <a:rPr lang="en-US" sz="2800" dirty="0" smtClean="0">
                <a:latin typeface="Calibri" pitchFamily="34" charset="0"/>
              </a:rPr>
              <a:t>-	           c</a:t>
            </a:r>
            <a:r>
              <a:rPr lang="en-US" sz="2800" b="1" dirty="0" smtClean="0">
                <a:latin typeface="Calibri" pitchFamily="34" charset="0"/>
              </a:rPr>
              <a:t>	</a:t>
            </a:r>
            <a:endParaRPr lang="en-US" sz="2800" dirty="0" smtClean="0">
              <a:latin typeface="Calibri" pitchFamily="34" charset="0"/>
            </a:endParaRPr>
          </a:p>
          <a:p>
            <a:r>
              <a:rPr lang="en-US" sz="2800" dirty="0" smtClean="0">
                <a:latin typeface="Calibri" pitchFamily="34" charset="0"/>
              </a:rPr>
              <a:t>10</a:t>
            </a:r>
            <a:r>
              <a:rPr lang="en-US" sz="2800" baseline="30000" dirty="0" smtClean="0">
                <a:latin typeface="Calibri" pitchFamily="34" charset="0"/>
              </a:rPr>
              <a:t>-3</a:t>
            </a:r>
            <a:r>
              <a:rPr lang="en-US" sz="2800" dirty="0" smtClean="0">
                <a:latin typeface="Calibri" pitchFamily="34" charset="0"/>
              </a:rPr>
              <a:t>                       </a:t>
            </a:r>
            <a:r>
              <a:rPr lang="en-US" sz="2800" dirty="0" err="1">
                <a:latin typeface="Calibri" pitchFamily="34" charset="0"/>
              </a:rPr>
              <a:t>milli</a:t>
            </a:r>
            <a:r>
              <a:rPr lang="en-US" sz="2800" dirty="0">
                <a:latin typeface="Calibri" pitchFamily="34" charset="0"/>
              </a:rPr>
              <a:t>-                m</a:t>
            </a:r>
          </a:p>
          <a:p>
            <a:r>
              <a:rPr lang="en-US" sz="2800" dirty="0">
                <a:latin typeface="Calibri" pitchFamily="34" charset="0"/>
              </a:rPr>
              <a:t> 10</a:t>
            </a:r>
            <a:r>
              <a:rPr lang="en-US" sz="2800" baseline="30000" dirty="0">
                <a:latin typeface="Calibri" pitchFamily="34" charset="0"/>
              </a:rPr>
              <a:t>-6</a:t>
            </a:r>
            <a:r>
              <a:rPr lang="en-US" sz="2800" dirty="0">
                <a:latin typeface="Calibri" pitchFamily="34" charset="0"/>
              </a:rPr>
              <a:t>                 </a:t>
            </a:r>
            <a:r>
              <a:rPr lang="en-US" sz="2800" dirty="0" smtClean="0">
                <a:latin typeface="Calibri" pitchFamily="34" charset="0"/>
              </a:rPr>
              <a:t>     </a:t>
            </a:r>
            <a:r>
              <a:rPr lang="en-US" sz="2800" dirty="0">
                <a:latin typeface="Calibri" pitchFamily="34" charset="0"/>
              </a:rPr>
              <a:t>micro-              </a:t>
            </a:r>
            <a:r>
              <a:rPr lang="en-US" sz="2800" dirty="0">
                <a:latin typeface="Calibri" pitchFamily="34" charset="0"/>
                <a:sym typeface="Symbol" pitchFamily="18" charset="2"/>
              </a:rPr>
              <a:t></a:t>
            </a:r>
          </a:p>
          <a:p>
            <a:r>
              <a:rPr lang="en-US" sz="2800" dirty="0">
                <a:latin typeface="Calibri" pitchFamily="34" charset="0"/>
                <a:sym typeface="Symbol" pitchFamily="18" charset="2"/>
              </a:rPr>
              <a:t>10</a:t>
            </a:r>
            <a:r>
              <a:rPr lang="en-US" sz="2800" baseline="30000" dirty="0">
                <a:latin typeface="Calibri" pitchFamily="34" charset="0"/>
                <a:sym typeface="Symbol" pitchFamily="18" charset="2"/>
              </a:rPr>
              <a:t>-9</a:t>
            </a:r>
            <a:r>
              <a:rPr lang="en-US" sz="2800" dirty="0">
                <a:latin typeface="Calibri" pitchFamily="34" charset="0"/>
                <a:sym typeface="Symbol" pitchFamily="18" charset="2"/>
              </a:rPr>
              <a:t>                  </a:t>
            </a:r>
            <a:r>
              <a:rPr lang="en-US" sz="2800" dirty="0" smtClean="0">
                <a:latin typeface="Calibri" pitchFamily="34" charset="0"/>
                <a:sym typeface="Symbol" pitchFamily="18" charset="2"/>
              </a:rPr>
              <a:t>     </a:t>
            </a:r>
            <a:r>
              <a:rPr lang="en-US" sz="2800" dirty="0" err="1">
                <a:latin typeface="Calibri" pitchFamily="34" charset="0"/>
                <a:sym typeface="Symbol" pitchFamily="18" charset="2"/>
              </a:rPr>
              <a:t>nano</a:t>
            </a:r>
            <a:r>
              <a:rPr lang="en-US" sz="2800" dirty="0">
                <a:latin typeface="Calibri" pitchFamily="34" charset="0"/>
                <a:sym typeface="Symbol" pitchFamily="18" charset="2"/>
              </a:rPr>
              <a:t>-               n</a:t>
            </a:r>
          </a:p>
          <a:p>
            <a:r>
              <a:rPr lang="en-US" sz="2800" dirty="0">
                <a:latin typeface="Calibri" pitchFamily="34" charset="0"/>
                <a:sym typeface="Symbol" pitchFamily="18" charset="2"/>
              </a:rPr>
              <a:t>10</a:t>
            </a:r>
            <a:r>
              <a:rPr lang="en-US" sz="2800" baseline="30000" dirty="0">
                <a:latin typeface="Calibri" pitchFamily="34" charset="0"/>
                <a:sym typeface="Symbol" pitchFamily="18" charset="2"/>
              </a:rPr>
              <a:t>-12</a:t>
            </a:r>
            <a:r>
              <a:rPr lang="en-US" sz="2800" dirty="0">
                <a:latin typeface="Calibri" pitchFamily="34" charset="0"/>
                <a:sym typeface="Symbol" pitchFamily="18" charset="2"/>
              </a:rPr>
              <a:t>		   </a:t>
            </a:r>
            <a:r>
              <a:rPr lang="en-US" sz="2800" dirty="0" smtClean="0">
                <a:latin typeface="Calibri" pitchFamily="34" charset="0"/>
                <a:sym typeface="Symbol" pitchFamily="18" charset="2"/>
              </a:rPr>
              <a:t>    </a:t>
            </a:r>
            <a:r>
              <a:rPr lang="en-US" sz="2800" dirty="0" err="1">
                <a:latin typeface="Calibri" pitchFamily="34" charset="0"/>
                <a:sym typeface="Symbol" pitchFamily="18" charset="2"/>
              </a:rPr>
              <a:t>pico</a:t>
            </a:r>
            <a:r>
              <a:rPr lang="en-US" sz="2800" dirty="0">
                <a:latin typeface="Calibri" pitchFamily="34" charset="0"/>
                <a:sym typeface="Symbol" pitchFamily="18" charset="2"/>
              </a:rPr>
              <a:t>-	</a:t>
            </a:r>
            <a:r>
              <a:rPr lang="en-US" sz="2800" dirty="0" smtClean="0">
                <a:latin typeface="Calibri" pitchFamily="34" charset="0"/>
                <a:sym typeface="Symbol" pitchFamily="18" charset="2"/>
              </a:rPr>
              <a:t>          </a:t>
            </a:r>
            <a:r>
              <a:rPr lang="en-US" sz="2800" dirty="0">
                <a:latin typeface="Calibri" pitchFamily="34" charset="0"/>
                <a:sym typeface="Symbol" pitchFamily="18" charset="2"/>
              </a:rPr>
              <a:t>p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	</a:t>
            </a:r>
          </a:p>
        </p:txBody>
      </p:sp>
      <p:sp>
        <p:nvSpPr>
          <p:cNvPr id="30724" name="TextBox 5"/>
          <p:cNvSpPr txBox="1">
            <a:spLocks noChangeArrowheads="1"/>
          </p:cNvSpPr>
          <p:nvPr/>
        </p:nvSpPr>
        <p:spPr bwMode="auto">
          <a:xfrm>
            <a:off x="533400" y="1600200"/>
            <a:ext cx="716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 dirty="0">
                <a:latin typeface="Calibri" pitchFamily="34" charset="0"/>
              </a:rPr>
              <a:t>   </a:t>
            </a:r>
            <a:r>
              <a:rPr lang="en-US" sz="2400" u="sng" dirty="0">
                <a:latin typeface="Calibri" pitchFamily="34" charset="0"/>
              </a:rPr>
              <a:t>magnitude   </a:t>
            </a:r>
            <a:r>
              <a:rPr lang="en-US" sz="2400" u="sng" dirty="0" smtClean="0">
                <a:latin typeface="Calibri" pitchFamily="34" charset="0"/>
              </a:rPr>
              <a:t>        </a:t>
            </a:r>
            <a:r>
              <a:rPr lang="en-US" sz="2400" u="sng" dirty="0">
                <a:latin typeface="Calibri" pitchFamily="34" charset="0"/>
              </a:rPr>
              <a:t>= prefix          = symbol	</a:t>
            </a:r>
            <a:r>
              <a:rPr lang="en-US" dirty="0">
                <a:latin typeface="Calibri" pitchFamily="34" charset="0"/>
              </a:rPr>
              <a:t>	</a:t>
            </a:r>
          </a:p>
        </p:txBody>
      </p:sp>
      <p:pic>
        <p:nvPicPr>
          <p:cNvPr id="30725" name="Picture 4" descr="USMC_D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752600"/>
            <a:ext cx="3200400" cy="481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575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2400" y="990600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800" b="1" dirty="0" smtClean="0">
                <a:latin typeface="Calibri" pitchFamily="34" charset="0"/>
              </a:rPr>
              <a:t>Average  M-1 battle tank weighs ~ 18,200,000 g</a:t>
            </a:r>
          </a:p>
          <a:p>
            <a:endParaRPr lang="en-US" sz="2800" b="1" dirty="0">
              <a:latin typeface="Calibri" pitchFamily="34" charset="0"/>
            </a:endParaRPr>
          </a:p>
          <a:p>
            <a:endParaRPr lang="en-US" sz="2800" b="1" dirty="0" smtClean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n-US" sz="2800" b="1" dirty="0" smtClean="0">
                <a:latin typeface="Calibri" pitchFamily="34" charset="0"/>
              </a:rPr>
              <a:t>Distance to Sun=12,874,800,000 m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286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More prefix assignments…. with a twist: 	examples 3 and 4</a:t>
            </a:r>
            <a:endParaRPr lang="en-US" sz="20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1524000"/>
            <a:ext cx="571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1.82*10</a:t>
            </a:r>
            <a:r>
              <a:rPr lang="en-US" sz="4000" b="1" baseline="30000" dirty="0"/>
              <a:t>7</a:t>
            </a:r>
            <a:r>
              <a:rPr lang="en-US" sz="4000" b="1" dirty="0" smtClean="0"/>
              <a:t>  g= 18.2 Mg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2743200"/>
            <a:ext cx="693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1.2874*10</a:t>
            </a:r>
            <a:r>
              <a:rPr lang="en-US" sz="4000" b="1" baseline="30000" dirty="0" smtClean="0"/>
              <a:t>10 </a:t>
            </a:r>
            <a:r>
              <a:rPr lang="en-US" sz="4000" b="1" dirty="0" smtClean="0"/>
              <a:t>m = 12.874 Gm </a:t>
            </a:r>
            <a:endParaRPr lang="en-US" sz="4000" b="1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90600" y="3429000"/>
            <a:ext cx="8534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</a:rPr>
              <a:t>10</a:t>
            </a:r>
            <a:r>
              <a:rPr lang="en-US" sz="2400" b="1" baseline="30000" dirty="0" smtClean="0">
                <a:latin typeface="Calibri" pitchFamily="34" charset="0"/>
              </a:rPr>
              <a:t>+9</a:t>
            </a:r>
            <a:r>
              <a:rPr lang="en-US" sz="2400" b="1" dirty="0" smtClean="0">
                <a:latin typeface="Calibri" pitchFamily="34" charset="0"/>
              </a:rPr>
              <a:t>		     </a:t>
            </a:r>
            <a:r>
              <a:rPr lang="en-US" sz="2400" b="1" dirty="0" err="1" smtClean="0">
                <a:latin typeface="Calibri" pitchFamily="34" charset="0"/>
              </a:rPr>
              <a:t>giga</a:t>
            </a:r>
            <a:r>
              <a:rPr lang="en-US" sz="2400" b="1" dirty="0" smtClean="0">
                <a:latin typeface="Calibri" pitchFamily="34" charset="0"/>
              </a:rPr>
              <a:t>			G</a:t>
            </a:r>
          </a:p>
          <a:p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</a:rPr>
              <a:t>10</a:t>
            </a:r>
            <a:r>
              <a:rPr lang="en-US" sz="2400" b="1" baseline="30000" dirty="0">
                <a:latin typeface="Calibri" pitchFamily="34" charset="0"/>
              </a:rPr>
              <a:t>+6	</a:t>
            </a:r>
            <a:r>
              <a:rPr lang="en-US" sz="2400" b="1" dirty="0">
                <a:latin typeface="Calibri" pitchFamily="34" charset="0"/>
              </a:rPr>
              <a:t>                   </a:t>
            </a:r>
            <a:r>
              <a:rPr lang="en-US" sz="2400" b="1" dirty="0" smtClean="0">
                <a:latin typeface="Calibri" pitchFamily="34" charset="0"/>
              </a:rPr>
              <a:t>mega-            	  </a:t>
            </a:r>
            <a:r>
              <a:rPr lang="en-US" sz="2400" b="1" dirty="0">
                <a:latin typeface="Calibri" pitchFamily="34" charset="0"/>
              </a:rPr>
              <a:t>M</a:t>
            </a:r>
          </a:p>
          <a:p>
            <a:r>
              <a:rPr lang="en-US" sz="2400" b="1" dirty="0">
                <a:latin typeface="Calibri" pitchFamily="34" charset="0"/>
              </a:rPr>
              <a:t>   10</a:t>
            </a:r>
            <a:r>
              <a:rPr lang="en-US" sz="2400" b="1" baseline="30000" dirty="0">
                <a:latin typeface="Calibri" pitchFamily="34" charset="0"/>
              </a:rPr>
              <a:t>+3</a:t>
            </a:r>
            <a:r>
              <a:rPr lang="en-US" sz="2400" b="1" dirty="0">
                <a:latin typeface="Calibri" pitchFamily="34" charset="0"/>
              </a:rPr>
              <a:t> 		      kilo-           </a:t>
            </a:r>
            <a:r>
              <a:rPr lang="en-US" sz="2400" b="1" dirty="0" smtClean="0">
                <a:latin typeface="Calibri" pitchFamily="34" charset="0"/>
              </a:rPr>
              <a:t>		  </a:t>
            </a:r>
            <a:r>
              <a:rPr lang="en-US" sz="2400" b="1" dirty="0">
                <a:latin typeface="Calibri" pitchFamily="34" charset="0"/>
              </a:rPr>
              <a:t>k</a:t>
            </a:r>
          </a:p>
          <a:p>
            <a:r>
              <a:rPr lang="en-US" sz="2400" b="1" dirty="0">
                <a:latin typeface="Calibri" pitchFamily="34" charset="0"/>
              </a:rPr>
              <a:t>10</a:t>
            </a:r>
            <a:r>
              <a:rPr lang="en-US" sz="2400" b="1" baseline="30000" dirty="0">
                <a:latin typeface="Calibri" pitchFamily="34" charset="0"/>
              </a:rPr>
              <a:t>-1</a:t>
            </a:r>
            <a:r>
              <a:rPr lang="en-US" sz="2400" b="1" dirty="0">
                <a:latin typeface="Calibri" pitchFamily="34" charset="0"/>
              </a:rPr>
              <a:t>                         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</a:rPr>
              <a:t>deci</a:t>
            </a:r>
            <a:r>
              <a:rPr lang="en-US" sz="2400" b="1" dirty="0" smtClean="0">
                <a:latin typeface="Calibri" pitchFamily="34" charset="0"/>
              </a:rPr>
              <a:t>-</a:t>
            </a:r>
            <a:r>
              <a:rPr lang="en-US" sz="2400" b="1" dirty="0">
                <a:latin typeface="Calibri" pitchFamily="34" charset="0"/>
              </a:rPr>
              <a:t>	               </a:t>
            </a:r>
            <a:r>
              <a:rPr lang="en-US" sz="2400" b="1" dirty="0" smtClean="0">
                <a:latin typeface="Calibri" pitchFamily="34" charset="0"/>
              </a:rPr>
              <a:t>d</a:t>
            </a:r>
          </a:p>
          <a:p>
            <a:r>
              <a:rPr lang="en-US" sz="2400" b="1" dirty="0" smtClean="0">
                <a:latin typeface="Calibri" pitchFamily="34" charset="0"/>
              </a:rPr>
              <a:t>10</a:t>
            </a:r>
            <a:r>
              <a:rPr lang="en-US" sz="2400" b="1" baseline="30000" dirty="0" smtClean="0">
                <a:latin typeface="Calibri" pitchFamily="34" charset="0"/>
              </a:rPr>
              <a:t>-2</a:t>
            </a:r>
            <a:r>
              <a:rPr lang="en-US" sz="2400" b="1" dirty="0" smtClean="0">
                <a:latin typeface="Calibri" pitchFamily="34" charset="0"/>
              </a:rPr>
              <a:t>		      </a:t>
            </a:r>
            <a:r>
              <a:rPr lang="en-US" sz="2400" b="1" dirty="0" err="1" smtClean="0">
                <a:latin typeface="Calibri" pitchFamily="34" charset="0"/>
              </a:rPr>
              <a:t>centi</a:t>
            </a:r>
            <a:r>
              <a:rPr lang="en-US" sz="2400" b="1" dirty="0" smtClean="0">
                <a:latin typeface="Calibri" pitchFamily="34" charset="0"/>
              </a:rPr>
              <a:t>-		  c		</a:t>
            </a:r>
            <a:endParaRPr lang="en-US" sz="2400" b="1" dirty="0">
              <a:latin typeface="Calibri" pitchFamily="34" charset="0"/>
            </a:endParaRPr>
          </a:p>
          <a:p>
            <a:r>
              <a:rPr lang="en-US" sz="2400" b="1" dirty="0">
                <a:latin typeface="Calibri" pitchFamily="34" charset="0"/>
              </a:rPr>
              <a:t>10</a:t>
            </a:r>
            <a:r>
              <a:rPr lang="en-US" sz="2400" b="1" baseline="30000" dirty="0">
                <a:latin typeface="Calibri" pitchFamily="34" charset="0"/>
              </a:rPr>
              <a:t>-3</a:t>
            </a:r>
            <a:r>
              <a:rPr lang="en-US" sz="2400" b="1" dirty="0">
                <a:latin typeface="Calibri" pitchFamily="34" charset="0"/>
              </a:rPr>
              <a:t>                          </a:t>
            </a:r>
            <a:r>
              <a:rPr lang="en-US" sz="2400" b="1" dirty="0" err="1" smtClean="0">
                <a:latin typeface="Calibri" pitchFamily="34" charset="0"/>
              </a:rPr>
              <a:t>milli</a:t>
            </a:r>
            <a:r>
              <a:rPr lang="en-US" sz="2400" b="1" dirty="0" smtClean="0">
                <a:latin typeface="Calibri" pitchFamily="34" charset="0"/>
              </a:rPr>
              <a:t>-              	  </a:t>
            </a:r>
            <a:r>
              <a:rPr lang="en-US" sz="2400" b="1" dirty="0">
                <a:latin typeface="Calibri" pitchFamily="34" charset="0"/>
              </a:rPr>
              <a:t>m</a:t>
            </a:r>
          </a:p>
          <a:p>
            <a:r>
              <a:rPr lang="en-US" sz="2400" b="1" dirty="0">
                <a:latin typeface="Calibri" pitchFamily="34" charset="0"/>
              </a:rPr>
              <a:t> 10</a:t>
            </a:r>
            <a:r>
              <a:rPr lang="en-US" sz="2400" b="1" baseline="30000" dirty="0">
                <a:latin typeface="Calibri" pitchFamily="34" charset="0"/>
              </a:rPr>
              <a:t>-6</a:t>
            </a:r>
            <a:r>
              <a:rPr lang="en-US" sz="2400" b="1" dirty="0">
                <a:latin typeface="Calibri" pitchFamily="34" charset="0"/>
              </a:rPr>
              <a:t>                         </a:t>
            </a:r>
            <a:r>
              <a:rPr lang="en-US" sz="2400" b="1" dirty="0" smtClean="0">
                <a:latin typeface="Calibri" pitchFamily="34" charset="0"/>
              </a:rPr>
              <a:t>micro-              	  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</a:t>
            </a:r>
          </a:p>
          <a:p>
            <a:r>
              <a:rPr lang="en-US" sz="2400" b="1" dirty="0">
                <a:latin typeface="Calibri" pitchFamily="34" charset="0"/>
                <a:sym typeface="Symbol" pitchFamily="18" charset="2"/>
              </a:rPr>
              <a:t>10</a:t>
            </a:r>
            <a:r>
              <a:rPr lang="en-US" sz="2400" b="1" baseline="30000" dirty="0">
                <a:latin typeface="Calibri" pitchFamily="34" charset="0"/>
                <a:sym typeface="Symbol" pitchFamily="18" charset="2"/>
              </a:rPr>
              <a:t>-9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                           </a:t>
            </a:r>
            <a:r>
              <a:rPr lang="en-US" sz="2400" b="1" dirty="0" err="1">
                <a:latin typeface="Calibri" pitchFamily="34" charset="0"/>
                <a:sym typeface="Symbol" pitchFamily="18" charset="2"/>
              </a:rPr>
              <a:t>n</a:t>
            </a:r>
            <a:r>
              <a:rPr lang="en-US" sz="2400" b="1" dirty="0" err="1" smtClean="0">
                <a:latin typeface="Calibri" pitchFamily="34" charset="0"/>
                <a:sym typeface="Symbol" pitchFamily="18" charset="2"/>
              </a:rPr>
              <a:t>ano</a:t>
            </a:r>
            <a:r>
              <a:rPr lang="en-US" sz="2400" b="1" dirty="0" smtClean="0">
                <a:latin typeface="Calibri" pitchFamily="34" charset="0"/>
                <a:sym typeface="Symbol" pitchFamily="18" charset="2"/>
              </a:rPr>
              <a:t>-               	   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n</a:t>
            </a:r>
          </a:p>
          <a:p>
            <a:r>
              <a:rPr lang="en-US" sz="2400" b="1" dirty="0">
                <a:latin typeface="Calibri" pitchFamily="34" charset="0"/>
                <a:sym typeface="Symbol" pitchFamily="18" charset="2"/>
              </a:rPr>
              <a:t>10</a:t>
            </a:r>
            <a:r>
              <a:rPr lang="en-US" sz="2400" b="1" baseline="30000" dirty="0">
                <a:latin typeface="Calibri" pitchFamily="34" charset="0"/>
                <a:sym typeface="Symbol" pitchFamily="18" charset="2"/>
              </a:rPr>
              <a:t>-12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		     </a:t>
            </a:r>
            <a:r>
              <a:rPr lang="en-US" sz="2400" b="1" dirty="0" err="1">
                <a:latin typeface="Calibri" pitchFamily="34" charset="0"/>
                <a:sym typeface="Symbol" pitchFamily="18" charset="2"/>
              </a:rPr>
              <a:t>pico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-	               p</a:t>
            </a:r>
            <a:r>
              <a:rPr lang="en-US" sz="2400" b="1" dirty="0">
                <a:latin typeface="Calibri" pitchFamily="34" charset="0"/>
              </a:rPr>
              <a:t> 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0" y="5334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Done on board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8773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0"/>
            <a:ext cx="7086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3600" b="1" dirty="0">
                <a:latin typeface="Calibri" pitchFamily="34" charset="0"/>
              </a:rPr>
              <a:t>Average  Japanese </a:t>
            </a:r>
            <a:endParaRPr lang="en-US" sz="3600" b="1" dirty="0" smtClean="0">
              <a:latin typeface="Calibri" pitchFamily="34" charset="0"/>
            </a:endParaRPr>
          </a:p>
          <a:p>
            <a:r>
              <a:rPr lang="en-US" sz="3600" b="1" dirty="0" smtClean="0">
                <a:latin typeface="Calibri" pitchFamily="34" charset="0"/>
              </a:rPr>
              <a:t>sumo </a:t>
            </a:r>
            <a:r>
              <a:rPr lang="en-US" sz="3600" b="1" dirty="0">
                <a:latin typeface="Calibri" pitchFamily="34" charset="0"/>
              </a:rPr>
              <a:t>wrestler weighs </a:t>
            </a:r>
            <a:endParaRPr lang="en-US" sz="3600" b="1" dirty="0" smtClean="0">
              <a:latin typeface="Calibri" pitchFamily="34" charset="0"/>
            </a:endParaRPr>
          </a:p>
          <a:p>
            <a:r>
              <a:rPr lang="en-US" sz="3600" b="1" dirty="0" smtClean="0">
                <a:latin typeface="Calibri" pitchFamily="34" charset="0"/>
              </a:rPr>
              <a:t>~ 180,000 g.</a:t>
            </a:r>
          </a:p>
          <a:p>
            <a:r>
              <a:rPr lang="en-US" sz="3600" b="1" dirty="0" smtClean="0">
                <a:latin typeface="Calibri" pitchFamily="34" charset="0"/>
              </a:rPr>
              <a:t> </a:t>
            </a:r>
          </a:p>
          <a:p>
            <a:endParaRPr lang="en-US" sz="3600" b="1" dirty="0">
              <a:latin typeface="Calibri" pitchFamily="34" charset="0"/>
            </a:endParaRPr>
          </a:p>
        </p:txBody>
      </p:sp>
      <p:pic>
        <p:nvPicPr>
          <p:cNvPr id="34818" name="Picture 2" descr="http://katedeering.com/wp-content/uploads/2011/02/sumo-wrestler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42965" y="0"/>
            <a:ext cx="3801035" cy="4038600"/>
          </a:xfrm>
          <a:prstGeom prst="rect">
            <a:avLst/>
          </a:prstGeom>
          <a:noFill/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3505200"/>
            <a:ext cx="5562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</a:rPr>
              <a:t>10</a:t>
            </a:r>
            <a:r>
              <a:rPr lang="en-US" sz="2400" b="1" baseline="30000" dirty="0" smtClean="0">
                <a:latin typeface="Calibri" pitchFamily="34" charset="0"/>
              </a:rPr>
              <a:t>+9</a:t>
            </a:r>
            <a:r>
              <a:rPr lang="en-US" sz="2400" b="1" dirty="0" smtClean="0">
                <a:latin typeface="Calibri" pitchFamily="34" charset="0"/>
              </a:rPr>
              <a:t>		     </a:t>
            </a:r>
            <a:r>
              <a:rPr lang="en-US" sz="2400" b="1" dirty="0" err="1" smtClean="0">
                <a:latin typeface="Calibri" pitchFamily="34" charset="0"/>
              </a:rPr>
              <a:t>giga</a:t>
            </a:r>
            <a:r>
              <a:rPr lang="en-US" sz="2400" b="1" dirty="0" smtClean="0">
                <a:latin typeface="Calibri" pitchFamily="34" charset="0"/>
              </a:rPr>
              <a:t>			  G</a:t>
            </a:r>
          </a:p>
          <a:p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</a:rPr>
              <a:t>10</a:t>
            </a:r>
            <a:r>
              <a:rPr lang="en-US" sz="2400" b="1" baseline="30000" dirty="0">
                <a:latin typeface="Calibri" pitchFamily="34" charset="0"/>
              </a:rPr>
              <a:t>+6	</a:t>
            </a:r>
            <a:r>
              <a:rPr lang="en-US" sz="2400" b="1" dirty="0">
                <a:latin typeface="Calibri" pitchFamily="34" charset="0"/>
              </a:rPr>
              <a:t>                   </a:t>
            </a:r>
            <a:r>
              <a:rPr lang="en-US" sz="2400" b="1" dirty="0" smtClean="0">
                <a:latin typeface="Calibri" pitchFamily="34" charset="0"/>
              </a:rPr>
              <a:t>mega-            	  </a:t>
            </a:r>
            <a:r>
              <a:rPr lang="en-US" sz="2400" b="1" dirty="0">
                <a:latin typeface="Calibri" pitchFamily="34" charset="0"/>
              </a:rPr>
              <a:t>M</a:t>
            </a:r>
          </a:p>
          <a:p>
            <a:r>
              <a:rPr lang="en-US" sz="2400" b="1" dirty="0">
                <a:latin typeface="Calibri" pitchFamily="34" charset="0"/>
              </a:rPr>
              <a:t>   10</a:t>
            </a:r>
            <a:r>
              <a:rPr lang="en-US" sz="2400" b="1" baseline="30000" dirty="0">
                <a:latin typeface="Calibri" pitchFamily="34" charset="0"/>
              </a:rPr>
              <a:t>+3</a:t>
            </a:r>
            <a:r>
              <a:rPr lang="en-US" sz="2400" b="1" dirty="0">
                <a:latin typeface="Calibri" pitchFamily="34" charset="0"/>
              </a:rPr>
              <a:t> 		      kilo-           </a:t>
            </a:r>
            <a:r>
              <a:rPr lang="en-US" sz="2400" b="1" dirty="0" smtClean="0">
                <a:latin typeface="Calibri" pitchFamily="34" charset="0"/>
              </a:rPr>
              <a:t>		  </a:t>
            </a:r>
            <a:r>
              <a:rPr lang="en-US" sz="2400" b="1" dirty="0">
                <a:latin typeface="Calibri" pitchFamily="34" charset="0"/>
              </a:rPr>
              <a:t>k</a:t>
            </a:r>
          </a:p>
          <a:p>
            <a:r>
              <a:rPr lang="en-US" sz="2400" b="1" dirty="0">
                <a:latin typeface="Calibri" pitchFamily="34" charset="0"/>
              </a:rPr>
              <a:t>10</a:t>
            </a:r>
            <a:r>
              <a:rPr lang="en-US" sz="2400" b="1" baseline="30000" dirty="0">
                <a:latin typeface="Calibri" pitchFamily="34" charset="0"/>
              </a:rPr>
              <a:t>-1</a:t>
            </a:r>
            <a:r>
              <a:rPr lang="en-US" sz="2400" b="1" dirty="0">
                <a:latin typeface="Calibri" pitchFamily="34" charset="0"/>
              </a:rPr>
              <a:t>                         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</a:rPr>
              <a:t>deci</a:t>
            </a:r>
            <a:r>
              <a:rPr lang="en-US" sz="2400" b="1" dirty="0" smtClean="0">
                <a:latin typeface="Calibri" pitchFamily="34" charset="0"/>
              </a:rPr>
              <a:t>-</a:t>
            </a:r>
            <a:r>
              <a:rPr lang="en-US" sz="2400" b="1" dirty="0">
                <a:latin typeface="Calibri" pitchFamily="34" charset="0"/>
              </a:rPr>
              <a:t>	               d</a:t>
            </a:r>
          </a:p>
          <a:p>
            <a:r>
              <a:rPr lang="en-US" sz="2400" b="1" dirty="0" smtClean="0">
                <a:latin typeface="Calibri" pitchFamily="34" charset="0"/>
              </a:rPr>
              <a:t>10</a:t>
            </a:r>
            <a:r>
              <a:rPr lang="en-US" sz="2400" b="1" baseline="30000" dirty="0" smtClean="0">
                <a:latin typeface="Calibri" pitchFamily="34" charset="0"/>
              </a:rPr>
              <a:t>-2</a:t>
            </a:r>
            <a:r>
              <a:rPr lang="en-US" sz="2400" b="1" dirty="0" smtClean="0">
                <a:latin typeface="Calibri" pitchFamily="34" charset="0"/>
              </a:rPr>
              <a:t>		      </a:t>
            </a:r>
            <a:r>
              <a:rPr lang="en-US" sz="2400" b="1" dirty="0" err="1" smtClean="0">
                <a:latin typeface="Calibri" pitchFamily="34" charset="0"/>
              </a:rPr>
              <a:t>centi</a:t>
            </a:r>
            <a:r>
              <a:rPr lang="en-US" sz="2400" b="1" dirty="0" smtClean="0">
                <a:latin typeface="Calibri" pitchFamily="34" charset="0"/>
              </a:rPr>
              <a:t>-		  c</a:t>
            </a:r>
          </a:p>
          <a:p>
            <a:r>
              <a:rPr lang="en-US" sz="2400" b="1" dirty="0" smtClean="0">
                <a:latin typeface="Calibri" pitchFamily="34" charset="0"/>
              </a:rPr>
              <a:t>10</a:t>
            </a:r>
            <a:r>
              <a:rPr lang="en-US" sz="2400" b="1" baseline="30000" dirty="0" smtClean="0">
                <a:latin typeface="Calibri" pitchFamily="34" charset="0"/>
              </a:rPr>
              <a:t>-3</a:t>
            </a:r>
            <a:r>
              <a:rPr lang="en-US" sz="2400" b="1" dirty="0" smtClean="0">
                <a:latin typeface="Calibri" pitchFamily="34" charset="0"/>
              </a:rPr>
              <a:t>                          </a:t>
            </a:r>
            <a:r>
              <a:rPr lang="en-US" sz="2400" b="1" dirty="0" err="1" smtClean="0">
                <a:latin typeface="Calibri" pitchFamily="34" charset="0"/>
              </a:rPr>
              <a:t>milli</a:t>
            </a:r>
            <a:r>
              <a:rPr lang="en-US" sz="2400" b="1" dirty="0" smtClean="0">
                <a:latin typeface="Calibri" pitchFamily="34" charset="0"/>
              </a:rPr>
              <a:t>-              	  </a:t>
            </a:r>
            <a:r>
              <a:rPr lang="en-US" sz="2400" b="1" dirty="0">
                <a:latin typeface="Calibri" pitchFamily="34" charset="0"/>
              </a:rPr>
              <a:t>m</a:t>
            </a:r>
          </a:p>
          <a:p>
            <a:r>
              <a:rPr lang="en-US" sz="2400" b="1" dirty="0">
                <a:latin typeface="Calibri" pitchFamily="34" charset="0"/>
              </a:rPr>
              <a:t> 10</a:t>
            </a:r>
            <a:r>
              <a:rPr lang="en-US" sz="2400" b="1" baseline="30000" dirty="0">
                <a:latin typeface="Calibri" pitchFamily="34" charset="0"/>
              </a:rPr>
              <a:t>-6</a:t>
            </a:r>
            <a:r>
              <a:rPr lang="en-US" sz="2400" b="1" dirty="0">
                <a:latin typeface="Calibri" pitchFamily="34" charset="0"/>
              </a:rPr>
              <a:t>                         </a:t>
            </a:r>
            <a:r>
              <a:rPr lang="en-US" sz="2400" b="1" dirty="0" smtClean="0">
                <a:latin typeface="Calibri" pitchFamily="34" charset="0"/>
              </a:rPr>
              <a:t>micro-              	  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</a:t>
            </a:r>
          </a:p>
          <a:p>
            <a:r>
              <a:rPr lang="en-US" sz="2400" b="1" dirty="0">
                <a:latin typeface="Calibri" pitchFamily="34" charset="0"/>
                <a:sym typeface="Symbol" pitchFamily="18" charset="2"/>
              </a:rPr>
              <a:t>10</a:t>
            </a:r>
            <a:r>
              <a:rPr lang="en-US" sz="2400" b="1" baseline="30000" dirty="0">
                <a:latin typeface="Calibri" pitchFamily="34" charset="0"/>
                <a:sym typeface="Symbol" pitchFamily="18" charset="2"/>
              </a:rPr>
              <a:t>-9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                           </a:t>
            </a:r>
            <a:r>
              <a:rPr lang="en-US" sz="2400" b="1" dirty="0" err="1">
                <a:latin typeface="Calibri" pitchFamily="34" charset="0"/>
                <a:sym typeface="Symbol" pitchFamily="18" charset="2"/>
              </a:rPr>
              <a:t>n</a:t>
            </a:r>
            <a:r>
              <a:rPr lang="en-US" sz="2400" b="1" dirty="0" err="1" smtClean="0">
                <a:latin typeface="Calibri" pitchFamily="34" charset="0"/>
                <a:sym typeface="Symbol" pitchFamily="18" charset="2"/>
              </a:rPr>
              <a:t>ano</a:t>
            </a:r>
            <a:r>
              <a:rPr lang="en-US" sz="2400" b="1" dirty="0" smtClean="0">
                <a:latin typeface="Calibri" pitchFamily="34" charset="0"/>
                <a:sym typeface="Symbol" pitchFamily="18" charset="2"/>
              </a:rPr>
              <a:t>-               	   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n</a:t>
            </a:r>
          </a:p>
          <a:p>
            <a:r>
              <a:rPr lang="en-US" sz="2400" b="1" dirty="0">
                <a:latin typeface="Calibri" pitchFamily="34" charset="0"/>
                <a:sym typeface="Symbol" pitchFamily="18" charset="2"/>
              </a:rPr>
              <a:t>10</a:t>
            </a:r>
            <a:r>
              <a:rPr lang="en-US" sz="2400" b="1" baseline="30000" dirty="0">
                <a:latin typeface="Calibri" pitchFamily="34" charset="0"/>
                <a:sym typeface="Symbol" pitchFamily="18" charset="2"/>
              </a:rPr>
              <a:t>-12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		     </a:t>
            </a:r>
            <a:r>
              <a:rPr lang="en-US" sz="2400" b="1" dirty="0" err="1">
                <a:latin typeface="Calibri" pitchFamily="34" charset="0"/>
                <a:sym typeface="Symbol" pitchFamily="18" charset="2"/>
              </a:rPr>
              <a:t>pico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-	               p</a:t>
            </a:r>
            <a:r>
              <a:rPr lang="en-US" sz="2400" b="1" dirty="0">
                <a:latin typeface="Calibri" pitchFamily="34" charset="0"/>
              </a:rPr>
              <a:t> 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43200" y="1752600"/>
            <a:ext cx="24384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=180 kg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7526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(~ 400 lbs)</a:t>
            </a:r>
            <a:endParaRPr 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410200" y="4038600"/>
            <a:ext cx="373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“I ate a breakfast sushi roll </a:t>
            </a:r>
            <a:r>
              <a:rPr lang="en-US" sz="2800" b="1" i="1" dirty="0" smtClean="0"/>
              <a:t>this</a:t>
            </a:r>
            <a:r>
              <a:rPr lang="en-US" sz="2800" b="1" dirty="0" smtClean="0"/>
              <a:t> big today….”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2362200"/>
            <a:ext cx="525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alibri" pitchFamily="34" charset="0"/>
              </a:rPr>
              <a:t>Express this little </a:t>
            </a:r>
            <a:r>
              <a:rPr lang="en-US" sz="3600" b="1" dirty="0" err="1" smtClean="0">
                <a:latin typeface="Calibri" pitchFamily="34" charset="0"/>
              </a:rPr>
              <a:t>fella’s</a:t>
            </a:r>
            <a:r>
              <a:rPr lang="en-US" sz="3600" b="1" dirty="0" smtClean="0">
                <a:latin typeface="Calibri" pitchFamily="34" charset="0"/>
              </a:rPr>
              <a:t> </a:t>
            </a:r>
          </a:p>
          <a:p>
            <a:r>
              <a:rPr lang="en-US" sz="3600" b="1" dirty="0" smtClean="0">
                <a:latin typeface="Calibri" pitchFamily="34" charset="0"/>
              </a:rPr>
              <a:t>mass with correct prefix</a:t>
            </a:r>
          </a:p>
        </p:txBody>
      </p:sp>
    </p:spTree>
    <p:extLst>
      <p:ext uri="{BB962C8B-B14F-4D97-AF65-F5344CB8AC3E}">
        <p14:creationId xmlns:p14="http://schemas.microsoft.com/office/powerpoint/2010/main" val="2563670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838200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In-class practice picking prefixes</a:t>
            </a:r>
            <a:endParaRPr lang="en-US" sz="3200" dirty="0"/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533400" y="2057400"/>
            <a:ext cx="5715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  </a:t>
            </a:r>
            <a:r>
              <a:rPr lang="en-US" sz="2800" dirty="0" smtClean="0">
                <a:latin typeface="Calibri" pitchFamily="34" charset="0"/>
              </a:rPr>
              <a:t>10</a:t>
            </a:r>
            <a:r>
              <a:rPr lang="en-US" sz="2800" baseline="30000" dirty="0" smtClean="0">
                <a:latin typeface="Calibri" pitchFamily="34" charset="0"/>
              </a:rPr>
              <a:t>+9</a:t>
            </a:r>
            <a:r>
              <a:rPr lang="en-US" sz="2800" dirty="0" smtClean="0">
                <a:latin typeface="Calibri" pitchFamily="34" charset="0"/>
              </a:rPr>
              <a:t>		        </a:t>
            </a:r>
            <a:r>
              <a:rPr lang="en-US" sz="2800" dirty="0" err="1" smtClean="0">
                <a:latin typeface="Calibri" pitchFamily="34" charset="0"/>
              </a:rPr>
              <a:t>giga</a:t>
            </a:r>
            <a:r>
              <a:rPr lang="en-US" sz="2800" dirty="0" smtClean="0">
                <a:latin typeface="Calibri" pitchFamily="34" charset="0"/>
              </a:rPr>
              <a:t>-	          G</a:t>
            </a:r>
            <a:r>
              <a:rPr lang="en-US" sz="2800" baseline="30000" dirty="0" smtClean="0">
                <a:latin typeface="Calibri" pitchFamily="34" charset="0"/>
              </a:rPr>
              <a:t>	</a:t>
            </a:r>
            <a:endParaRPr lang="en-US" sz="2800" dirty="0" smtClean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</a:rPr>
              <a:t> 10</a:t>
            </a:r>
            <a:r>
              <a:rPr lang="en-US" sz="2800" baseline="30000" dirty="0" smtClean="0">
                <a:latin typeface="Calibri" pitchFamily="34" charset="0"/>
              </a:rPr>
              <a:t>+6</a:t>
            </a:r>
            <a:r>
              <a:rPr lang="en-US" sz="2800" baseline="30000" dirty="0">
                <a:latin typeface="Calibri" pitchFamily="34" charset="0"/>
              </a:rPr>
              <a:t>	</a:t>
            </a:r>
            <a:r>
              <a:rPr lang="en-US" sz="2800" dirty="0">
                <a:latin typeface="Calibri" pitchFamily="34" charset="0"/>
              </a:rPr>
              <a:t>                    mega-        </a:t>
            </a:r>
            <a:r>
              <a:rPr lang="en-US" sz="2800" dirty="0" smtClean="0">
                <a:latin typeface="Calibri" pitchFamily="34" charset="0"/>
              </a:rPr>
              <a:t>    </a:t>
            </a:r>
            <a:r>
              <a:rPr lang="en-US" sz="2800" dirty="0">
                <a:latin typeface="Calibri" pitchFamily="34" charset="0"/>
              </a:rPr>
              <a:t>M</a:t>
            </a:r>
          </a:p>
          <a:p>
            <a:r>
              <a:rPr lang="en-US" sz="2800" dirty="0">
                <a:latin typeface="Calibri" pitchFamily="34" charset="0"/>
              </a:rPr>
              <a:t>   10</a:t>
            </a:r>
            <a:r>
              <a:rPr lang="en-US" sz="2800" baseline="30000" dirty="0">
                <a:latin typeface="Calibri" pitchFamily="34" charset="0"/>
              </a:rPr>
              <a:t>+3</a:t>
            </a:r>
            <a:r>
              <a:rPr lang="en-US" sz="2800" dirty="0">
                <a:latin typeface="Calibri" pitchFamily="34" charset="0"/>
              </a:rPr>
              <a:t> 	</a:t>
            </a:r>
            <a:r>
              <a:rPr lang="en-US" sz="2800" dirty="0" smtClean="0">
                <a:latin typeface="Calibri" pitchFamily="34" charset="0"/>
              </a:rPr>
              <a:t>       </a:t>
            </a:r>
            <a:r>
              <a:rPr lang="en-US" sz="2800" dirty="0">
                <a:latin typeface="Calibri" pitchFamily="34" charset="0"/>
              </a:rPr>
              <a:t>kilo-                  k</a:t>
            </a:r>
          </a:p>
          <a:p>
            <a:r>
              <a:rPr lang="en-US" sz="2800" dirty="0">
                <a:latin typeface="Calibri" pitchFamily="34" charset="0"/>
              </a:rPr>
              <a:t>10</a:t>
            </a:r>
            <a:r>
              <a:rPr lang="en-US" sz="2800" baseline="30000" dirty="0">
                <a:latin typeface="Calibri" pitchFamily="34" charset="0"/>
              </a:rPr>
              <a:t>-1</a:t>
            </a:r>
            <a:r>
              <a:rPr lang="en-US" sz="2800" dirty="0">
                <a:latin typeface="Calibri" pitchFamily="34" charset="0"/>
              </a:rPr>
              <a:t>                  </a:t>
            </a:r>
            <a:r>
              <a:rPr lang="en-US" sz="2800" dirty="0" smtClean="0">
                <a:latin typeface="Calibri" pitchFamily="34" charset="0"/>
              </a:rPr>
              <a:t>     </a:t>
            </a:r>
            <a:r>
              <a:rPr lang="en-US" sz="2800" dirty="0" err="1">
                <a:latin typeface="Calibri" pitchFamily="34" charset="0"/>
              </a:rPr>
              <a:t>deci</a:t>
            </a:r>
            <a:r>
              <a:rPr lang="en-US" sz="2800" dirty="0">
                <a:latin typeface="Calibri" pitchFamily="34" charset="0"/>
              </a:rPr>
              <a:t>-                 d</a:t>
            </a:r>
          </a:p>
          <a:p>
            <a:r>
              <a:rPr lang="en-US" sz="2800" dirty="0" smtClean="0">
                <a:latin typeface="Calibri" pitchFamily="34" charset="0"/>
              </a:rPr>
              <a:t>10</a:t>
            </a:r>
            <a:r>
              <a:rPr lang="en-US" sz="2800" baseline="30000" dirty="0" smtClean="0">
                <a:latin typeface="Calibri" pitchFamily="34" charset="0"/>
              </a:rPr>
              <a:t>-2</a:t>
            </a:r>
            <a:r>
              <a:rPr lang="en-US" sz="2800" dirty="0" smtClean="0">
                <a:latin typeface="Calibri" pitchFamily="34" charset="0"/>
              </a:rPr>
              <a:t>		      </a:t>
            </a:r>
            <a:r>
              <a:rPr lang="en-US" sz="2800" dirty="0" err="1" smtClean="0">
                <a:latin typeface="Calibri" pitchFamily="34" charset="0"/>
              </a:rPr>
              <a:t>centi</a:t>
            </a:r>
            <a:r>
              <a:rPr lang="en-US" sz="2800" dirty="0" smtClean="0">
                <a:latin typeface="Calibri" pitchFamily="34" charset="0"/>
              </a:rPr>
              <a:t>-	           c</a:t>
            </a:r>
            <a:r>
              <a:rPr lang="en-US" sz="2800" b="1" dirty="0" smtClean="0">
                <a:latin typeface="Calibri" pitchFamily="34" charset="0"/>
              </a:rPr>
              <a:t>	</a:t>
            </a:r>
            <a:endParaRPr lang="en-US" sz="2800" dirty="0" smtClean="0">
              <a:latin typeface="Calibri" pitchFamily="34" charset="0"/>
            </a:endParaRPr>
          </a:p>
          <a:p>
            <a:r>
              <a:rPr lang="en-US" sz="2800" dirty="0" smtClean="0">
                <a:latin typeface="Calibri" pitchFamily="34" charset="0"/>
              </a:rPr>
              <a:t>10</a:t>
            </a:r>
            <a:r>
              <a:rPr lang="en-US" sz="2800" baseline="30000" dirty="0" smtClean="0">
                <a:latin typeface="Calibri" pitchFamily="34" charset="0"/>
              </a:rPr>
              <a:t>-3</a:t>
            </a:r>
            <a:r>
              <a:rPr lang="en-US" sz="2800" dirty="0" smtClean="0">
                <a:latin typeface="Calibri" pitchFamily="34" charset="0"/>
              </a:rPr>
              <a:t>                       </a:t>
            </a:r>
            <a:r>
              <a:rPr lang="en-US" sz="2800" dirty="0" err="1">
                <a:latin typeface="Calibri" pitchFamily="34" charset="0"/>
              </a:rPr>
              <a:t>milli</a:t>
            </a:r>
            <a:r>
              <a:rPr lang="en-US" sz="2800" dirty="0">
                <a:latin typeface="Calibri" pitchFamily="34" charset="0"/>
              </a:rPr>
              <a:t>-                m</a:t>
            </a:r>
          </a:p>
          <a:p>
            <a:r>
              <a:rPr lang="en-US" sz="2800" dirty="0">
                <a:latin typeface="Calibri" pitchFamily="34" charset="0"/>
              </a:rPr>
              <a:t> 10</a:t>
            </a:r>
            <a:r>
              <a:rPr lang="en-US" sz="2800" baseline="30000" dirty="0">
                <a:latin typeface="Calibri" pitchFamily="34" charset="0"/>
              </a:rPr>
              <a:t>-6</a:t>
            </a:r>
            <a:r>
              <a:rPr lang="en-US" sz="2800" dirty="0">
                <a:latin typeface="Calibri" pitchFamily="34" charset="0"/>
              </a:rPr>
              <a:t>                 </a:t>
            </a:r>
            <a:r>
              <a:rPr lang="en-US" sz="2800" dirty="0" smtClean="0">
                <a:latin typeface="Calibri" pitchFamily="34" charset="0"/>
              </a:rPr>
              <a:t>     </a:t>
            </a:r>
            <a:r>
              <a:rPr lang="en-US" sz="2800" dirty="0">
                <a:latin typeface="Calibri" pitchFamily="34" charset="0"/>
              </a:rPr>
              <a:t>micro-              </a:t>
            </a:r>
            <a:r>
              <a:rPr lang="en-US" sz="2800" dirty="0">
                <a:latin typeface="Calibri" pitchFamily="34" charset="0"/>
                <a:sym typeface="Symbol" pitchFamily="18" charset="2"/>
              </a:rPr>
              <a:t></a:t>
            </a:r>
          </a:p>
          <a:p>
            <a:r>
              <a:rPr lang="en-US" sz="2800" dirty="0">
                <a:latin typeface="Calibri" pitchFamily="34" charset="0"/>
                <a:sym typeface="Symbol" pitchFamily="18" charset="2"/>
              </a:rPr>
              <a:t>10</a:t>
            </a:r>
            <a:r>
              <a:rPr lang="en-US" sz="2800" baseline="30000" dirty="0">
                <a:latin typeface="Calibri" pitchFamily="34" charset="0"/>
                <a:sym typeface="Symbol" pitchFamily="18" charset="2"/>
              </a:rPr>
              <a:t>-9</a:t>
            </a:r>
            <a:r>
              <a:rPr lang="en-US" sz="2800" dirty="0">
                <a:latin typeface="Calibri" pitchFamily="34" charset="0"/>
                <a:sym typeface="Symbol" pitchFamily="18" charset="2"/>
              </a:rPr>
              <a:t>                  </a:t>
            </a:r>
            <a:r>
              <a:rPr lang="en-US" sz="2800" dirty="0" smtClean="0">
                <a:latin typeface="Calibri" pitchFamily="34" charset="0"/>
                <a:sym typeface="Symbol" pitchFamily="18" charset="2"/>
              </a:rPr>
              <a:t>     </a:t>
            </a:r>
            <a:r>
              <a:rPr lang="en-US" sz="2800" dirty="0" err="1">
                <a:latin typeface="Calibri" pitchFamily="34" charset="0"/>
                <a:sym typeface="Symbol" pitchFamily="18" charset="2"/>
              </a:rPr>
              <a:t>nano</a:t>
            </a:r>
            <a:r>
              <a:rPr lang="en-US" sz="2800" dirty="0">
                <a:latin typeface="Calibri" pitchFamily="34" charset="0"/>
                <a:sym typeface="Symbol" pitchFamily="18" charset="2"/>
              </a:rPr>
              <a:t>-               n</a:t>
            </a:r>
          </a:p>
          <a:p>
            <a:r>
              <a:rPr lang="en-US" sz="2800" dirty="0">
                <a:latin typeface="Calibri" pitchFamily="34" charset="0"/>
                <a:sym typeface="Symbol" pitchFamily="18" charset="2"/>
              </a:rPr>
              <a:t>10</a:t>
            </a:r>
            <a:r>
              <a:rPr lang="en-US" sz="2800" baseline="30000" dirty="0">
                <a:latin typeface="Calibri" pitchFamily="34" charset="0"/>
                <a:sym typeface="Symbol" pitchFamily="18" charset="2"/>
              </a:rPr>
              <a:t>-12</a:t>
            </a:r>
            <a:r>
              <a:rPr lang="en-US" sz="2800" dirty="0">
                <a:latin typeface="Calibri" pitchFamily="34" charset="0"/>
                <a:sym typeface="Symbol" pitchFamily="18" charset="2"/>
              </a:rPr>
              <a:t>		   </a:t>
            </a:r>
            <a:r>
              <a:rPr lang="en-US" sz="2800" dirty="0" smtClean="0">
                <a:latin typeface="Calibri" pitchFamily="34" charset="0"/>
                <a:sym typeface="Symbol" pitchFamily="18" charset="2"/>
              </a:rPr>
              <a:t>    </a:t>
            </a:r>
            <a:r>
              <a:rPr lang="en-US" sz="2800" dirty="0" err="1">
                <a:latin typeface="Calibri" pitchFamily="34" charset="0"/>
                <a:sym typeface="Symbol" pitchFamily="18" charset="2"/>
              </a:rPr>
              <a:t>pico</a:t>
            </a:r>
            <a:r>
              <a:rPr lang="en-US" sz="2800" dirty="0">
                <a:latin typeface="Calibri" pitchFamily="34" charset="0"/>
                <a:sym typeface="Symbol" pitchFamily="18" charset="2"/>
              </a:rPr>
              <a:t>-	</a:t>
            </a:r>
            <a:r>
              <a:rPr lang="en-US" sz="2800" dirty="0" smtClean="0">
                <a:latin typeface="Calibri" pitchFamily="34" charset="0"/>
                <a:sym typeface="Symbol" pitchFamily="18" charset="2"/>
              </a:rPr>
              <a:t>          </a:t>
            </a:r>
            <a:r>
              <a:rPr lang="en-US" sz="2800" dirty="0">
                <a:latin typeface="Calibri" pitchFamily="34" charset="0"/>
                <a:sym typeface="Symbol" pitchFamily="18" charset="2"/>
              </a:rPr>
              <a:t>p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	</a:t>
            </a: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533400" y="1600200"/>
            <a:ext cx="716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 dirty="0">
                <a:latin typeface="Calibri" pitchFamily="34" charset="0"/>
              </a:rPr>
              <a:t>   </a:t>
            </a:r>
            <a:r>
              <a:rPr lang="en-US" sz="2400" u="sng" dirty="0">
                <a:latin typeface="Calibri" pitchFamily="34" charset="0"/>
              </a:rPr>
              <a:t>magnitude   </a:t>
            </a:r>
            <a:r>
              <a:rPr lang="en-US" sz="2400" u="sng" dirty="0" smtClean="0">
                <a:latin typeface="Calibri" pitchFamily="34" charset="0"/>
              </a:rPr>
              <a:t>        </a:t>
            </a:r>
            <a:r>
              <a:rPr lang="en-US" sz="2400" u="sng" dirty="0">
                <a:latin typeface="Calibri" pitchFamily="34" charset="0"/>
              </a:rPr>
              <a:t>= prefix          = symbol	</a:t>
            </a:r>
            <a:r>
              <a:rPr lang="en-US" dirty="0">
                <a:latin typeface="Calibri" pitchFamily="34" charset="0"/>
              </a:rPr>
              <a:t>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1563</TotalTime>
  <Words>1380</Words>
  <Application>Microsoft Office PowerPoint</Application>
  <PresentationFormat>On-screen Show (4:3)</PresentationFormat>
  <Paragraphs>314</Paragraphs>
  <Slides>21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Technology Services</dc:creator>
  <cp:lastModifiedBy>Fong, Jerry</cp:lastModifiedBy>
  <cp:revision>143</cp:revision>
  <dcterms:created xsi:type="dcterms:W3CDTF">2010-01-13T02:23:53Z</dcterms:created>
  <dcterms:modified xsi:type="dcterms:W3CDTF">2014-03-31T21:48:01Z</dcterms:modified>
</cp:coreProperties>
</file>