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517" r:id="rId2"/>
    <p:sldId id="526" r:id="rId3"/>
    <p:sldId id="527" r:id="rId4"/>
    <p:sldId id="528" r:id="rId5"/>
    <p:sldId id="529" r:id="rId6"/>
    <p:sldId id="530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  <p:sldId id="544" r:id="rId20"/>
    <p:sldId id="545" r:id="rId21"/>
    <p:sldId id="546" r:id="rId22"/>
    <p:sldId id="547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61" r:id="rId34"/>
    <p:sldId id="558" r:id="rId35"/>
    <p:sldId id="559" r:id="rId36"/>
    <p:sldId id="56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5" autoAdjust="0"/>
    <p:restoredTop sz="99693" autoAdjust="0"/>
  </p:normalViewPr>
  <p:slideViewPr>
    <p:cSldViewPr>
      <p:cViewPr varScale="1">
        <p:scale>
          <a:sx n="74" d="100"/>
          <a:sy n="74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C1658-9BD4-4A57-9F37-BDE64E3806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19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4CFCA-D5B1-455E-A0C0-8AF3C30708C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78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6679C0-1EAF-4B35-A71F-54FDA6B86A2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58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4CFCA-D5B1-455E-A0C0-8AF3C30708C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7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352F-571B-4775-9783-BC247FB8B4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3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4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8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875187-EB0B-483A-973C-2B73145E74C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9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ww.google.com/url?sa=i&amp;rct=j&amp;q=kodak+bankruptcy&amp;source=images&amp;cd=&amp;cad=rja&amp;docid=JKefH0fLvqZD1M&amp;tbnid=mENYRXEIMK2AoM:&amp;ved=0CAUQjRw&amp;url=http://www.webpronews.com/kodak-bankruptcy-2012-01&amp;ei=VIhCUbz6DePn0gGu3oCQCw&amp;bvm=bv.43828540,d.dmg&amp;psig=AFQjCNEqe-FxjJAjjmpCfDmpcP-bUn9E2Q&amp;ust=1363401156254192" TargetMode="External"/><Relationship Id="rId7" Type="http://schemas.openxmlformats.org/officeDocument/2006/relationships/hyperlink" Target="http://www.google.com/url?sa=i&amp;rct=j&amp;q=i+phone+camera&amp;source=images&amp;cd=&amp;cad=rja&amp;docid=N-Nspu7DYXnV_M&amp;tbnid=dHXltDuEm5Yw0M:&amp;ved=0CAUQjRw&amp;url=http://mashable.com/2013/03/07/takes-iphone-app/&amp;ei=ZIlCUZvTNYW10AGxzIHABA&amp;bvm=bv.43828540,d.dmg&amp;psig=AFQjCNF3rGdTfEhg2JOoCmIxAAA5TH-NNQ&amp;ust=136340141403379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www.google.com/url?sa=i&amp;rct=j&amp;q=kodak+bankruptcy&amp;source=images&amp;cd=&amp;cad=rja&amp;docid=rbntxhUZA9NXtM&amp;tbnid=UtxicrBW3EhdsM:&amp;ved=0CAUQjRw&amp;url=http://venturebeat.com/2012/02/09/cameras-no-more/&amp;ei=yohCUZKlI6ay0AGlo4GwDQ&amp;bvm=bv.43828540,d.dmg&amp;psig=AFQjCNEqe-FxjJAjjmpCfDmpcP-bUn9E2Q&amp;ust=1363401156254192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hyperlink" Target="http://www.google.com/url?sa=i&amp;rct=j&amp;q=kodak+bankruptcy&amp;source=images&amp;cd=&amp;cad=rja&amp;docid=LugO4EprjmrlCM&amp;tbnid=fw4brR4xJXZe5M:&amp;ved=0CAUQjRw&amp;url=http://www.technologyreview.com/news/426323/you-press-the-button-kodak-used-to-do-the-rest/&amp;ei=vYlCUcj3E8SG0QGPzYDQBQ&amp;bvm=bv.43828540,d.dmg&amp;psig=AFQjCNFh5qNC79woDFA3s__ulQD37wMqcQ&amp;ust=136340149155285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2400" y="838200"/>
            <a:ext cx="60960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Extensions of Lewis Structure rules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(2 pts per answer/20 pts total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1156900"/>
            <a:ext cx="7848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Draw the best structures for  molecule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SO</a:t>
            </a:r>
            <a:r>
              <a: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  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assuming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formal charge is minimized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3716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dirty="0"/>
              <a:t>Supply the formal charges for the indicated elements in each of the compounds drawn </a:t>
            </a:r>
            <a:r>
              <a:rPr lang="en-US" sz="1200" dirty="0" smtClean="0"/>
              <a:t>below:</a:t>
            </a:r>
          </a:p>
          <a:p>
            <a:pPr lvl="0"/>
            <a:r>
              <a:rPr lang="en-US" sz="1200" dirty="0" smtClean="0"/>
              <a:t>O in :C</a:t>
            </a:r>
            <a:r>
              <a:rPr lang="en-US" sz="1200" dirty="0" smtClean="0">
                <a:sym typeface="Symbol"/>
              </a:rPr>
              <a:t>O:	N in :NH</a:t>
            </a:r>
            <a:r>
              <a:rPr lang="en-US" sz="1200" baseline="-25000" dirty="0">
                <a:sym typeface="Symbol"/>
              </a:rPr>
              <a:t>3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1752600"/>
            <a:ext cx="472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are the most likely shape for the molecule: H</a:t>
            </a:r>
            <a:r>
              <a:rPr kumimoji="0" lang="en-US" sz="12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?        SO</a:t>
            </a:r>
            <a:r>
              <a:rPr kumimoji="0" lang="en-US" sz="12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?</a:t>
            </a:r>
            <a:r>
              <a:rPr kumimoji="0" lang="en-US" sz="12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2057400"/>
            <a:ext cx="61722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Bondline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expressions of molecules  (14 pts)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" y="2438400"/>
            <a:ext cx="42708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Determine the count of H,C and O in the compound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drawn here: 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737235" cy="5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2400" y="2667000"/>
            <a:ext cx="4359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Draw a  plausible abbreviated </a:t>
            </a: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bondline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structure for  a compound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containing 4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 10 H and 1 O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8600" y="3124200"/>
            <a:ext cx="62484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 games  (8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pts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dirty="0"/>
              <a:t>Express </a:t>
            </a:r>
            <a:r>
              <a:rPr lang="en-US" sz="1200" dirty="0" smtClean="0"/>
              <a:t>0.00312 </a:t>
            </a:r>
            <a:r>
              <a:rPr lang="en-US" sz="1200" dirty="0"/>
              <a:t>in scientific </a:t>
            </a:r>
            <a:r>
              <a:rPr lang="en-US" sz="1200" dirty="0" smtClean="0"/>
              <a:t>notation      </a:t>
            </a:r>
            <a:endParaRPr lang="en-US" sz="1200" dirty="0"/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Find the log</a:t>
            </a:r>
            <a:r>
              <a:rPr lang="en-US" sz="1200" baseline="-25000" dirty="0" smtClean="0"/>
              <a:t>10</a:t>
            </a:r>
            <a:r>
              <a:rPr lang="en-US" sz="1200" dirty="0" smtClean="0"/>
              <a:t> of 0.005</a:t>
            </a:r>
            <a:endParaRPr lang="en-US" sz="1200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52400" y="3886200"/>
            <a:ext cx="78486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Lessons and Insights from Studying Salts: pH,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osmosis  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pts each/20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pts total)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2400" y="4267200"/>
            <a:ext cx="104054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is the pH of an acid solution containing 0.003 M H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	 ____________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If the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of a solution is 13, then the solution is : 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acidic	    neutral	 basic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		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 pH of Sprite is ~3.25. What is the concentration of H+ implied by this?  _________  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A cell with 1 mg salt/</a:t>
            </a: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mL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 is put in a solution with 0.1 mg salt/</a:t>
            </a: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mL.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 The cell will: a) shrivel    b) expand    c) stay the same size   d) lose salt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52400" y="5044589"/>
            <a:ext cx="60960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Electronic configurations and quantum ideas  (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pts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52400" y="5406481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many levels are present for d </a:t>
            </a:r>
            <a:r>
              <a:rPr kumimoji="0" lang="en-US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orbitals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? ________      How many electrons can fit into a single level ? 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Write the complete electronic configuration for P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Write the abbreviated</a:t>
            </a:r>
            <a:r>
              <a:rPr kumimoji="0" lang="en-US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electronic configuration for </a:t>
            </a:r>
            <a:r>
              <a:rPr kumimoji="0" lang="en-US" sz="11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Mn</a:t>
            </a:r>
            <a:r>
              <a:rPr kumimoji="0" lang="en-US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(make sure to switch d and s correctly)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2566988" y="6324600"/>
            <a:ext cx="176212" cy="171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2805113" y="6324600"/>
            <a:ext cx="176212" cy="171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3033713" y="6324600"/>
            <a:ext cx="176212" cy="171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276600" y="6324600"/>
            <a:ext cx="176213" cy="171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3529013" y="6324600"/>
            <a:ext cx="176212" cy="171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4052888" y="6324600"/>
            <a:ext cx="176212" cy="171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5733620"/>
            <a:ext cx="6058069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Draw the correct pigeonhole configuration for the species below.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(Make sure to correct for charges; a (+1) means the element has lost 1 electron from its usual count.)</a:t>
            </a:r>
            <a:endParaRPr kumimoji="0" lang="en-US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52400" y="6269995"/>
            <a:ext cx="3276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</a:t>
            </a:r>
            <a:r>
              <a:rPr kumimoji="0" lang="en-US" sz="11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	     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[</a:t>
            </a:r>
            <a:r>
              <a:rPr kumimoji="0" lang="en-US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" y="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 2 Review summary (Friday 4 April)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152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  </a:t>
            </a:r>
            <a:r>
              <a:rPr lang="en-US" dirty="0" err="1" smtClean="0"/>
              <a:t>powerpoints</a:t>
            </a:r>
            <a:r>
              <a:rPr lang="en-US" dirty="0" smtClean="0"/>
              <a:t> 14-26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  mini quizzes 11-16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mtClean="0"/>
              <a:t>homework </a:t>
            </a:r>
            <a:r>
              <a:rPr lang="en-US" smtClean="0"/>
              <a:t>5-7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exercise 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" y="381000"/>
            <a:ext cx="33528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1 pt for name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86908" y="3480775"/>
            <a:ext cx="449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/>
              <a:t>Find the best prefix  expression for 0.003 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/>
              <a:t>Find the  best prefix expression for 10,000 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97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.ientry.com/sites/webpronews/pictures/kodak-bankrupt_61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4800600"/>
            <a:ext cx="2876550" cy="1174998"/>
          </a:xfrm>
          <a:prstGeom prst="rect">
            <a:avLst/>
          </a:prstGeom>
          <a:noFill/>
        </p:spPr>
      </p:pic>
      <p:pic>
        <p:nvPicPr>
          <p:cNvPr id="20486" name="Picture 6" descr="http://venturebeat.files.wordpress.com/2012/02/koda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1295400"/>
            <a:ext cx="3286125" cy="2771776"/>
          </a:xfrm>
          <a:prstGeom prst="rect">
            <a:avLst/>
          </a:prstGeom>
          <a:noFill/>
        </p:spPr>
      </p:pic>
      <p:pic>
        <p:nvPicPr>
          <p:cNvPr id="20490" name="Picture 10" descr="http://rack.0.mshcdn.com/media/ZgkyMDEzLzAzLzA3L2MyL2lQaG9uZUNhbWVyLjgxMzI3LmpwZwpwCXRodW1iCTk1MHg1MzQjCmUJanBn/701e826a/9ad/iPhone-Camera-600-iStock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914400"/>
            <a:ext cx="4959425" cy="2790728"/>
          </a:xfrm>
          <a:prstGeom prst="rect">
            <a:avLst/>
          </a:prstGeom>
          <a:noFill/>
        </p:spPr>
      </p:pic>
      <p:pic>
        <p:nvPicPr>
          <p:cNvPr id="20492" name="Picture 12" descr="http://www.technologyreview.com/files/78130/kodak_charts_AB_x616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3276600"/>
            <a:ext cx="5619750" cy="33528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next 100 years….the electrons still rock and roll with light…but not on film …it now plays on </a:t>
            </a:r>
            <a:r>
              <a:rPr lang="en-US" sz="2800" dirty="0" err="1" smtClean="0"/>
              <a:t>transitorized</a:t>
            </a:r>
            <a:r>
              <a:rPr lang="en-US" sz="2800" dirty="0" smtClean="0"/>
              <a:t> LCDs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79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Light and electrons on the move: examples of them working  together </a:t>
            </a:r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 2: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066800"/>
            <a:ext cx="4343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Sun powered America (???)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526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r>
              <a:rPr lang="en-US" sz="3600" b="1" dirty="0" smtClean="0"/>
              <a:t>ow sunlight can free us from burning oil and coal</a:t>
            </a:r>
            <a:endParaRPr lang="en-US" sz="3600" b="1" dirty="0"/>
          </a:p>
        </p:txBody>
      </p:sp>
      <p:pic>
        <p:nvPicPr>
          <p:cNvPr id="24578" name="Picture 2" descr="http://i.treehugger.com/images/2007/5/24/nrel-photovolta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3487316" cy="21907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19800" y="3276600"/>
            <a:ext cx="304800" cy="190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3276600"/>
            <a:ext cx="3048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4800" y="5528796"/>
            <a:ext cx="4419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p-n solar Si cell junction</a:t>
            </a:r>
            <a:endParaRPr lang="en-US" sz="2800" b="1" dirty="0"/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4953000" y="48006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962400" y="38100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4953000" y="2819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7124700" y="32385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6553200" y="36576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6705600" y="28194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943600" y="2590800"/>
            <a:ext cx="1066800" cy="461665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Load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943600" y="3971786"/>
            <a:ext cx="91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  n</a:t>
            </a:r>
            <a:endParaRPr lang="en-US" sz="2800" b="1" dirty="0"/>
          </a:p>
        </p:txBody>
      </p:sp>
      <p:cxnSp>
        <p:nvCxnSpPr>
          <p:cNvPr id="53" name="Straight Arrow Connector 52"/>
          <p:cNvCxnSpPr/>
          <p:nvPr/>
        </p:nvCxnSpPr>
        <p:spPr>
          <a:xfrm rot="10800000">
            <a:off x="6934200" y="4648200"/>
            <a:ext cx="1905000" cy="1588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10400" y="4038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Sunlight on</a:t>
            </a:r>
            <a:endParaRPr lang="en-US" sz="2800" dirty="0"/>
          </a:p>
        </p:txBody>
      </p:sp>
      <p:cxnSp>
        <p:nvCxnSpPr>
          <p:cNvPr id="58" name="Straight Connector 57"/>
          <p:cNvCxnSpPr/>
          <p:nvPr/>
        </p:nvCxnSpPr>
        <p:spPr>
          <a:xfrm rot="10800000">
            <a:off x="6324600" y="3581400"/>
            <a:ext cx="304800" cy="0"/>
          </a:xfrm>
          <a:prstGeom prst="line">
            <a:avLst/>
          </a:prstGeom>
          <a:ln w="19050">
            <a:solidFill>
              <a:srgbClr val="FCDE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6096000" y="48006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934200" y="4724400"/>
            <a:ext cx="21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Sun Light off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67056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e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705600" y="4572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e</a:t>
            </a:r>
            <a:r>
              <a:rPr lang="en-US" baseline="30000" dirty="0" smtClean="0"/>
              <a:t>-</a:t>
            </a:r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7315200" y="3200400"/>
            <a:ext cx="457200" cy="1588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4648200" y="4267200"/>
            <a:ext cx="6096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2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 animBg="1"/>
      <p:bldP spid="10" grpId="0" animBg="1"/>
      <p:bldP spid="11" grpId="0" animBg="1"/>
      <p:bldP spid="50" grpId="0" animBg="1"/>
      <p:bldP spid="51" grpId="0"/>
      <p:bldP spid="56" grpId="0"/>
      <p:bldP spid="65" grpId="0"/>
      <p:bldP spid="67" grpId="0"/>
      <p:bldP spid="71" grpId="0"/>
      <p:bldP spid="7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l efficienci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9" y="685800"/>
            <a:ext cx="8316283" cy="506253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85800" y="2362200"/>
            <a:ext cx="8458200" cy="7620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0" y="1295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Homo junction (single </a:t>
            </a:r>
            <a:r>
              <a:rPr lang="en-US" dirty="0" err="1" smtClean="0"/>
              <a:t>p/n</a:t>
            </a:r>
            <a:r>
              <a:rPr lang="en-US" dirty="0" smtClean="0"/>
              <a:t>) theoretical limit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857500" y="22479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4267200"/>
            <a:ext cx="8915400" cy="76200"/>
          </a:xfrm>
          <a:prstGeom prst="line">
            <a:avLst/>
          </a:prstGeom>
          <a:ln w="44450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600200"/>
            <a:ext cx="990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Si-only limit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343400"/>
            <a:ext cx="121920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Practical range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07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 `what if’ calculation: why not solar 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Average amount of sunlight falling on Nevada = 0.5 J / </a:t>
            </a:r>
            <a:r>
              <a:rPr lang="en-US" sz="2400" b="1" dirty="0" smtClean="0"/>
              <a:t>(s in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)  </a:t>
            </a:r>
            <a:endParaRPr lang="en-US" sz="2400" b="1" dirty="0"/>
          </a:p>
        </p:txBody>
      </p:sp>
      <p:pic>
        <p:nvPicPr>
          <p:cNvPr id="6146" name="Picture 2" descr="http://www.map-of-usa.co.uk/images/neva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4133379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1430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Total energy produced daily </a:t>
            </a:r>
            <a:r>
              <a:rPr lang="en-US" sz="3200" b="1" smtClean="0"/>
              <a:t>in USA=&gt; </a:t>
            </a:r>
            <a:r>
              <a:rPr lang="en-US" sz="2800" b="1" dirty="0" smtClean="0"/>
              <a:t>~</a:t>
            </a:r>
            <a:r>
              <a:rPr lang="en-US" sz="3200" b="1" dirty="0" smtClean="0">
                <a:solidFill>
                  <a:srgbClr val="FF0000"/>
                </a:solidFill>
              </a:rPr>
              <a:t>1*10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16</a:t>
            </a:r>
            <a:r>
              <a:rPr lang="en-US" sz="3200" b="1" dirty="0" smtClean="0">
                <a:solidFill>
                  <a:srgbClr val="FF0000"/>
                </a:solidFill>
              </a:rPr>
              <a:t> J</a:t>
            </a:r>
            <a:r>
              <a:rPr lang="en-US" sz="2800" b="1" dirty="0" smtClean="0"/>
              <a:t>/day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76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Assume 10 hours (36000 s) of sunlight per day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4384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Assume solar cells convert 10% of sun energy (`cheap cells’)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89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1.0*10</a:t>
            </a:r>
            <a:r>
              <a:rPr lang="en-US" sz="3200" b="1" baseline="30000" dirty="0" smtClean="0"/>
              <a:t>16</a:t>
            </a:r>
            <a:r>
              <a:rPr lang="en-US" sz="3200" b="1" dirty="0" smtClean="0"/>
              <a:t> J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Energy we generate per day in America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3657600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Available Solar Energy in  1 day in Nevada/in</a:t>
            </a:r>
            <a:r>
              <a:rPr lang="en-US" sz="2500" b="1" baseline="30000" dirty="0" smtClean="0"/>
              <a:t>2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3048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400" b="1" dirty="0" smtClean="0"/>
              <a:t>0.5 J/s*in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)  x 36000 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1828800"/>
            <a:ext cx="2667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  cell Conversion</a:t>
            </a:r>
          </a:p>
          <a:p>
            <a:r>
              <a:rPr lang="en-US" sz="2400" b="1" dirty="0" smtClean="0"/>
              <a:t> efficiency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2895600"/>
            <a:ext cx="2133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 0.1 (10%)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2819400"/>
            <a:ext cx="1447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  A(in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057400"/>
            <a:ext cx="2057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  cell   area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066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38862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                 1.0*10</a:t>
            </a:r>
            <a:r>
              <a:rPr lang="en-US" sz="3200" b="1" u="sng" baseline="30000" dirty="0" smtClean="0"/>
              <a:t>16</a:t>
            </a:r>
            <a:r>
              <a:rPr lang="en-US" sz="3200" b="1" u="sng" dirty="0" smtClean="0"/>
              <a:t> J					 </a:t>
            </a:r>
            <a:endParaRPr lang="en-US" sz="32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4495800"/>
            <a:ext cx="3048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400" b="1" dirty="0" smtClean="0"/>
              <a:t>0.5 J/s*in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)  x 36000 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4495800"/>
            <a:ext cx="2133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 0.1 (10%)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4114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4267200"/>
            <a:ext cx="17526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A(in</a:t>
            </a:r>
            <a:r>
              <a:rPr lang="en-US" sz="4000" baseline="30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105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=5.6*10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12</a:t>
            </a:r>
            <a:r>
              <a:rPr lang="en-US" sz="3600" b="1" dirty="0" smtClean="0">
                <a:solidFill>
                  <a:srgbClr val="FF0000"/>
                </a:solidFill>
              </a:rPr>
              <a:t> in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5105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= 2.4*10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inch x 2.4*10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inch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5867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 37 miles x 37 miles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429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Solve for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3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3" grpId="0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 `what if’ calculation: why not solar? (cont.)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map-of-usa.co.uk/images/neva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41" y="2209800"/>
            <a:ext cx="4619659" cy="4343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914400"/>
            <a:ext cx="8991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=&gt; If we cover 40 mile x 40 mile</a:t>
            </a:r>
            <a:r>
              <a:rPr lang="en-US" sz="2800" b="1" baseline="30000" dirty="0" smtClean="0"/>
              <a:t> </a:t>
            </a:r>
            <a:r>
              <a:rPr lang="en-US" sz="2800" b="1" dirty="0" smtClean="0"/>
              <a:t> section of Nevada with 10 % efficient solar cells we can make </a:t>
            </a:r>
            <a:r>
              <a:rPr lang="en-US" sz="2800" b="1" dirty="0" smtClean="0">
                <a:solidFill>
                  <a:srgbClr val="FF0000"/>
                </a:solidFill>
              </a:rPr>
              <a:t>1.2*10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16</a:t>
            </a:r>
            <a:r>
              <a:rPr lang="en-US" sz="2800" b="1" dirty="0" smtClean="0">
                <a:solidFill>
                  <a:srgbClr val="FF0000"/>
                </a:solidFill>
              </a:rPr>
              <a:t> J </a:t>
            </a:r>
            <a:r>
              <a:rPr lang="en-US" sz="2800" b="1" dirty="0" smtClean="0"/>
              <a:t>in 10 hours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477000" y="30480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rot="10800000">
            <a:off x="4572000" y="2819400"/>
            <a:ext cx="1905000" cy="3810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2057400"/>
            <a:ext cx="4495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Can get </a:t>
            </a:r>
            <a:r>
              <a:rPr lang="en-US" sz="2800" b="1" u="sng" dirty="0" smtClean="0">
                <a:solidFill>
                  <a:srgbClr val="FF0000"/>
                </a:solidFill>
              </a:rPr>
              <a:t>all</a:t>
            </a:r>
            <a:r>
              <a:rPr lang="en-US" sz="2800" b="1" dirty="0" smtClean="0"/>
              <a:t> energy/day generated in USA from just solar in 10 hr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865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95835"/>
              </p:ext>
            </p:extLst>
          </p:nvPr>
        </p:nvGraphicFramePr>
        <p:xfrm>
          <a:off x="-1" y="1524000"/>
          <a:ext cx="9144001" cy="1233828"/>
        </p:xfrm>
        <a:graphic>
          <a:graphicData uri="http://schemas.openxmlformats.org/drawingml/2006/table">
            <a:tbl>
              <a:tblPr/>
              <a:tblGrid>
                <a:gridCol w="2340865"/>
                <a:gridCol w="1133856"/>
                <a:gridCol w="1133856"/>
                <a:gridCol w="1133856"/>
                <a:gridCol w="1133856"/>
                <a:gridCol w="1133856"/>
                <a:gridCol w="1133856"/>
              </a:tblGrid>
              <a:tr h="302849">
                <a:tc>
                  <a:txBody>
                    <a:bodyPr/>
                    <a:lstStyle/>
                    <a:p>
                      <a:r>
                        <a:rPr lang="en-US" sz="1600" b="1" dirty="0"/>
                        <a:t>System Size</a:t>
                      </a:r>
                      <a:endParaRPr lang="en-US" sz="1600" dirty="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50kW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75kW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100kW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250kW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500kW</a:t>
                      </a:r>
                      <a:endParaRPr lang="en-US" sz="1600" dirty="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1,000kW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9862">
                <a:tc>
                  <a:txBody>
                    <a:bodyPr/>
                    <a:lstStyle/>
                    <a:p>
                      <a:r>
                        <a:rPr lang="en-US" sz="1600" b="1"/>
                        <a:t>System Area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3,846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5,769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7,692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19,231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38,462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76,924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849">
                <a:tc>
                  <a:txBody>
                    <a:bodyPr/>
                    <a:lstStyle/>
                    <a:p>
                      <a:r>
                        <a:rPr lang="en-US" sz="1600" b="1"/>
                        <a:t>List Price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$108,350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$158,400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$206,800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$486,750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$912,600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$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1,808,300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7620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Price list  from-http</a:t>
            </a:r>
            <a:r>
              <a:rPr lang="en-US" sz="2800" dirty="0"/>
              <a:t>://www.solarelectricsupply.com/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much would a system cost? Some rough estimates….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" y="4034373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 *10</a:t>
            </a:r>
            <a:r>
              <a:rPr lang="en-US" sz="4000" baseline="30000" dirty="0" smtClean="0"/>
              <a:t>16</a:t>
            </a:r>
            <a:r>
              <a:rPr lang="en-US" sz="4000" dirty="0" smtClean="0"/>
              <a:t> J/10 hours = 2.8*10</a:t>
            </a:r>
            <a:r>
              <a:rPr lang="en-US" sz="4000" baseline="30000" dirty="0" smtClean="0"/>
              <a:t>7</a:t>
            </a:r>
            <a:r>
              <a:rPr lang="en-US" sz="4000" dirty="0" smtClean="0"/>
              <a:t> kW </a:t>
            </a:r>
          </a:p>
          <a:p>
            <a:r>
              <a:rPr lang="en-US" sz="4000" dirty="0" smtClean="0"/>
              <a:t>(during light hours….store the rest)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398282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Total US power needs per day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819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$1,808/kW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528012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=&gt;2.8*10</a:t>
            </a:r>
            <a:r>
              <a:rPr lang="en-US" sz="4000" baseline="30000" dirty="0" smtClean="0"/>
              <a:t>7</a:t>
            </a:r>
            <a:r>
              <a:rPr lang="en-US" sz="4000" dirty="0" smtClean="0"/>
              <a:t> kW </a:t>
            </a:r>
            <a:r>
              <a:rPr lang="en-US" sz="4000" dirty="0" smtClean="0">
                <a:solidFill>
                  <a:srgbClr val="FF0000"/>
                </a:solidFill>
              </a:rPr>
              <a:t>* $1,808/kW =$ 5*10</a:t>
            </a:r>
            <a:r>
              <a:rPr lang="en-US" sz="4000" baseline="30000" dirty="0" smtClean="0">
                <a:solidFill>
                  <a:srgbClr val="FF0000"/>
                </a:solidFill>
              </a:rPr>
              <a:t>10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738753"/>
            <a:ext cx="7848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Minimum cost: </a:t>
            </a:r>
          </a:p>
          <a:p>
            <a:r>
              <a:rPr lang="en-US" sz="4000" b="1" dirty="0" smtClean="0"/>
              <a:t>50 billion dollars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76200" y="2830950"/>
            <a:ext cx="579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Minimum estimate: via kW 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048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Maximum estimate: …just cover the 37x 37 mile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area with commercial units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93005"/>
              </p:ext>
            </p:extLst>
          </p:nvPr>
        </p:nvGraphicFramePr>
        <p:xfrm>
          <a:off x="33337" y="2133600"/>
          <a:ext cx="9144002" cy="1294788"/>
        </p:xfrm>
        <a:graphic>
          <a:graphicData uri="http://schemas.openxmlformats.org/drawingml/2006/table">
            <a:tbl>
              <a:tblPr/>
              <a:tblGrid>
                <a:gridCol w="2328863"/>
                <a:gridCol w="1145859"/>
                <a:gridCol w="1133856"/>
                <a:gridCol w="1133856"/>
                <a:gridCol w="1133856"/>
                <a:gridCol w="1133856"/>
                <a:gridCol w="1133856"/>
              </a:tblGrid>
              <a:tr h="302849">
                <a:tc>
                  <a:txBody>
                    <a:bodyPr/>
                    <a:lstStyle/>
                    <a:p>
                      <a:r>
                        <a:rPr lang="en-US" sz="1600" b="1" dirty="0"/>
                        <a:t>System Size</a:t>
                      </a:r>
                      <a:endParaRPr lang="en-US" sz="1600" dirty="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50kW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75kW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100kW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250kW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500kW</a:t>
                      </a:r>
                      <a:endParaRPr lang="en-US" sz="1600" dirty="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1,000kW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9862">
                <a:tc>
                  <a:txBody>
                    <a:bodyPr/>
                    <a:lstStyle/>
                    <a:p>
                      <a:r>
                        <a:rPr lang="en-US" sz="1600" b="1"/>
                        <a:t>System Area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3,846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5,769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7,692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19,231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38,462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76,924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849">
                <a:tc>
                  <a:txBody>
                    <a:bodyPr/>
                    <a:lstStyle/>
                    <a:p>
                      <a:r>
                        <a:rPr lang="en-US" sz="1600" b="1"/>
                        <a:t>List Price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$108,350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$158,400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$206,800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$486,750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$912,600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$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1,808,300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67600" y="3581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$23.5/ft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4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A(to supply all US energy)</a:t>
            </a:r>
            <a:r>
              <a:rPr lang="en-US" sz="3200" b="1" dirty="0" smtClean="0"/>
              <a:t>= 37 x 37 mile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= 4*10</a:t>
            </a:r>
            <a:r>
              <a:rPr lang="en-US" sz="3200" b="1" baseline="30000" dirty="0" smtClean="0"/>
              <a:t>10 </a:t>
            </a:r>
            <a:r>
              <a:rPr lang="en-US" sz="3200" b="1" dirty="0" smtClean="0"/>
              <a:t>ft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520273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A(ft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 x $23.5/ft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= 4*10</a:t>
            </a:r>
            <a:r>
              <a:rPr lang="en-US" sz="4000" baseline="30000" dirty="0" smtClean="0"/>
              <a:t>10</a:t>
            </a:r>
            <a:r>
              <a:rPr lang="en-US" sz="4000" dirty="0" smtClean="0"/>
              <a:t> ft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*$23.5/ft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=$9.4*10</a:t>
            </a:r>
            <a:r>
              <a:rPr lang="en-US" sz="4000" baseline="30000" dirty="0" smtClean="0"/>
              <a:t>11</a:t>
            </a:r>
            <a:r>
              <a:rPr lang="en-US" sz="4000" dirty="0" smtClean="0"/>
              <a:t> =$ 940 billion</a:t>
            </a:r>
            <a:endParaRPr lang="en-US" sz="40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92817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Maximum cost 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726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Cost for total clean, green Energy freedom for USA (not including delivery):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sz="4800" dirty="0" smtClean="0"/>
              <a:t>$50-940 billion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343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 smtClean="0"/>
              <a:t>The Iraq war cost the US taxpayers  how many $$$$….?</a:t>
            </a:r>
          </a:p>
          <a:p>
            <a:r>
              <a:rPr lang="en-US" sz="4000" b="1" dirty="0" smtClean="0"/>
              <a:t>$2000-3000 billion  (2-3 trillion)</a:t>
            </a:r>
            <a:endParaRPr lang="en-US" sz="4000" b="1" dirty="0"/>
          </a:p>
        </p:txBody>
      </p:sp>
      <p:pic>
        <p:nvPicPr>
          <p:cNvPr id="4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971800"/>
            <a:ext cx="1447800" cy="19994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34290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Another  annoying Doc question:</a:t>
            </a:r>
          </a:p>
        </p:txBody>
      </p:sp>
    </p:spTree>
    <p:extLst>
      <p:ext uri="{BB962C8B-B14F-4D97-AF65-F5344CB8AC3E}">
        <p14:creationId xmlns:p14="http://schemas.microsoft.com/office/powerpoint/2010/main" val="32274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2819400" cy="23082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  <a:cs typeface="+mn-cs"/>
              </a:rPr>
              <a:t>Electronic properties of elements and molecules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838200"/>
            <a:ext cx="3048000" cy="101566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</a:gra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Some chemistry and computations for salts , acids and bases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1905000"/>
            <a:ext cx="2895600" cy="1016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</a:gradFill>
          <a:ln w="44450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Atomic structure,  light, `quantum’ jumps  and spectral lines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514600" y="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The </a:t>
            </a:r>
            <a:r>
              <a:rPr lang="en-US" sz="2800" b="1">
                <a:latin typeface="Calibri" pitchFamily="34" charset="0"/>
              </a:rPr>
              <a:t>course so far….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2971800"/>
            <a:ext cx="8153400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lenovoblogs.com/designmatters/files/2009/04/bal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24200"/>
            <a:ext cx="24288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Isosceles Triangle 11"/>
          <p:cNvSpPr/>
          <p:nvPr/>
        </p:nvSpPr>
        <p:spPr>
          <a:xfrm>
            <a:off x="3657600" y="2971800"/>
            <a:ext cx="228600" cy="2286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3048000"/>
            <a:ext cx="373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But all of modern Chemistry…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05400" y="3048000"/>
            <a:ext cx="373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….starts with experiments using a  balance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5800" y="5638800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…which leads to `</a:t>
            </a:r>
            <a:r>
              <a:rPr lang="en-US" sz="4000" b="1" dirty="0">
                <a:latin typeface="Calibri" pitchFamily="34" charset="0"/>
              </a:rPr>
              <a:t>mole’</a:t>
            </a:r>
            <a:r>
              <a:rPr lang="en-US" sz="4000" dirty="0">
                <a:latin typeface="Calibri" pitchFamily="34" charset="0"/>
              </a:rPr>
              <a:t> calculations</a:t>
            </a:r>
          </a:p>
        </p:txBody>
      </p:sp>
    </p:spTree>
    <p:extLst>
      <p:ext uri="{BB962C8B-B14F-4D97-AF65-F5344CB8AC3E}">
        <p14:creationId xmlns:p14="http://schemas.microsoft.com/office/powerpoint/2010/main" val="29873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2" grpId="0" animBg="1"/>
      <p:bldP spid="13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Light and electrons on the move: examples of them working together</a:t>
            </a:r>
          </a:p>
          <a:p>
            <a:r>
              <a:rPr lang="en-US" sz="2400" b="1" dirty="0" smtClean="0"/>
              <a:t>(see pp 174-178, section 5.3)</a:t>
            </a:r>
            <a:endParaRPr lang="en-US" sz="2400" b="1" dirty="0"/>
          </a:p>
        </p:txBody>
      </p:sp>
      <p:pic>
        <p:nvPicPr>
          <p:cNvPr id="3" name="Picture 6" descr="http://www.wallpapers8.com/wp-content/uploads/2009/12/free-movie-wallpaper-neytiri-wallpaper-character-in-the-movie-ava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4495800" cy="33728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1143000"/>
            <a:ext cx="3276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Photographic film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#1:</a:t>
            </a:r>
            <a:endParaRPr lang="en-US" sz="2800" b="1" dirty="0"/>
          </a:p>
        </p:txBody>
      </p:sp>
      <p:pic>
        <p:nvPicPr>
          <p:cNvPr id="1028" name="Picture 4" descr="http://www.gotparty.com/hollywood_film70mm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838200"/>
            <a:ext cx="2809875" cy="1781175"/>
          </a:xfrm>
          <a:prstGeom prst="rect">
            <a:avLst/>
          </a:prstGeom>
          <a:noFill/>
        </p:spPr>
      </p:pic>
      <p:pic>
        <p:nvPicPr>
          <p:cNvPr id="1030" name="Picture 6" descr="http://rosenblumtv.files.wordpress.com/2008/05/kodak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19400"/>
            <a:ext cx="2813765" cy="252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80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19200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Text does very ,very little with  moles… you’ll need to rely on lecture …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48006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ym typeface="Wingdings" pitchFamily="2" charset="2"/>
              </a:rPr>
              <a:t>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728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295400" y="0"/>
            <a:ext cx="5638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A necessary prequel 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part 1: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numbers</a:t>
            </a:r>
            <a:r>
              <a:rPr lang="en-US" sz="2800" b="1" dirty="0">
                <a:latin typeface="Calibri" pitchFamily="34" charset="0"/>
              </a:rPr>
              <a:t>,  units and prefixes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(see also: pp 17-24 and pp 58-61)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295400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1)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Review of scientific notation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1676400"/>
            <a:ext cx="61722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Mass of 1 molecule of water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</a:t>
            </a:r>
          </a:p>
          <a:p>
            <a:r>
              <a:rPr lang="en-US" sz="2500" b="1" dirty="0">
                <a:latin typeface="Calibri" pitchFamily="34" charset="0"/>
              </a:rPr>
              <a:t>0.00000000000000000000002988 grams</a:t>
            </a:r>
          </a:p>
        </p:txBody>
      </p:sp>
      <p:pic>
        <p:nvPicPr>
          <p:cNvPr id="25604" name="Picture 4" descr="http://www.istockphoto.com/file_thumbview_approve/1057852/2/istockphoto_1057852-water-drop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990600"/>
            <a:ext cx="11858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>
            <a:off x="1600200" y="2362200"/>
            <a:ext cx="152400" cy="125413"/>
          </a:xfrm>
          <a:custGeom>
            <a:avLst/>
            <a:gdLst>
              <a:gd name="connsiteX0" fmla="*/ 0 w 195209"/>
              <a:gd name="connsiteY0" fmla="*/ 10274 h 125002"/>
              <a:gd name="connsiteX1" fmla="*/ 102742 w 195209"/>
              <a:gd name="connsiteY1" fmla="*/ 123290 h 125002"/>
              <a:gd name="connsiteX2" fmla="*/ 195209 w 195209"/>
              <a:gd name="connsiteY2" fmla="*/ 0 h 1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09" h="125002">
                <a:moveTo>
                  <a:pt x="0" y="10274"/>
                </a:moveTo>
                <a:cubicBezTo>
                  <a:pt x="35103" y="67638"/>
                  <a:pt x="70207" y="125002"/>
                  <a:pt x="102742" y="123290"/>
                </a:cubicBezTo>
                <a:cubicBezTo>
                  <a:pt x="135277" y="121578"/>
                  <a:pt x="195209" y="0"/>
                  <a:pt x="195209" y="0"/>
                </a:cubicBezTo>
              </a:path>
            </a:pathLst>
          </a:cu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828800" y="2362200"/>
            <a:ext cx="152400" cy="125413"/>
          </a:xfrm>
          <a:custGeom>
            <a:avLst/>
            <a:gdLst>
              <a:gd name="connsiteX0" fmla="*/ 0 w 195209"/>
              <a:gd name="connsiteY0" fmla="*/ 10274 h 125002"/>
              <a:gd name="connsiteX1" fmla="*/ 102742 w 195209"/>
              <a:gd name="connsiteY1" fmla="*/ 123290 h 125002"/>
              <a:gd name="connsiteX2" fmla="*/ 195209 w 195209"/>
              <a:gd name="connsiteY2" fmla="*/ 0 h 1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09" h="125002">
                <a:moveTo>
                  <a:pt x="0" y="10274"/>
                </a:moveTo>
                <a:cubicBezTo>
                  <a:pt x="35103" y="67638"/>
                  <a:pt x="70207" y="125002"/>
                  <a:pt x="102742" y="123290"/>
                </a:cubicBezTo>
                <a:cubicBezTo>
                  <a:pt x="135277" y="121578"/>
                  <a:pt x="195209" y="0"/>
                  <a:pt x="195209" y="0"/>
                </a:cubicBezTo>
              </a:path>
            </a:pathLst>
          </a:cu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81200" y="2362200"/>
            <a:ext cx="144463" cy="150813"/>
          </a:xfrm>
          <a:custGeom>
            <a:avLst/>
            <a:gdLst>
              <a:gd name="connsiteX0" fmla="*/ 0 w 143838"/>
              <a:gd name="connsiteY0" fmla="*/ 41097 h 150688"/>
              <a:gd name="connsiteX1" fmla="*/ 61645 w 143838"/>
              <a:gd name="connsiteY1" fmla="*/ 143839 h 150688"/>
              <a:gd name="connsiteX2" fmla="*/ 143838 w 143838"/>
              <a:gd name="connsiteY2" fmla="*/ 0 h 15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38" h="150688">
                <a:moveTo>
                  <a:pt x="0" y="41097"/>
                </a:moveTo>
                <a:cubicBezTo>
                  <a:pt x="18836" y="95892"/>
                  <a:pt x="37672" y="150688"/>
                  <a:pt x="61645" y="143839"/>
                </a:cubicBezTo>
                <a:cubicBezTo>
                  <a:pt x="85618" y="136990"/>
                  <a:pt x="143838" y="0"/>
                  <a:pt x="143838" y="0"/>
                </a:cubicBezTo>
              </a:path>
            </a:pathLst>
          </a:custGeom>
          <a:ln w="412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86000" y="25146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Etc…counting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hops</a:t>
            </a:r>
            <a:r>
              <a:rPr lang="en-US">
                <a:latin typeface="Calibri" pitchFamily="34" charset="0"/>
              </a:rPr>
              <a:t>….till here…..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5145088" y="2552700"/>
            <a:ext cx="379412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486400" y="2438400"/>
            <a:ext cx="1371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libri" pitchFamily="34" charset="0"/>
              </a:rPr>
              <a:t>23</a:t>
            </a:r>
            <a:r>
              <a:rPr lang="en-US" sz="2600">
                <a:latin typeface="Calibri" pitchFamily="34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Calibri" pitchFamily="34" charset="0"/>
              </a:rPr>
              <a:t>hops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705600" y="2590800"/>
            <a:ext cx="304800" cy="201613"/>
          </a:xfrm>
          <a:custGeom>
            <a:avLst/>
            <a:gdLst>
              <a:gd name="connsiteX0" fmla="*/ 0 w 195209"/>
              <a:gd name="connsiteY0" fmla="*/ 10274 h 125002"/>
              <a:gd name="connsiteX1" fmla="*/ 102742 w 195209"/>
              <a:gd name="connsiteY1" fmla="*/ 123290 h 125002"/>
              <a:gd name="connsiteX2" fmla="*/ 195209 w 195209"/>
              <a:gd name="connsiteY2" fmla="*/ 0 h 1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09" h="125002">
                <a:moveTo>
                  <a:pt x="0" y="10274"/>
                </a:moveTo>
                <a:cubicBezTo>
                  <a:pt x="35103" y="67638"/>
                  <a:pt x="70207" y="125002"/>
                  <a:pt x="102742" y="123290"/>
                </a:cubicBezTo>
                <a:cubicBezTo>
                  <a:pt x="135277" y="121578"/>
                  <a:pt x="195209" y="0"/>
                  <a:pt x="195209" y="0"/>
                </a:cubicBezTo>
              </a:path>
            </a:pathLst>
          </a:cu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2400" y="29718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1)To convert to scientific notation-first do the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`bunny hop’ </a:t>
            </a:r>
            <a:r>
              <a:rPr lang="en-US" sz="2400" b="1" dirty="0">
                <a:latin typeface="Calibri" pitchFamily="34" charset="0"/>
              </a:rPr>
              <a:t>&amp; count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86600" y="52578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Calibri" pitchFamily="34" charset="0"/>
              </a:rPr>
              <a:t>10</a:t>
            </a:r>
            <a:r>
              <a:rPr lang="en-US" sz="3600" b="1" baseline="30000" dirty="0">
                <a:latin typeface="Calibri" pitchFamily="34" charset="0"/>
              </a:rPr>
              <a:t>-</a:t>
            </a:r>
            <a:r>
              <a:rPr lang="en-US" sz="3600" b="1" baseline="30000" dirty="0">
                <a:solidFill>
                  <a:srgbClr val="FF0000"/>
                </a:solidFill>
                <a:latin typeface="Calibri" pitchFamily="34" charset="0"/>
              </a:rPr>
              <a:t>23</a:t>
            </a:r>
            <a:endParaRPr 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2400" y="34290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  <a:r>
              <a:rPr lang="en-US" sz="2400" b="1" dirty="0">
                <a:latin typeface="Calibri" pitchFamily="34" charset="0"/>
              </a:rPr>
              <a:t>) …..stop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hopping </a:t>
            </a:r>
            <a:r>
              <a:rPr lang="en-US" sz="2400" b="1" dirty="0">
                <a:latin typeface="Calibri" pitchFamily="34" charset="0"/>
              </a:rPr>
              <a:t>since 2.988 is between 1 and 10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2400" y="3886200"/>
            <a:ext cx="6705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3</a:t>
            </a:r>
            <a:r>
              <a:rPr lang="en-US" sz="2400" b="1" dirty="0">
                <a:latin typeface="Calibri" pitchFamily="34" charset="0"/>
              </a:rPr>
              <a:t>) Write the hop count as exponent of 10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638800" y="3886200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dirty="0">
                <a:latin typeface="Calibri" pitchFamily="34" charset="0"/>
              </a:rPr>
              <a:t> count if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hopped </a:t>
            </a:r>
            <a:r>
              <a:rPr lang="en-US" sz="2400" b="1" dirty="0">
                <a:latin typeface="Calibri" pitchFamily="34" charset="0"/>
              </a:rPr>
              <a:t>right</a:t>
            </a:r>
          </a:p>
          <a:p>
            <a:r>
              <a:rPr lang="en-US" sz="2400" b="1" dirty="0">
                <a:latin typeface="Calibri" pitchFamily="34" charset="0"/>
              </a:rPr>
              <a:t>+ count if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hopped</a:t>
            </a:r>
            <a:r>
              <a:rPr lang="en-US" sz="2400" b="1" dirty="0">
                <a:latin typeface="Calibri" pitchFamily="34" charset="0"/>
              </a:rPr>
              <a:t> left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52400" y="44196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4</a:t>
            </a:r>
            <a:r>
              <a:rPr lang="en-US" sz="2400" b="1" dirty="0">
                <a:latin typeface="Calibri" pitchFamily="34" charset="0"/>
              </a:rPr>
              <a:t>) Multiply by </a:t>
            </a:r>
            <a:r>
              <a:rPr lang="en-US" sz="2400" b="1" dirty="0" err="1">
                <a:latin typeface="Calibri" pitchFamily="34" charset="0"/>
              </a:rPr>
              <a:t>the`pre</a:t>
            </a:r>
            <a:r>
              <a:rPr lang="en-US" sz="2400" b="1" dirty="0">
                <a:latin typeface="Calibri" pitchFamily="34" charset="0"/>
              </a:rPr>
              <a:t>-exponent’ (2.988 )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562600" y="52578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itchFamily="34" charset="0"/>
              </a:rPr>
              <a:t>2.988 x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28600" y="49530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5) don’t forget your units !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153400" y="53340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grams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8600" y="541020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0.00000000000000000000002988 grams=</a:t>
            </a:r>
          </a:p>
        </p:txBody>
      </p:sp>
    </p:spTree>
    <p:extLst>
      <p:ext uri="{BB962C8B-B14F-4D97-AF65-F5344CB8AC3E}">
        <p14:creationId xmlns:p14="http://schemas.microsoft.com/office/powerpoint/2010/main" val="10598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8" grpId="0"/>
      <p:bldP spid="22" grpId="0"/>
      <p:bldP spid="24" grpId="0"/>
      <p:bldP spid="26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5800" y="9906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Mass of our Sun=</a:t>
            </a:r>
          </a:p>
          <a:p>
            <a:r>
              <a:rPr lang="en-US" sz="2400" b="1" dirty="0">
                <a:latin typeface="Calibri" pitchFamily="34" charset="0"/>
              </a:rPr>
              <a:t>1,988,200,000,000,000,000,000,000,000,000,000 grams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22098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1)count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Hops</a:t>
            </a:r>
            <a:r>
              <a:rPr lang="en-US" sz="2000" b="1" dirty="0">
                <a:latin typeface="Calibri" pitchFamily="34" charset="0"/>
              </a:rPr>
              <a:t> to left ….until number is between 1 and 10  </a:t>
            </a:r>
          </a:p>
        </p:txBody>
      </p:sp>
      <p:sp>
        <p:nvSpPr>
          <p:cNvPr id="4" name="Freeform 3"/>
          <p:cNvSpPr/>
          <p:nvPr/>
        </p:nvSpPr>
        <p:spPr>
          <a:xfrm>
            <a:off x="6705600" y="1676400"/>
            <a:ext cx="171450" cy="168275"/>
          </a:xfrm>
          <a:custGeom>
            <a:avLst/>
            <a:gdLst>
              <a:gd name="connsiteX0" fmla="*/ 164386 w 171236"/>
              <a:gd name="connsiteY0" fmla="*/ 0 h 167811"/>
              <a:gd name="connsiteX1" fmla="*/ 143838 w 171236"/>
              <a:gd name="connsiteY1" fmla="*/ 164386 h 167811"/>
              <a:gd name="connsiteX2" fmla="*/ 0 w 171236"/>
              <a:gd name="connsiteY2" fmla="*/ 20548 h 1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36" h="167811">
                <a:moveTo>
                  <a:pt x="164386" y="0"/>
                </a:moveTo>
                <a:cubicBezTo>
                  <a:pt x="167811" y="80480"/>
                  <a:pt x="171236" y="160961"/>
                  <a:pt x="143838" y="164386"/>
                </a:cubicBezTo>
                <a:cubicBezTo>
                  <a:pt x="116440" y="167811"/>
                  <a:pt x="58220" y="94179"/>
                  <a:pt x="0" y="20548"/>
                </a:cubicBezTo>
              </a:path>
            </a:pathLst>
          </a:cu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553200" y="1676400"/>
            <a:ext cx="141288" cy="146050"/>
          </a:xfrm>
          <a:custGeom>
            <a:avLst/>
            <a:gdLst>
              <a:gd name="connsiteX0" fmla="*/ 154113 w 154113"/>
              <a:gd name="connsiteY0" fmla="*/ 20549 h 106167"/>
              <a:gd name="connsiteX1" fmla="*/ 51371 w 154113"/>
              <a:gd name="connsiteY1" fmla="*/ 102742 h 106167"/>
              <a:gd name="connsiteX2" fmla="*/ 0 w 154113"/>
              <a:gd name="connsiteY2" fmla="*/ 0 h 106167"/>
              <a:gd name="connsiteX3" fmla="*/ 0 w 154113"/>
              <a:gd name="connsiteY3" fmla="*/ 0 h 10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13" h="106167">
                <a:moveTo>
                  <a:pt x="154113" y="20549"/>
                </a:moveTo>
                <a:cubicBezTo>
                  <a:pt x="115585" y="63358"/>
                  <a:pt x="77057" y="106167"/>
                  <a:pt x="51371" y="102742"/>
                </a:cubicBezTo>
                <a:cubicBezTo>
                  <a:pt x="25686" y="9931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24600" y="1676400"/>
            <a:ext cx="144463" cy="136525"/>
          </a:xfrm>
          <a:custGeom>
            <a:avLst/>
            <a:gdLst>
              <a:gd name="connsiteX0" fmla="*/ 143838 w 143838"/>
              <a:gd name="connsiteY0" fmla="*/ 0 h 136989"/>
              <a:gd name="connsiteX1" fmla="*/ 113015 w 143838"/>
              <a:gd name="connsiteY1" fmla="*/ 133564 h 136989"/>
              <a:gd name="connsiteX2" fmla="*/ 0 w 143838"/>
              <a:gd name="connsiteY2" fmla="*/ 20549 h 1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38" h="136989">
                <a:moveTo>
                  <a:pt x="143838" y="0"/>
                </a:moveTo>
                <a:cubicBezTo>
                  <a:pt x="140413" y="65069"/>
                  <a:pt x="136988" y="130139"/>
                  <a:pt x="113015" y="133564"/>
                </a:cubicBezTo>
                <a:cubicBezTo>
                  <a:pt x="89042" y="136989"/>
                  <a:pt x="0" y="20549"/>
                  <a:pt x="0" y="20549"/>
                </a:cubicBezTo>
              </a:path>
            </a:pathLst>
          </a:custGeom>
          <a:ln w="34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762000" y="381000"/>
            <a:ext cx="762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necessary prequel ….1)Scientific notation review (continued)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838201" y="1828800"/>
            <a:ext cx="304800" cy="317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26670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2)Stop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hop</a:t>
            </a:r>
            <a:r>
              <a:rPr lang="en-US" sz="2000" b="1" dirty="0">
                <a:latin typeface="Calibri" pitchFamily="34" charset="0"/>
              </a:rPr>
              <a:t> count where ??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0" y="17526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………………………………………..…etc…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10400" y="22098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33</a:t>
            </a:r>
            <a:r>
              <a:rPr lang="en-US" b="1" dirty="0">
                <a:latin typeface="Calibri" pitchFamily="34" charset="0"/>
              </a:rPr>
              <a:t> hops     to left</a:t>
            </a:r>
          </a:p>
        </p:txBody>
      </p:sp>
      <p:sp>
        <p:nvSpPr>
          <p:cNvPr id="14" name="Freeform 13"/>
          <p:cNvSpPr/>
          <p:nvPr/>
        </p:nvSpPr>
        <p:spPr>
          <a:xfrm>
            <a:off x="7848600" y="2438400"/>
            <a:ext cx="220663" cy="82550"/>
          </a:xfrm>
          <a:custGeom>
            <a:avLst/>
            <a:gdLst>
              <a:gd name="connsiteX0" fmla="*/ 143838 w 143838"/>
              <a:gd name="connsiteY0" fmla="*/ 0 h 82193"/>
              <a:gd name="connsiteX1" fmla="*/ 92467 w 143838"/>
              <a:gd name="connsiteY1" fmla="*/ 82193 h 82193"/>
              <a:gd name="connsiteX2" fmla="*/ 0 w 143838"/>
              <a:gd name="connsiteY2" fmla="*/ 0 h 8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38" h="82193">
                <a:moveTo>
                  <a:pt x="143838" y="0"/>
                </a:moveTo>
                <a:cubicBezTo>
                  <a:pt x="130139" y="41096"/>
                  <a:pt x="116440" y="82193"/>
                  <a:pt x="92467" y="82193"/>
                </a:cubicBezTo>
                <a:cubicBezTo>
                  <a:pt x="68494" y="82193"/>
                  <a:pt x="0" y="0"/>
                  <a:pt x="0" y="0"/>
                </a:cubicBezTo>
              </a:path>
            </a:pathLst>
          </a:custGeom>
          <a:ln w="34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32004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3</a:t>
            </a:r>
            <a:r>
              <a:rPr lang="en-US" sz="2400" b="1" dirty="0">
                <a:latin typeface="Calibri" pitchFamily="34" charset="0"/>
              </a:rPr>
              <a:t>) Write exponent</a:t>
            </a:r>
          </a:p>
        </p:txBody>
      </p:sp>
      <p:sp>
        <p:nvSpPr>
          <p:cNvPr id="26637" name="TextBox 15"/>
          <p:cNvSpPr txBox="1">
            <a:spLocks noChangeArrowheads="1"/>
          </p:cNvSpPr>
          <p:nvPr/>
        </p:nvSpPr>
        <p:spPr bwMode="auto">
          <a:xfrm>
            <a:off x="7239000" y="3276600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10</a:t>
            </a:r>
            <a:r>
              <a:rPr lang="en-US" sz="3600" baseline="30000" dirty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sz="3600" b="1" baseline="30000" dirty="0">
                <a:solidFill>
                  <a:srgbClr val="FF0000"/>
                </a:solidFill>
                <a:latin typeface="Calibri" pitchFamily="34" charset="0"/>
              </a:rPr>
              <a:t>33</a:t>
            </a:r>
            <a:endParaRPr 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71800" y="3048000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dirty="0">
                <a:latin typeface="Calibri" pitchFamily="34" charset="0"/>
              </a:rPr>
              <a:t> count if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hopped </a:t>
            </a:r>
            <a:r>
              <a:rPr lang="en-US" sz="2000" b="1" dirty="0">
                <a:latin typeface="Calibri" pitchFamily="34" charset="0"/>
              </a:rPr>
              <a:t>right</a:t>
            </a:r>
          </a:p>
          <a:p>
            <a:r>
              <a:rPr lang="en-US" sz="2000" b="1" dirty="0">
                <a:latin typeface="Calibri" pitchFamily="34" charset="0"/>
              </a:rPr>
              <a:t>+ count if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hopped</a:t>
            </a:r>
            <a:r>
              <a:rPr lang="en-US" sz="2000" b="1" dirty="0">
                <a:latin typeface="Calibri" pitchFamily="34" charset="0"/>
              </a:rPr>
              <a:t> left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600" y="3962400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4) Multiply by pre-exponent (1.9882)</a:t>
            </a:r>
          </a:p>
        </p:txBody>
      </p:sp>
      <p:sp>
        <p:nvSpPr>
          <p:cNvPr id="26640" name="TextBox 18"/>
          <p:cNvSpPr txBox="1">
            <a:spLocks noChangeArrowheads="1"/>
          </p:cNvSpPr>
          <p:nvPr/>
        </p:nvSpPr>
        <p:spPr bwMode="auto">
          <a:xfrm>
            <a:off x="5410200" y="32766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1.9882 x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3400" y="45720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5) Don’t forget units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48600" y="34290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grams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48200" y="4572000"/>
            <a:ext cx="4038600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…practice in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class ??  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5" grpId="0"/>
      <p:bldP spid="26637" grpId="0"/>
      <p:bldP spid="17" grpId="0"/>
      <p:bldP spid="18" grpId="0"/>
      <p:bldP spid="26640" grpId="0"/>
      <p:bldP spid="20" grpId="0"/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295400" y="0"/>
            <a:ext cx="5638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A necessary </a:t>
            </a:r>
            <a:r>
              <a:rPr lang="en-US" sz="2400" b="1" dirty="0" smtClean="0">
                <a:latin typeface="Calibri" pitchFamily="34" charset="0"/>
              </a:rPr>
              <a:t>prequel,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part 2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en-US" sz="2400" b="1" dirty="0">
                <a:latin typeface="Calibri" pitchFamily="34" charset="0"/>
              </a:rPr>
              <a:t>numbers,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units,</a:t>
            </a:r>
            <a:r>
              <a:rPr lang="en-US" sz="2400" b="1" dirty="0">
                <a:latin typeface="Calibri" pitchFamily="34" charset="0"/>
              </a:rPr>
              <a:t> prefixes (continued)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+mn-cs"/>
              </a:rPr>
              <a:t>) Base units = building block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+mn-cs"/>
              </a:rPr>
              <a:t> units of the Universe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1524000"/>
            <a:ext cx="40386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Length(L)</a:t>
            </a:r>
          </a:p>
          <a:p>
            <a:pPr>
              <a:buFont typeface="Arial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Mass (M)</a:t>
            </a:r>
          </a:p>
          <a:p>
            <a:pPr>
              <a:buFont typeface="Arial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Time (t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Charge (q)</a:t>
            </a:r>
            <a:endParaRPr lang="en-US" sz="3200" b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95800" y="1524000"/>
            <a:ext cx="289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meters (m)</a:t>
            </a:r>
          </a:p>
          <a:p>
            <a:pPr>
              <a:buFont typeface="Arial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 grams (g)</a:t>
            </a:r>
          </a:p>
          <a:p>
            <a:pPr>
              <a:buFont typeface="Arial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seconds (s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Coulombs (C)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5052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Calibri" pitchFamily="34" charset="0"/>
              </a:rPr>
              <a:t>1</a:t>
            </a:r>
            <a:r>
              <a:rPr lang="en-US" sz="2800" b="1" dirty="0">
                <a:latin typeface="Calibri" pitchFamily="34" charset="0"/>
              </a:rPr>
              <a:t>All other physical effects in the Universe </a:t>
            </a:r>
            <a:endParaRPr lang="en-US" sz="2800" b="1" dirty="0" smtClean="0">
              <a:latin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</a:rPr>
              <a:t>are </a:t>
            </a:r>
            <a:r>
              <a:rPr lang="en-US" sz="2800" b="1" dirty="0">
                <a:latin typeface="Calibri" pitchFamily="34" charset="0"/>
              </a:rPr>
              <a:t>combinations built out of  these  three (except temperature…. which is depends on choice of thermometer, </a:t>
            </a:r>
            <a:r>
              <a:rPr lang="en-US" sz="2800" b="1" dirty="0" smtClean="0">
                <a:latin typeface="Calibri" pitchFamily="34" charset="0"/>
              </a:rPr>
              <a:t>and, </a:t>
            </a:r>
            <a:r>
              <a:rPr lang="en-US" sz="2800" b="1" dirty="0">
                <a:latin typeface="Calibri" pitchFamily="34" charset="0"/>
              </a:rPr>
              <a:t>mole count)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5334000"/>
            <a:ext cx="541020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This class will use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 metric measures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ABOVE </a:t>
            </a:r>
            <a:r>
              <a:rPr lang="en-US" sz="2800" b="1" dirty="0" smtClean="0">
                <a:latin typeface="Calibri" pitchFamily="34" charset="0"/>
              </a:rPr>
              <a:t>for </a:t>
            </a:r>
            <a:r>
              <a:rPr lang="en-US" sz="2800" b="1" dirty="0">
                <a:latin typeface="Calibri" pitchFamily="34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fundamental units </a:t>
            </a:r>
          </a:p>
        </p:txBody>
      </p:sp>
    </p:spTree>
    <p:extLst>
      <p:ext uri="{BB962C8B-B14F-4D97-AF65-F5344CB8AC3E}">
        <p14:creationId xmlns:p14="http://schemas.microsoft.com/office/powerpoint/2010/main" val="27128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905000"/>
            <a:ext cx="944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dirty="0">
                <a:latin typeface="Calibri" pitchFamily="34" charset="0"/>
              </a:rPr>
              <a:t>What are the units of area </a:t>
            </a:r>
            <a:r>
              <a:rPr lang="en-US" sz="3600" b="1" dirty="0">
                <a:latin typeface="Calibri" pitchFamily="34" charset="0"/>
              </a:rPr>
              <a:t>A</a:t>
            </a:r>
            <a:r>
              <a:rPr lang="en-US" sz="3600" dirty="0">
                <a:latin typeface="Calibri" pitchFamily="34" charset="0"/>
              </a:rPr>
              <a:t>  in metric units </a:t>
            </a:r>
            <a:r>
              <a:rPr lang="en-US" sz="3600" dirty="0" smtClean="0">
                <a:latin typeface="Calibri" pitchFamily="34" charset="0"/>
              </a:rPr>
              <a:t>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685800"/>
            <a:ext cx="175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Example   </a:t>
            </a:r>
          </a:p>
          <a:p>
            <a:r>
              <a:rPr lang="en-US" sz="3200" b="1" dirty="0" smtClean="0">
                <a:latin typeface="Calibri" pitchFamily="34" charset="0"/>
              </a:rPr>
              <a:t>Speed</a:t>
            </a:r>
            <a:endParaRPr 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2514600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itchFamily="34" charset="0"/>
              </a:rPr>
              <a:t>A</a:t>
            </a:r>
            <a:r>
              <a:rPr lang="en-US" sz="4000" dirty="0">
                <a:latin typeface="Calibri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L * L </a:t>
            </a:r>
            <a:r>
              <a:rPr lang="en-US" sz="4000" dirty="0">
                <a:latin typeface="Calibri" pitchFamily="34" charset="0"/>
              </a:rPr>
              <a:t>= 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m *m</a:t>
            </a:r>
            <a:r>
              <a:rPr lang="en-US" sz="4000" dirty="0">
                <a:latin typeface="Calibri" pitchFamily="34" charset="0"/>
              </a:rPr>
              <a:t> = </a:t>
            </a:r>
            <a:r>
              <a:rPr lang="en-US" sz="4000" b="1" dirty="0" smtClean="0">
                <a:solidFill>
                  <a:srgbClr val="0070C0"/>
                </a:solidFill>
                <a:latin typeface="Calibri" pitchFamily="34" charset="0"/>
              </a:rPr>
              <a:t>m</a:t>
            </a:r>
            <a:r>
              <a:rPr lang="en-US" sz="4000" b="1" baseline="30000" dirty="0" smtClean="0">
                <a:solidFill>
                  <a:srgbClr val="0070C0"/>
                </a:solidFill>
                <a:latin typeface="Calibri" pitchFamily="34" charset="0"/>
              </a:rPr>
              <a:t>2</a:t>
            </a:r>
            <a:endParaRPr lang="en-US" sz="4000" b="1" baseline="30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Derived units are combinations of fundamental units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0668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=</a:t>
            </a:r>
            <a:r>
              <a:rPr lang="en-US" sz="2800" b="1" u="sng" dirty="0" smtClean="0">
                <a:latin typeface="Calibri" pitchFamily="34" charset="0"/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  <a:latin typeface="Calibri" pitchFamily="34" charset="0"/>
              </a:rPr>
              <a:t>distance </a:t>
            </a:r>
            <a:r>
              <a:rPr lang="en-US" sz="2800" b="1" u="sng" dirty="0" smtClean="0">
                <a:latin typeface="Calibri" pitchFamily="34" charset="0"/>
              </a:rPr>
              <a:t>  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    second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0668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= </a:t>
            </a:r>
            <a:r>
              <a:rPr lang="en-US" sz="2800" b="1" u="sng" dirty="0" smtClean="0">
                <a:solidFill>
                  <a:srgbClr val="002060"/>
                </a:solidFill>
                <a:latin typeface="Calibri" pitchFamily="34" charset="0"/>
              </a:rPr>
              <a:t>meters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      time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400" dirty="0" smtClean="0">
                <a:latin typeface="Calibri" pitchFamily="34" charset="0"/>
              </a:rPr>
              <a:t>What are the units of volume </a:t>
            </a:r>
            <a:r>
              <a:rPr lang="en-US" sz="3400" b="1" dirty="0" smtClean="0">
                <a:latin typeface="Calibri" pitchFamily="34" charset="0"/>
              </a:rPr>
              <a:t>V</a:t>
            </a:r>
            <a:r>
              <a:rPr lang="en-US" sz="3400" dirty="0" smtClean="0">
                <a:latin typeface="Calibri" pitchFamily="34" charset="0"/>
              </a:rPr>
              <a:t> in metric units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4495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are the units of density </a:t>
            </a:r>
            <a:r>
              <a:rPr lang="en-US" sz="3200" b="1" dirty="0" smtClean="0">
                <a:latin typeface="Calibri" pitchFamily="34" charset="0"/>
              </a:rPr>
              <a:t>d</a:t>
            </a:r>
            <a:r>
              <a:rPr lang="en-US" sz="3200" dirty="0" smtClean="0">
                <a:latin typeface="Calibri" pitchFamily="34" charset="0"/>
              </a:rPr>
              <a:t> in metric units ?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657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V</a:t>
            </a:r>
            <a:r>
              <a:rPr lang="en-US" sz="3600" dirty="0" smtClean="0">
                <a:latin typeface="Calibri" pitchFamily="34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L * L * L </a:t>
            </a:r>
            <a:r>
              <a:rPr lang="en-US" sz="3600" dirty="0" smtClean="0">
                <a:latin typeface="Calibri" pitchFamily="34" charset="0"/>
              </a:rPr>
              <a:t>= </a:t>
            </a:r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m*m*m</a:t>
            </a:r>
            <a:r>
              <a:rPr lang="en-US" sz="3600" dirty="0" smtClean="0">
                <a:latin typeface="Calibri" pitchFamily="34" charset="0"/>
              </a:rPr>
              <a:t>=</a:t>
            </a:r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m</a:t>
            </a:r>
            <a:r>
              <a:rPr lang="en-US" sz="3600" b="1" baseline="30000" dirty="0" smtClean="0">
                <a:solidFill>
                  <a:srgbClr val="0070C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5181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libri" pitchFamily="34" charset="0"/>
              </a:rPr>
              <a:t>d</a:t>
            </a:r>
            <a:r>
              <a:rPr lang="en-US" sz="4000" dirty="0" smtClean="0">
                <a:latin typeface="Calibri" pitchFamily="34" charset="0"/>
              </a:rPr>
              <a:t> =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M/V</a:t>
            </a:r>
            <a:r>
              <a:rPr lang="en-US" sz="4000" dirty="0" smtClean="0">
                <a:latin typeface="Calibri" pitchFamily="34" charset="0"/>
              </a:rPr>
              <a:t>  = </a:t>
            </a:r>
            <a:r>
              <a:rPr lang="en-US" sz="4000" b="1" dirty="0" smtClean="0">
                <a:solidFill>
                  <a:srgbClr val="0070C0"/>
                </a:solidFill>
                <a:latin typeface="Calibri" pitchFamily="34" charset="0"/>
              </a:rPr>
              <a:t>g/m</a:t>
            </a:r>
            <a:r>
              <a:rPr lang="en-US" sz="4000" b="1" baseline="30000" dirty="0" smtClean="0">
                <a:solidFill>
                  <a:srgbClr val="0070C0"/>
                </a:solidFill>
                <a:latin typeface="Calibri" pitchFamily="34" charset="0"/>
              </a:rPr>
              <a:t>3</a:t>
            </a:r>
            <a:endParaRPr lang="en-US" sz="4000" b="1" baseline="300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Other common examples of derived units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Energy</a:t>
            </a:r>
          </a:p>
          <a:p>
            <a:r>
              <a:rPr lang="en-US" sz="3600" dirty="0" smtClean="0"/>
              <a:t>(E=F*d)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Force</a:t>
            </a:r>
          </a:p>
          <a:p>
            <a:r>
              <a:rPr lang="en-US" sz="3200" dirty="0" smtClean="0"/>
              <a:t>(F=ma=</a:t>
            </a:r>
            <a:r>
              <a:rPr lang="en-US" sz="3200" dirty="0" err="1" smtClean="0"/>
              <a:t>m</a:t>
            </a:r>
            <a:r>
              <a:rPr lang="en-US" sz="3200" dirty="0" err="1" smtClean="0">
                <a:sym typeface="Symbol"/>
              </a:rPr>
              <a:t>v</a:t>
            </a:r>
            <a:r>
              <a:rPr lang="en-US" sz="3200" dirty="0" smtClean="0">
                <a:sym typeface="Symbol"/>
              </a:rPr>
              <a:t>/t)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9624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Power</a:t>
            </a:r>
          </a:p>
          <a:p>
            <a:r>
              <a:rPr lang="en-US" sz="3200" dirty="0" smtClean="0"/>
              <a:t>(P=E/t)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137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762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Metric units</a:t>
            </a:r>
            <a:endParaRPr lang="en-US" sz="32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4478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Mass* distance </a:t>
            </a:r>
            <a:r>
              <a:rPr lang="en-US" sz="3200" dirty="0" smtClean="0"/>
              <a:t>time</a:t>
            </a:r>
            <a:r>
              <a:rPr lang="en-US" sz="3200" baseline="30000" dirty="0" smtClean="0"/>
              <a:t>2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762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formula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26670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Mass* distance</a:t>
            </a:r>
            <a:r>
              <a:rPr lang="en-US" sz="3200" u="sng" baseline="30000" dirty="0" smtClean="0"/>
              <a:t>2</a:t>
            </a:r>
            <a:endParaRPr lang="en-US" sz="3200" u="sng" dirty="0" smtClean="0"/>
          </a:p>
          <a:p>
            <a:r>
              <a:rPr lang="en-US" sz="3200" dirty="0" smtClean="0"/>
              <a:t>     time</a:t>
            </a:r>
            <a:r>
              <a:rPr lang="en-US" sz="3200" baseline="30000" dirty="0" smtClean="0"/>
              <a:t>2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39624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Mass* distance</a:t>
            </a:r>
            <a:r>
              <a:rPr lang="en-US" sz="3200" u="sng" baseline="30000" dirty="0" smtClean="0"/>
              <a:t>2</a:t>
            </a:r>
            <a:endParaRPr lang="en-US" sz="3200" u="sng" dirty="0" smtClean="0"/>
          </a:p>
          <a:p>
            <a:r>
              <a:rPr lang="en-US" sz="3200" dirty="0" smtClean="0"/>
              <a:t>     time</a:t>
            </a:r>
            <a:r>
              <a:rPr lang="en-US" sz="3200" baseline="30000" dirty="0"/>
              <a:t>3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12954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g*m</a:t>
            </a:r>
          </a:p>
          <a:p>
            <a:r>
              <a:rPr lang="en-US" sz="3600" dirty="0" smtClean="0"/>
              <a:t>s</a:t>
            </a:r>
            <a:r>
              <a:rPr lang="en-US" sz="3600" baseline="30000" dirty="0" smtClean="0"/>
              <a:t>2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2590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g*m</a:t>
            </a:r>
            <a:r>
              <a:rPr lang="en-US" sz="3600" u="sng" baseline="30000" dirty="0" smtClean="0"/>
              <a:t>2</a:t>
            </a:r>
            <a:endParaRPr lang="en-US" sz="3600" u="sng" dirty="0" smtClean="0"/>
          </a:p>
          <a:p>
            <a:r>
              <a:rPr lang="en-US" sz="3600" dirty="0" smtClean="0"/>
              <a:t>s</a:t>
            </a:r>
            <a:r>
              <a:rPr lang="en-US" sz="3600" baseline="30000" dirty="0" smtClean="0"/>
              <a:t>2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39624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g*m</a:t>
            </a:r>
            <a:r>
              <a:rPr lang="en-US" sz="3600" u="sng" baseline="30000" dirty="0" smtClean="0"/>
              <a:t>2</a:t>
            </a:r>
            <a:endParaRPr lang="en-US" sz="3600" u="sng" dirty="0" smtClean="0"/>
          </a:p>
          <a:p>
            <a:r>
              <a:rPr lang="en-US" sz="3600" dirty="0" smtClean="0"/>
              <a:t>s</a:t>
            </a:r>
            <a:r>
              <a:rPr lang="en-US" sz="3600" baseline="30000" dirty="0"/>
              <a:t>3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5257800"/>
            <a:ext cx="2209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Voltage</a:t>
            </a:r>
          </a:p>
          <a:p>
            <a:r>
              <a:rPr lang="en-US" sz="3200" dirty="0" smtClean="0"/>
              <a:t>(V=E/q)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53340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Mass* distance</a:t>
            </a:r>
            <a:r>
              <a:rPr lang="en-US" sz="3200" u="sng" baseline="30000" dirty="0" smtClean="0"/>
              <a:t>2</a:t>
            </a:r>
            <a:endParaRPr lang="en-US" sz="3200" u="sng" dirty="0" smtClean="0"/>
          </a:p>
          <a:p>
            <a:r>
              <a:rPr lang="en-US" sz="3200" dirty="0" smtClean="0"/>
              <a:t>     charge*time</a:t>
            </a:r>
            <a:r>
              <a:rPr lang="en-US" sz="3200" baseline="30000" dirty="0" smtClean="0"/>
              <a:t>2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5181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g*m</a:t>
            </a:r>
            <a:r>
              <a:rPr lang="en-US" sz="3600" u="sng" baseline="30000" dirty="0" smtClean="0"/>
              <a:t>2</a:t>
            </a:r>
            <a:endParaRPr lang="en-US" sz="3600" u="sng" dirty="0" smtClean="0"/>
          </a:p>
          <a:p>
            <a:r>
              <a:rPr lang="en-US" sz="3600" dirty="0" smtClean="0"/>
              <a:t>C*s</a:t>
            </a:r>
            <a:r>
              <a:rPr lang="en-US" sz="3600" baseline="30000" dirty="0" smtClean="0"/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73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A necessary </a:t>
            </a:r>
            <a:r>
              <a:rPr lang="en-US" sz="3200" b="1" dirty="0" smtClean="0">
                <a:latin typeface="Calibri" pitchFamily="34" charset="0"/>
              </a:rPr>
              <a:t>prequel part 3 </a:t>
            </a:r>
            <a:r>
              <a:rPr lang="en-US" sz="3200" b="1" dirty="0">
                <a:latin typeface="Calibri" pitchFamily="34" charset="0"/>
              </a:rPr>
              <a:t>: numbers, units</a:t>
            </a:r>
            <a:r>
              <a:rPr lang="en-US" b="1" dirty="0">
                <a:latin typeface="Calibri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prefixes</a:t>
            </a:r>
            <a:r>
              <a:rPr lang="en-US" sz="3600" b="1" dirty="0">
                <a:latin typeface="Calibri" pitchFamily="34" charset="0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6002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Width of a human blood cell ~0.000002 m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time </a:t>
            </a:r>
            <a:r>
              <a:rPr lang="en-US" sz="2800" b="1" dirty="0">
                <a:latin typeface="Calibri" pitchFamily="34" charset="0"/>
              </a:rPr>
              <a:t>for computer to do a single operation ~ 0.000000003 </a:t>
            </a:r>
            <a:r>
              <a:rPr lang="en-US" sz="2800" b="1" dirty="0" smtClean="0">
                <a:latin typeface="Calibri" pitchFamily="34" charset="0"/>
              </a:rPr>
              <a:t>s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Average  M-1 battle tank weighs ~ 18,200,000 g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Distance to Sun=12,874,800,000 m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609600"/>
            <a:ext cx="1828800" cy="83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RANDOM FACTOIDS</a:t>
            </a:r>
          </a:p>
        </p:txBody>
      </p:sp>
      <p:pic>
        <p:nvPicPr>
          <p:cNvPr id="7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097" y="457200"/>
            <a:ext cx="1090903" cy="15065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3276600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Using a single metric measure is often inconvenient</a:t>
            </a:r>
            <a:r>
              <a:rPr lang="en-US" sz="3200" dirty="0" smtClean="0">
                <a:latin typeface="Calibri" pitchFamily="34" charset="0"/>
              </a:rPr>
              <a:t>….object studied is either too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3962400"/>
            <a:ext cx="6096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0" dirty="0" smtClean="0">
                <a:latin typeface="Calibri" pitchFamily="34" charset="0"/>
              </a:rPr>
              <a:t>BIG</a:t>
            </a:r>
            <a:endParaRPr lang="en-US" sz="30000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91200" y="4572000"/>
            <a:ext cx="1806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Or too </a:t>
            </a:r>
            <a:r>
              <a:rPr lang="en-US" sz="600" dirty="0">
                <a:solidFill>
                  <a:srgbClr val="FF0000"/>
                </a:solidFill>
                <a:latin typeface="Calibri" pitchFamily="34" charset="0"/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14061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762000" y="533400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Using prefixes to simplify metric measure</a:t>
            </a:r>
          </a:p>
          <a:p>
            <a:r>
              <a:rPr lang="en-US" sz="1600" dirty="0">
                <a:latin typeface="Calibri" pitchFamily="34" charset="0"/>
              </a:rPr>
              <a:t> (see also text pp 21-22 and Table 1.1. page 19)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90600" y="0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A necessary prequel : numbers, units</a:t>
            </a:r>
            <a:r>
              <a:rPr lang="en-US" b="1" dirty="0">
                <a:latin typeface="Calibri" pitchFamily="34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prefixes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(continued)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1524000"/>
            <a:ext cx="55626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10</a:t>
            </a:r>
            <a:r>
              <a:rPr lang="en-US" sz="2400" b="1" baseline="30000" dirty="0" smtClean="0">
                <a:latin typeface="Calibri" pitchFamily="34" charset="0"/>
              </a:rPr>
              <a:t>+9</a:t>
            </a:r>
            <a:r>
              <a:rPr lang="en-US" sz="2400" b="1" dirty="0" smtClean="0">
                <a:latin typeface="Calibri" pitchFamily="34" charset="0"/>
              </a:rPr>
              <a:t>		      </a:t>
            </a:r>
            <a:r>
              <a:rPr lang="en-US" sz="2400" b="1" dirty="0" err="1" smtClean="0">
                <a:latin typeface="Calibri" pitchFamily="34" charset="0"/>
              </a:rPr>
              <a:t>giga</a:t>
            </a:r>
            <a:r>
              <a:rPr lang="en-US" sz="2400" b="1" dirty="0" smtClean="0">
                <a:latin typeface="Calibri" pitchFamily="34" charset="0"/>
              </a:rPr>
              <a:t>-	  G	 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10</a:t>
            </a:r>
            <a:r>
              <a:rPr lang="en-US" sz="2000" b="1" baseline="30000" dirty="0">
                <a:latin typeface="Calibri" pitchFamily="34" charset="0"/>
              </a:rPr>
              <a:t>+6	</a:t>
            </a:r>
            <a:r>
              <a:rPr lang="en-US" sz="2000" b="1" dirty="0">
                <a:latin typeface="Calibri" pitchFamily="34" charset="0"/>
              </a:rPr>
              <a:t>                 </a:t>
            </a:r>
            <a:r>
              <a:rPr lang="en-US" sz="2000" b="1" dirty="0" smtClean="0">
                <a:latin typeface="Calibri" pitchFamily="34" charset="0"/>
              </a:rPr>
              <a:t>     </a:t>
            </a:r>
            <a:r>
              <a:rPr lang="en-US" sz="2000" b="1" dirty="0">
                <a:latin typeface="Calibri" pitchFamily="34" charset="0"/>
              </a:rPr>
              <a:t>mega-            </a:t>
            </a:r>
            <a:r>
              <a:rPr lang="en-US" sz="2000" b="1" dirty="0" smtClean="0">
                <a:latin typeface="Calibri" pitchFamily="34" charset="0"/>
              </a:rPr>
              <a:t>     </a:t>
            </a:r>
            <a:r>
              <a:rPr lang="en-US" sz="2000" b="1" dirty="0">
                <a:latin typeface="Calibri" pitchFamily="34" charset="0"/>
              </a:rPr>
              <a:t>M</a:t>
            </a:r>
          </a:p>
          <a:p>
            <a:r>
              <a:rPr lang="en-US" sz="2000" b="1" dirty="0">
                <a:latin typeface="Calibri" pitchFamily="34" charset="0"/>
              </a:rPr>
              <a:t>   10</a:t>
            </a:r>
            <a:r>
              <a:rPr lang="en-US" sz="2000" b="1" baseline="30000" dirty="0">
                <a:latin typeface="Calibri" pitchFamily="34" charset="0"/>
              </a:rPr>
              <a:t>+3</a:t>
            </a:r>
            <a:r>
              <a:rPr lang="en-US" sz="2000" b="1" dirty="0">
                <a:latin typeface="Calibri" pitchFamily="34" charset="0"/>
              </a:rPr>
              <a:t> 		      kilo-              </a:t>
            </a:r>
            <a:r>
              <a:rPr lang="en-US" sz="2000" b="1" dirty="0" smtClean="0">
                <a:latin typeface="Calibri" pitchFamily="34" charset="0"/>
              </a:rPr>
              <a:t>        </a:t>
            </a:r>
            <a:r>
              <a:rPr lang="en-US" sz="2000" b="1" dirty="0">
                <a:latin typeface="Calibri" pitchFamily="34" charset="0"/>
              </a:rPr>
              <a:t>k</a:t>
            </a:r>
          </a:p>
          <a:p>
            <a:r>
              <a:rPr lang="en-US" sz="2000" b="1" dirty="0">
                <a:latin typeface="Calibri" pitchFamily="34" charset="0"/>
              </a:rPr>
              <a:t>10</a:t>
            </a:r>
            <a:r>
              <a:rPr lang="en-US" sz="2000" b="1" baseline="30000" dirty="0">
                <a:latin typeface="Calibri" pitchFamily="34" charset="0"/>
              </a:rPr>
              <a:t>-1</a:t>
            </a:r>
            <a:r>
              <a:rPr lang="en-US" sz="2000" b="1" dirty="0">
                <a:latin typeface="Calibri" pitchFamily="34" charset="0"/>
              </a:rPr>
              <a:t>                          </a:t>
            </a:r>
            <a:r>
              <a:rPr lang="en-US" sz="2000" b="1" dirty="0" smtClean="0">
                <a:latin typeface="Calibri" pitchFamily="34" charset="0"/>
              </a:rPr>
              <a:t>      </a:t>
            </a:r>
            <a:r>
              <a:rPr lang="en-US" sz="2000" b="1" dirty="0" err="1">
                <a:latin typeface="Calibri" pitchFamily="34" charset="0"/>
              </a:rPr>
              <a:t>deci</a:t>
            </a:r>
            <a:r>
              <a:rPr lang="en-US" sz="2000" b="1" dirty="0">
                <a:latin typeface="Calibri" pitchFamily="34" charset="0"/>
              </a:rPr>
              <a:t>-	              </a:t>
            </a:r>
            <a:r>
              <a:rPr lang="en-US" sz="2000" b="1" dirty="0" smtClean="0">
                <a:latin typeface="Calibri" pitchFamily="34" charset="0"/>
              </a:rPr>
              <a:t>     </a:t>
            </a:r>
            <a:r>
              <a:rPr lang="en-US" sz="2000" b="1" dirty="0">
                <a:latin typeface="Calibri" pitchFamily="34" charset="0"/>
              </a:rPr>
              <a:t>d</a:t>
            </a:r>
          </a:p>
          <a:p>
            <a:r>
              <a:rPr lang="en-US" sz="2000" b="1" dirty="0">
                <a:latin typeface="Calibri" pitchFamily="34" charset="0"/>
              </a:rPr>
              <a:t>10</a:t>
            </a:r>
            <a:r>
              <a:rPr lang="en-US" sz="2000" b="1" baseline="30000" dirty="0">
                <a:latin typeface="Calibri" pitchFamily="34" charset="0"/>
              </a:rPr>
              <a:t>-3</a:t>
            </a:r>
            <a:r>
              <a:rPr lang="en-US" sz="2000" b="1" dirty="0">
                <a:latin typeface="Calibri" pitchFamily="34" charset="0"/>
              </a:rPr>
              <a:t>                          </a:t>
            </a:r>
            <a:r>
              <a:rPr lang="en-US" sz="2000" b="1" dirty="0" smtClean="0">
                <a:latin typeface="Calibri" pitchFamily="34" charset="0"/>
              </a:rPr>
              <a:t>     </a:t>
            </a:r>
            <a:r>
              <a:rPr lang="en-US" sz="2000" b="1" dirty="0" err="1">
                <a:latin typeface="Calibri" pitchFamily="34" charset="0"/>
              </a:rPr>
              <a:t>milli</a:t>
            </a:r>
            <a:r>
              <a:rPr lang="en-US" sz="2000" b="1" dirty="0">
                <a:latin typeface="Calibri" pitchFamily="34" charset="0"/>
              </a:rPr>
              <a:t>-                  </a:t>
            </a:r>
            <a:r>
              <a:rPr lang="en-US" sz="2000" b="1" dirty="0" smtClean="0">
                <a:latin typeface="Calibri" pitchFamily="34" charset="0"/>
              </a:rPr>
              <a:t>  m</a:t>
            </a:r>
            <a:endParaRPr lang="en-US" sz="2000" b="1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 10</a:t>
            </a:r>
            <a:r>
              <a:rPr lang="en-US" sz="2000" b="1" baseline="30000" dirty="0">
                <a:latin typeface="Calibri" pitchFamily="34" charset="0"/>
              </a:rPr>
              <a:t>-6</a:t>
            </a:r>
            <a:r>
              <a:rPr lang="en-US" sz="2000" b="1" dirty="0">
                <a:latin typeface="Calibri" pitchFamily="34" charset="0"/>
              </a:rPr>
              <a:t>                         </a:t>
            </a:r>
            <a:r>
              <a:rPr lang="en-US" sz="2000" b="1" dirty="0" smtClean="0">
                <a:latin typeface="Calibri" pitchFamily="34" charset="0"/>
              </a:rPr>
              <a:t>     </a:t>
            </a:r>
            <a:r>
              <a:rPr lang="en-US" sz="2000" b="1" dirty="0">
                <a:latin typeface="Calibri" pitchFamily="34" charset="0"/>
              </a:rPr>
              <a:t>micro-              </a:t>
            </a:r>
            <a:r>
              <a:rPr lang="en-US" sz="2000" b="1" dirty="0" smtClean="0">
                <a:latin typeface="Calibri" pitchFamily="34" charset="0"/>
              </a:rPr>
              <a:t>    </a:t>
            </a:r>
            <a:r>
              <a:rPr lang="en-US" sz="2000" b="1" dirty="0">
                <a:latin typeface="Calibri" pitchFamily="34" charset="0"/>
                <a:sym typeface="Symbol" pitchFamily="18" charset="2"/>
              </a:rPr>
              <a:t></a:t>
            </a:r>
          </a:p>
          <a:p>
            <a:r>
              <a:rPr lang="en-US" sz="2000" b="1" dirty="0">
                <a:latin typeface="Calibri" pitchFamily="34" charset="0"/>
                <a:sym typeface="Symbol" pitchFamily="18" charset="2"/>
              </a:rPr>
              <a:t>10</a:t>
            </a:r>
            <a:r>
              <a:rPr lang="en-US" sz="2000" b="1" baseline="30000" dirty="0">
                <a:latin typeface="Calibri" pitchFamily="34" charset="0"/>
                <a:sym typeface="Symbol" pitchFamily="18" charset="2"/>
              </a:rPr>
              <a:t>-9</a:t>
            </a:r>
            <a:r>
              <a:rPr lang="en-US" sz="2000" b="1" dirty="0">
                <a:latin typeface="Calibri" pitchFamily="34" charset="0"/>
                <a:sym typeface="Symbol" pitchFamily="18" charset="2"/>
              </a:rPr>
              <a:t>                          </a:t>
            </a:r>
            <a:r>
              <a:rPr lang="en-US" sz="2000" b="1" dirty="0" smtClean="0">
                <a:latin typeface="Calibri" pitchFamily="34" charset="0"/>
                <a:sym typeface="Symbol" pitchFamily="18" charset="2"/>
              </a:rPr>
              <a:t>     </a:t>
            </a:r>
            <a:r>
              <a:rPr lang="en-US" sz="2000" b="1" dirty="0" err="1">
                <a:latin typeface="Calibri" pitchFamily="34" charset="0"/>
                <a:sym typeface="Symbol" pitchFamily="18" charset="2"/>
              </a:rPr>
              <a:t>nano</a:t>
            </a:r>
            <a:r>
              <a:rPr lang="en-US" sz="2000" b="1" dirty="0">
                <a:latin typeface="Calibri" pitchFamily="34" charset="0"/>
                <a:sym typeface="Symbol" pitchFamily="18" charset="2"/>
              </a:rPr>
              <a:t>-              </a:t>
            </a:r>
            <a:r>
              <a:rPr lang="en-US" sz="2000" b="1" dirty="0" smtClean="0">
                <a:latin typeface="Calibri" pitchFamily="34" charset="0"/>
                <a:sym typeface="Symbol" pitchFamily="18" charset="2"/>
              </a:rPr>
              <a:t>      </a:t>
            </a:r>
            <a:r>
              <a:rPr lang="en-US" sz="2000" b="1" dirty="0">
                <a:latin typeface="Calibri" pitchFamily="34" charset="0"/>
                <a:sym typeface="Symbol" pitchFamily="18" charset="2"/>
              </a:rPr>
              <a:t>n</a:t>
            </a:r>
          </a:p>
          <a:p>
            <a:r>
              <a:rPr lang="en-US" sz="2000" b="1" dirty="0">
                <a:latin typeface="Calibri" pitchFamily="34" charset="0"/>
                <a:sym typeface="Symbol" pitchFamily="18" charset="2"/>
              </a:rPr>
              <a:t>10</a:t>
            </a:r>
            <a:r>
              <a:rPr lang="en-US" sz="2000" b="1" baseline="30000" dirty="0">
                <a:latin typeface="Calibri" pitchFamily="34" charset="0"/>
                <a:sym typeface="Symbol" pitchFamily="18" charset="2"/>
              </a:rPr>
              <a:t>-12</a:t>
            </a:r>
            <a:r>
              <a:rPr lang="en-US" sz="2000" b="1" dirty="0">
                <a:latin typeface="Calibri" pitchFamily="34" charset="0"/>
                <a:sym typeface="Symbol" pitchFamily="18" charset="2"/>
              </a:rPr>
              <a:t>		     </a:t>
            </a:r>
            <a:r>
              <a:rPr lang="en-US" sz="2000" b="1" dirty="0" err="1">
                <a:latin typeface="Calibri" pitchFamily="34" charset="0"/>
                <a:sym typeface="Symbol" pitchFamily="18" charset="2"/>
              </a:rPr>
              <a:t>pico</a:t>
            </a:r>
            <a:r>
              <a:rPr lang="en-US" sz="2000" b="1" dirty="0">
                <a:latin typeface="Calibri" pitchFamily="34" charset="0"/>
                <a:sym typeface="Symbol" pitchFamily="18" charset="2"/>
              </a:rPr>
              <a:t>-	              </a:t>
            </a:r>
            <a:r>
              <a:rPr lang="en-US" sz="2000" b="1" dirty="0" smtClean="0">
                <a:latin typeface="Calibri" pitchFamily="34" charset="0"/>
                <a:sym typeface="Symbol" pitchFamily="18" charset="2"/>
              </a:rPr>
              <a:t>       </a:t>
            </a:r>
            <a:r>
              <a:rPr lang="en-US" sz="2000" b="1" dirty="0">
                <a:latin typeface="Calibri" pitchFamily="34" charset="0"/>
                <a:sym typeface="Symbol" pitchFamily="18" charset="2"/>
              </a:rPr>
              <a:t>p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	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990600" y="11430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>
                <a:latin typeface="Calibri" pitchFamily="34" charset="0"/>
              </a:rPr>
              <a:t>  </a:t>
            </a:r>
            <a:r>
              <a:rPr lang="en-US" sz="2400" u="sng" dirty="0">
                <a:latin typeface="Calibri" pitchFamily="34" charset="0"/>
              </a:rPr>
              <a:t>magnitude	=  prefix	    =symbol	</a:t>
            </a:r>
            <a:r>
              <a:rPr lang="en-US" sz="2400" dirty="0">
                <a:latin typeface="Calibri" pitchFamily="34" charset="0"/>
              </a:rPr>
              <a:t>	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419100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Width of human blood cell ~0.000002 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42672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Calibri" pitchFamily="34" charset="0"/>
              </a:rPr>
              <a:t>EXAMPLE #1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7244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1)Convert to  scientific notation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19600" y="4800600"/>
            <a:ext cx="17526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2.0 *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en-US" sz="2400" b="1" baseline="30000" dirty="0">
                <a:solidFill>
                  <a:srgbClr val="FF0000"/>
                </a:solidFill>
                <a:latin typeface="Calibri" pitchFamily="34" charset="0"/>
              </a:rPr>
              <a:t>-6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257800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2) Find the exponent term in the prefix table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57912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3) Replace the exponent term in your measure with the exponent’s symbol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96000" y="4953000"/>
            <a:ext cx="6096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86600" y="4800600"/>
            <a:ext cx="17526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2.0 *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97062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1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1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533400"/>
            <a:ext cx="853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10</a:t>
            </a:r>
            <a:r>
              <a:rPr lang="en-US" sz="2400" b="1" baseline="30000" dirty="0" smtClean="0">
                <a:latin typeface="Calibri" pitchFamily="34" charset="0"/>
              </a:rPr>
              <a:t>+9</a:t>
            </a:r>
            <a:r>
              <a:rPr lang="en-US" sz="2400" b="1" dirty="0" smtClean="0">
                <a:latin typeface="Calibri" pitchFamily="34" charset="0"/>
              </a:rPr>
              <a:t>		     </a:t>
            </a:r>
            <a:r>
              <a:rPr lang="en-US" sz="2400" b="1" dirty="0" err="1" smtClean="0">
                <a:latin typeface="Calibri" pitchFamily="34" charset="0"/>
              </a:rPr>
              <a:t>giga</a:t>
            </a:r>
            <a:r>
              <a:rPr lang="en-US" sz="2400" b="1" dirty="0" smtClean="0">
                <a:latin typeface="Calibri" pitchFamily="34" charset="0"/>
              </a:rPr>
              <a:t>			G</a:t>
            </a:r>
          </a:p>
          <a:p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10</a:t>
            </a:r>
            <a:r>
              <a:rPr lang="en-US" sz="2400" b="1" baseline="30000" dirty="0">
                <a:latin typeface="Calibri" pitchFamily="34" charset="0"/>
              </a:rPr>
              <a:t>+6	</a:t>
            </a:r>
            <a:r>
              <a:rPr lang="en-US" sz="2400" b="1" dirty="0">
                <a:latin typeface="Calibri" pitchFamily="34" charset="0"/>
              </a:rPr>
              <a:t>                   </a:t>
            </a:r>
            <a:r>
              <a:rPr lang="en-US" sz="2400" b="1" dirty="0" smtClean="0">
                <a:latin typeface="Calibri" pitchFamily="34" charset="0"/>
              </a:rPr>
              <a:t>mega-            	  </a:t>
            </a:r>
            <a:r>
              <a:rPr lang="en-US" sz="2400" b="1" dirty="0">
                <a:latin typeface="Calibri" pitchFamily="34" charset="0"/>
              </a:rPr>
              <a:t>M</a:t>
            </a:r>
          </a:p>
          <a:p>
            <a:r>
              <a:rPr lang="en-US" sz="2400" b="1" dirty="0">
                <a:latin typeface="Calibri" pitchFamily="34" charset="0"/>
              </a:rPr>
              <a:t>   10</a:t>
            </a:r>
            <a:r>
              <a:rPr lang="en-US" sz="2400" b="1" baseline="30000" dirty="0">
                <a:latin typeface="Calibri" pitchFamily="34" charset="0"/>
              </a:rPr>
              <a:t>+3</a:t>
            </a:r>
            <a:r>
              <a:rPr lang="en-US" sz="2400" b="1" dirty="0">
                <a:latin typeface="Calibri" pitchFamily="34" charset="0"/>
              </a:rPr>
              <a:t> 		      kilo-           </a:t>
            </a:r>
            <a:r>
              <a:rPr lang="en-US" sz="2400" b="1" dirty="0" smtClean="0">
                <a:latin typeface="Calibri" pitchFamily="34" charset="0"/>
              </a:rPr>
              <a:t>		  </a:t>
            </a:r>
            <a:r>
              <a:rPr lang="en-US" sz="2400" b="1" dirty="0">
                <a:latin typeface="Calibri" pitchFamily="34" charset="0"/>
              </a:rPr>
              <a:t>k</a:t>
            </a:r>
          </a:p>
          <a:p>
            <a:r>
              <a:rPr lang="en-US" sz="2400" b="1" dirty="0">
                <a:latin typeface="Calibri" pitchFamily="34" charset="0"/>
              </a:rPr>
              <a:t>10</a:t>
            </a:r>
            <a:r>
              <a:rPr lang="en-US" sz="2400" b="1" baseline="30000" dirty="0">
                <a:latin typeface="Calibri" pitchFamily="34" charset="0"/>
              </a:rPr>
              <a:t>-1</a:t>
            </a:r>
            <a:r>
              <a:rPr lang="en-US" sz="2400" b="1" dirty="0">
                <a:latin typeface="Calibri" pitchFamily="34" charset="0"/>
              </a:rPr>
              <a:t>                         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deci</a:t>
            </a:r>
            <a:r>
              <a:rPr lang="en-US" sz="2400" b="1" dirty="0" smtClean="0">
                <a:latin typeface="Calibri" pitchFamily="34" charset="0"/>
              </a:rPr>
              <a:t>-</a:t>
            </a:r>
            <a:r>
              <a:rPr lang="en-US" sz="2400" b="1" dirty="0">
                <a:latin typeface="Calibri" pitchFamily="34" charset="0"/>
              </a:rPr>
              <a:t>	               d</a:t>
            </a:r>
          </a:p>
          <a:p>
            <a:r>
              <a:rPr lang="en-US" sz="2400" b="1" dirty="0" smtClean="0">
                <a:latin typeface="Calibri" pitchFamily="34" charset="0"/>
              </a:rPr>
              <a:t>10</a:t>
            </a:r>
            <a:r>
              <a:rPr lang="en-US" sz="2400" b="1" baseline="30000" dirty="0" smtClean="0">
                <a:latin typeface="Calibri" pitchFamily="34" charset="0"/>
              </a:rPr>
              <a:t>-2</a:t>
            </a:r>
            <a:r>
              <a:rPr lang="en-US" sz="2400" b="1" dirty="0" smtClean="0">
                <a:latin typeface="Calibri" pitchFamily="34" charset="0"/>
              </a:rPr>
              <a:t>		      </a:t>
            </a:r>
            <a:r>
              <a:rPr lang="en-US" sz="2400" b="1" dirty="0" err="1" smtClean="0">
                <a:latin typeface="Calibri" pitchFamily="34" charset="0"/>
              </a:rPr>
              <a:t>centi</a:t>
            </a:r>
            <a:r>
              <a:rPr lang="en-US" sz="2400" b="1" dirty="0" smtClean="0">
                <a:latin typeface="Calibri" pitchFamily="34" charset="0"/>
              </a:rPr>
              <a:t>-		  c</a:t>
            </a:r>
          </a:p>
          <a:p>
            <a:r>
              <a:rPr lang="en-US" sz="2400" b="1" dirty="0" smtClean="0">
                <a:latin typeface="Calibri" pitchFamily="34" charset="0"/>
              </a:rPr>
              <a:t>10</a:t>
            </a:r>
            <a:r>
              <a:rPr lang="en-US" sz="2400" b="1" baseline="30000" dirty="0" smtClean="0">
                <a:latin typeface="Calibri" pitchFamily="34" charset="0"/>
              </a:rPr>
              <a:t>-3</a:t>
            </a:r>
            <a:r>
              <a:rPr lang="en-US" sz="2400" b="1" dirty="0" smtClean="0">
                <a:latin typeface="Calibri" pitchFamily="34" charset="0"/>
              </a:rPr>
              <a:t>                          </a:t>
            </a:r>
            <a:r>
              <a:rPr lang="en-US" sz="2400" b="1" dirty="0" err="1" smtClean="0">
                <a:latin typeface="Calibri" pitchFamily="34" charset="0"/>
              </a:rPr>
              <a:t>milli</a:t>
            </a:r>
            <a:r>
              <a:rPr lang="en-US" sz="2400" b="1" dirty="0" smtClean="0">
                <a:latin typeface="Calibri" pitchFamily="34" charset="0"/>
              </a:rPr>
              <a:t>-              	  </a:t>
            </a:r>
            <a:r>
              <a:rPr lang="en-US" sz="2400" b="1" dirty="0">
                <a:latin typeface="Calibri" pitchFamily="34" charset="0"/>
              </a:rPr>
              <a:t>m</a:t>
            </a:r>
          </a:p>
          <a:p>
            <a:r>
              <a:rPr lang="en-US" sz="2400" b="1" dirty="0">
                <a:latin typeface="Calibri" pitchFamily="34" charset="0"/>
              </a:rPr>
              <a:t> 10</a:t>
            </a:r>
            <a:r>
              <a:rPr lang="en-US" sz="2400" b="1" baseline="30000" dirty="0">
                <a:latin typeface="Calibri" pitchFamily="34" charset="0"/>
              </a:rPr>
              <a:t>-6</a:t>
            </a:r>
            <a:r>
              <a:rPr lang="en-US" sz="2400" b="1" dirty="0">
                <a:latin typeface="Calibri" pitchFamily="34" charset="0"/>
              </a:rPr>
              <a:t>                         </a:t>
            </a:r>
            <a:r>
              <a:rPr lang="en-US" sz="2400" b="1" dirty="0" smtClean="0">
                <a:latin typeface="Calibri" pitchFamily="34" charset="0"/>
              </a:rPr>
              <a:t>micro-              	  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</a:t>
            </a:r>
          </a:p>
          <a:p>
            <a:r>
              <a:rPr lang="en-US" sz="2400" b="1" dirty="0">
                <a:latin typeface="Calibri" pitchFamily="34" charset="0"/>
                <a:sym typeface="Symbol" pitchFamily="18" charset="2"/>
              </a:rPr>
              <a:t>10</a:t>
            </a:r>
            <a:r>
              <a:rPr lang="en-US" sz="2400" b="1" baseline="30000" dirty="0">
                <a:latin typeface="Calibri" pitchFamily="34" charset="0"/>
                <a:sym typeface="Symbol" pitchFamily="18" charset="2"/>
              </a:rPr>
              <a:t>-9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                           </a:t>
            </a:r>
            <a:r>
              <a:rPr lang="en-US" sz="2400" b="1" dirty="0" err="1">
                <a:latin typeface="Calibri" pitchFamily="34" charset="0"/>
                <a:sym typeface="Symbol" pitchFamily="18" charset="2"/>
              </a:rPr>
              <a:t>n</a:t>
            </a:r>
            <a:r>
              <a:rPr lang="en-US" sz="2400" b="1" dirty="0" err="1" smtClean="0">
                <a:latin typeface="Calibri" pitchFamily="34" charset="0"/>
                <a:sym typeface="Symbol" pitchFamily="18" charset="2"/>
              </a:rPr>
              <a:t>ano</a:t>
            </a:r>
            <a:r>
              <a:rPr lang="en-US" sz="2400" b="1" dirty="0" smtClean="0">
                <a:latin typeface="Calibri" pitchFamily="34" charset="0"/>
                <a:sym typeface="Symbol" pitchFamily="18" charset="2"/>
              </a:rPr>
              <a:t>-               	   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n</a:t>
            </a:r>
          </a:p>
          <a:p>
            <a:r>
              <a:rPr lang="en-US" sz="2400" b="1" dirty="0">
                <a:latin typeface="Calibri" pitchFamily="34" charset="0"/>
                <a:sym typeface="Symbol" pitchFamily="18" charset="2"/>
              </a:rPr>
              <a:t>10</a:t>
            </a:r>
            <a:r>
              <a:rPr lang="en-US" sz="2400" b="1" baseline="30000" dirty="0">
                <a:latin typeface="Calibri" pitchFamily="34" charset="0"/>
                <a:sym typeface="Symbol" pitchFamily="18" charset="2"/>
              </a:rPr>
              <a:t>-12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		     </a:t>
            </a:r>
            <a:r>
              <a:rPr lang="en-US" sz="2400" b="1" dirty="0" err="1">
                <a:latin typeface="Calibri" pitchFamily="34" charset="0"/>
                <a:sym typeface="Symbol" pitchFamily="18" charset="2"/>
              </a:rPr>
              <a:t>pico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-	               p</a:t>
            </a:r>
            <a:r>
              <a:rPr lang="en-US" sz="2400" b="1" dirty="0">
                <a:latin typeface="Calibri" pitchFamily="34" charset="0"/>
              </a:rPr>
              <a:t> 	</a:t>
            </a: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>
                <a:latin typeface="Calibri" pitchFamily="34" charset="0"/>
              </a:rPr>
              <a:t>  </a:t>
            </a:r>
            <a:r>
              <a:rPr lang="en-US" sz="2400" u="sng" dirty="0">
                <a:latin typeface="Calibri" pitchFamily="34" charset="0"/>
              </a:rPr>
              <a:t>magnitude	=  prefix	   </a:t>
            </a:r>
            <a:r>
              <a:rPr lang="en-US" sz="2400" u="sng" dirty="0" smtClean="0">
                <a:latin typeface="Calibri" pitchFamily="34" charset="0"/>
              </a:rPr>
              <a:t>	 </a:t>
            </a:r>
            <a:r>
              <a:rPr lang="en-US" sz="2400" u="sng" dirty="0">
                <a:latin typeface="Calibri" pitchFamily="34" charset="0"/>
              </a:rPr>
              <a:t>=symbol	</a:t>
            </a:r>
            <a:r>
              <a:rPr lang="en-US" sz="2400" dirty="0">
                <a:latin typeface="Calibri" pitchFamily="34" charset="0"/>
              </a:rPr>
              <a:t>	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40386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time for computer to do a single operation ~ 0.000000003 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37338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>
                <a:latin typeface="Calibri" pitchFamily="34" charset="0"/>
              </a:rPr>
              <a:t>EXAMPLE #2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4958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1)Convert to  scientific notation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91000" y="4419600"/>
            <a:ext cx="24384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3.0 *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en-US" sz="3200" b="1" baseline="30000" dirty="0">
                <a:solidFill>
                  <a:srgbClr val="FF0000"/>
                </a:solidFill>
                <a:latin typeface="Calibri" pitchFamily="34" charset="0"/>
              </a:rPr>
              <a:t>-9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495300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2) </a:t>
            </a:r>
            <a:r>
              <a:rPr lang="en-US" sz="2400" b="1" dirty="0">
                <a:latin typeface="Calibri" pitchFamily="34" charset="0"/>
              </a:rPr>
              <a:t>Find the exponent term in the prefix table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5486400"/>
            <a:ext cx="662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3</a:t>
            </a:r>
            <a:r>
              <a:rPr lang="en-US" sz="2400" b="1" dirty="0">
                <a:latin typeface="Calibri" pitchFamily="34" charset="0"/>
              </a:rPr>
              <a:t>) Replace the exponent term in your measure with the exponent’s symbol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53200" y="4724400"/>
            <a:ext cx="6096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62800" y="4419600"/>
            <a:ext cx="17526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3.0 *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n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s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10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10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52800" y="2333625"/>
            <a:ext cx="5791200" cy="452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u="sng">
                <a:latin typeface="Calibri" pitchFamily="34" charset="0"/>
              </a:rPr>
              <a:t>you are responsible for remembering  metric </a:t>
            </a:r>
            <a:r>
              <a:rPr lang="en-US" sz="4800" b="1" u="sng">
                <a:solidFill>
                  <a:srgbClr val="FF0000"/>
                </a:solidFill>
                <a:latin typeface="Calibri" pitchFamily="34" charset="0"/>
              </a:rPr>
              <a:t>PREFIXES, symbols and numeric equivalents on the next page</a:t>
            </a:r>
            <a:endParaRPr lang="en-US" sz="4800" b="1" u="sng">
              <a:latin typeface="Calibri" pitchFamily="34" charset="0"/>
            </a:endParaRPr>
          </a:p>
        </p:txBody>
      </p:sp>
      <p:pic>
        <p:nvPicPr>
          <p:cNvPr id="3" name="Picture 4" descr="USMC_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32004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00" y="228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A necessary prequel : numbers, units,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prefixes</a:t>
            </a:r>
            <a:r>
              <a:rPr lang="en-US" b="1" dirty="0">
                <a:latin typeface="Calibri" pitchFamily="34" charset="0"/>
              </a:rPr>
              <a:t> (continued)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838200"/>
            <a:ext cx="396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alibri" pitchFamily="34" charset="0"/>
              </a:rPr>
              <a:t>LISTEN UP, MAGGOTS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9906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PREFIXES</a:t>
            </a:r>
          </a:p>
        </p:txBody>
      </p:sp>
    </p:spTree>
    <p:extLst>
      <p:ext uri="{BB962C8B-B14F-4D97-AF65-F5344CB8AC3E}">
        <p14:creationId xmlns:p14="http://schemas.microsoft.com/office/powerpoint/2010/main" val="229985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opper.org/applications/electrical/energy/casestudy/images/A6092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019800" cy="4781442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3200400" y="2514600"/>
            <a:ext cx="4114800" cy="1295400"/>
          </a:xfrm>
          <a:prstGeom prst="straightConnector1">
            <a:avLst/>
          </a:prstGeom>
          <a:ln w="3492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24400" y="2057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</a:t>
            </a:r>
            <a:r>
              <a:rPr lang="en-US" sz="2400" b="1" dirty="0" smtClean="0">
                <a:solidFill>
                  <a:srgbClr val="FF0000"/>
                </a:solidFill>
              </a:rPr>
              <a:t>2 km (1.25 miles)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28600"/>
            <a:ext cx="9067800" cy="523220"/>
          </a:xfrm>
          <a:prstGeom prst="rect">
            <a:avLst/>
          </a:prstGeom>
          <a:solidFill>
            <a:srgbClr val="FCDE0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Kodak Park: The House that George Eastman </a:t>
            </a:r>
            <a:r>
              <a:rPr lang="en-US" sz="2800" dirty="0" smtClean="0">
                <a:solidFill>
                  <a:srgbClr val="FF0000"/>
                </a:solidFill>
              </a:rPr>
              <a:t>Built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24000" y="4038600"/>
            <a:ext cx="5715000" cy="1066800"/>
          </a:xfrm>
          <a:prstGeom prst="straightConnector1">
            <a:avLst/>
          </a:prstGeom>
          <a:ln w="317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1400" y="4724400"/>
            <a:ext cx="23622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~</a:t>
            </a:r>
            <a:r>
              <a:rPr lang="en-US" sz="2400" b="1" dirty="0" smtClean="0">
                <a:solidFill>
                  <a:srgbClr val="FF0000"/>
                </a:solidFill>
              </a:rPr>
              <a:t>1.6 km (1 mile)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" y="685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One of the largest industrial parks in the world (3 zip codes) </a:t>
            </a:r>
            <a:endParaRPr lang="en-US" sz="2400" b="1" dirty="0"/>
          </a:p>
        </p:txBody>
      </p:sp>
      <p:pic>
        <p:nvPicPr>
          <p:cNvPr id="36" name="Picture 8" descr="http://www.batteriesandbutter.com/Merchant2/p/L/GB135-24BU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736" y="1295400"/>
            <a:ext cx="1713264" cy="268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9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533400" y="990600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KNOW THESE…MAGGOTS….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905000" y="228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A necessary prequel : numbers, units,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prefixes</a:t>
            </a:r>
            <a:r>
              <a:rPr lang="en-US" b="1">
                <a:latin typeface="Calibri" pitchFamily="34" charset="0"/>
              </a:rPr>
              <a:t> (continued) 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533400" y="2057400"/>
            <a:ext cx="5715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 </a:t>
            </a:r>
            <a:r>
              <a:rPr lang="en-US" sz="2800" dirty="0" smtClean="0">
                <a:latin typeface="Calibri" pitchFamily="34" charset="0"/>
              </a:rPr>
              <a:t>10</a:t>
            </a:r>
            <a:r>
              <a:rPr lang="en-US" sz="2800" baseline="30000" dirty="0" smtClean="0">
                <a:latin typeface="Calibri" pitchFamily="34" charset="0"/>
              </a:rPr>
              <a:t>+9</a:t>
            </a:r>
            <a:r>
              <a:rPr lang="en-US" sz="2800" dirty="0" smtClean="0">
                <a:latin typeface="Calibri" pitchFamily="34" charset="0"/>
              </a:rPr>
              <a:t>		        </a:t>
            </a:r>
            <a:r>
              <a:rPr lang="en-US" sz="2800" dirty="0" err="1" smtClean="0">
                <a:latin typeface="Calibri" pitchFamily="34" charset="0"/>
              </a:rPr>
              <a:t>giga</a:t>
            </a:r>
            <a:r>
              <a:rPr lang="en-US" sz="2800" dirty="0" smtClean="0">
                <a:latin typeface="Calibri" pitchFamily="34" charset="0"/>
              </a:rPr>
              <a:t>-	          G</a:t>
            </a:r>
            <a:r>
              <a:rPr lang="en-US" sz="2800" baseline="30000" dirty="0" smtClean="0">
                <a:latin typeface="Calibri" pitchFamily="34" charset="0"/>
              </a:rPr>
              <a:t>	</a:t>
            </a: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10</a:t>
            </a:r>
            <a:r>
              <a:rPr lang="en-US" sz="2800" baseline="30000" dirty="0" smtClean="0">
                <a:latin typeface="Calibri" pitchFamily="34" charset="0"/>
              </a:rPr>
              <a:t>+6</a:t>
            </a:r>
            <a:r>
              <a:rPr lang="en-US" sz="2800" baseline="30000" dirty="0">
                <a:latin typeface="Calibri" pitchFamily="34" charset="0"/>
              </a:rPr>
              <a:t>	</a:t>
            </a:r>
            <a:r>
              <a:rPr lang="en-US" sz="2800" dirty="0">
                <a:latin typeface="Calibri" pitchFamily="34" charset="0"/>
              </a:rPr>
              <a:t>                    mega-        </a:t>
            </a:r>
            <a:r>
              <a:rPr lang="en-US" sz="2800" dirty="0" smtClean="0">
                <a:latin typeface="Calibri" pitchFamily="34" charset="0"/>
              </a:rPr>
              <a:t>    </a:t>
            </a:r>
            <a:r>
              <a:rPr lang="en-US" sz="2800" dirty="0">
                <a:latin typeface="Calibri" pitchFamily="34" charset="0"/>
              </a:rPr>
              <a:t>M</a:t>
            </a:r>
          </a:p>
          <a:p>
            <a:r>
              <a:rPr lang="en-US" sz="2800" dirty="0">
                <a:latin typeface="Calibri" pitchFamily="34" charset="0"/>
              </a:rPr>
              <a:t>   10</a:t>
            </a:r>
            <a:r>
              <a:rPr lang="en-US" sz="2800" baseline="30000" dirty="0">
                <a:latin typeface="Calibri" pitchFamily="34" charset="0"/>
              </a:rPr>
              <a:t>+3</a:t>
            </a:r>
            <a:r>
              <a:rPr lang="en-US" sz="2800" dirty="0">
                <a:latin typeface="Calibri" pitchFamily="34" charset="0"/>
              </a:rPr>
              <a:t> 	</a:t>
            </a:r>
            <a:r>
              <a:rPr lang="en-US" sz="2800" dirty="0" smtClean="0">
                <a:latin typeface="Calibri" pitchFamily="34" charset="0"/>
              </a:rPr>
              <a:t>       </a:t>
            </a:r>
            <a:r>
              <a:rPr lang="en-US" sz="2800" dirty="0">
                <a:latin typeface="Calibri" pitchFamily="34" charset="0"/>
              </a:rPr>
              <a:t>kilo-                  k</a:t>
            </a:r>
          </a:p>
          <a:p>
            <a:r>
              <a:rPr lang="en-US" sz="2800" dirty="0">
                <a:latin typeface="Calibri" pitchFamily="34" charset="0"/>
              </a:rPr>
              <a:t>10</a:t>
            </a:r>
            <a:r>
              <a:rPr lang="en-US" sz="2800" baseline="30000" dirty="0">
                <a:latin typeface="Calibri" pitchFamily="34" charset="0"/>
              </a:rPr>
              <a:t>-1</a:t>
            </a:r>
            <a:r>
              <a:rPr lang="en-US" sz="2800" dirty="0">
                <a:latin typeface="Calibri" pitchFamily="34" charset="0"/>
              </a:rPr>
              <a:t>                  </a:t>
            </a:r>
            <a:r>
              <a:rPr lang="en-US" sz="2800" dirty="0" smtClean="0">
                <a:latin typeface="Calibri" pitchFamily="34" charset="0"/>
              </a:rPr>
              <a:t>     </a:t>
            </a:r>
            <a:r>
              <a:rPr lang="en-US" sz="2800" dirty="0" err="1">
                <a:latin typeface="Calibri" pitchFamily="34" charset="0"/>
              </a:rPr>
              <a:t>deci</a:t>
            </a:r>
            <a:r>
              <a:rPr lang="en-US" sz="2800" dirty="0">
                <a:latin typeface="Calibri" pitchFamily="34" charset="0"/>
              </a:rPr>
              <a:t>-                 d</a:t>
            </a:r>
          </a:p>
          <a:p>
            <a:r>
              <a:rPr lang="en-US" sz="2800" dirty="0" smtClean="0">
                <a:latin typeface="Calibri" pitchFamily="34" charset="0"/>
              </a:rPr>
              <a:t>10</a:t>
            </a:r>
            <a:r>
              <a:rPr lang="en-US" sz="2800" baseline="30000" dirty="0" smtClean="0">
                <a:latin typeface="Calibri" pitchFamily="34" charset="0"/>
              </a:rPr>
              <a:t>-2</a:t>
            </a:r>
            <a:r>
              <a:rPr lang="en-US" sz="2800" dirty="0" smtClean="0">
                <a:latin typeface="Calibri" pitchFamily="34" charset="0"/>
              </a:rPr>
              <a:t>		      </a:t>
            </a:r>
            <a:r>
              <a:rPr lang="en-US" sz="2800" dirty="0" err="1" smtClean="0">
                <a:latin typeface="Calibri" pitchFamily="34" charset="0"/>
              </a:rPr>
              <a:t>centi</a:t>
            </a:r>
            <a:r>
              <a:rPr lang="en-US" sz="2800" dirty="0" smtClean="0">
                <a:latin typeface="Calibri" pitchFamily="34" charset="0"/>
              </a:rPr>
              <a:t>-	           c</a:t>
            </a:r>
            <a:r>
              <a:rPr lang="en-US" sz="2800" b="1" dirty="0" smtClean="0">
                <a:latin typeface="Calibri" pitchFamily="34" charset="0"/>
              </a:rPr>
              <a:t>	</a:t>
            </a: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10</a:t>
            </a:r>
            <a:r>
              <a:rPr lang="en-US" sz="2800" baseline="30000" dirty="0" smtClean="0">
                <a:latin typeface="Calibri" pitchFamily="34" charset="0"/>
              </a:rPr>
              <a:t>-3</a:t>
            </a:r>
            <a:r>
              <a:rPr lang="en-US" sz="2800" dirty="0" smtClean="0">
                <a:latin typeface="Calibri" pitchFamily="34" charset="0"/>
              </a:rPr>
              <a:t>                       </a:t>
            </a:r>
            <a:r>
              <a:rPr lang="en-US" sz="2800" dirty="0" err="1">
                <a:latin typeface="Calibri" pitchFamily="34" charset="0"/>
              </a:rPr>
              <a:t>milli</a:t>
            </a:r>
            <a:r>
              <a:rPr lang="en-US" sz="2800" dirty="0">
                <a:latin typeface="Calibri" pitchFamily="34" charset="0"/>
              </a:rPr>
              <a:t>-                m</a:t>
            </a:r>
          </a:p>
          <a:p>
            <a:r>
              <a:rPr lang="en-US" sz="2800" dirty="0">
                <a:latin typeface="Calibri" pitchFamily="34" charset="0"/>
              </a:rPr>
              <a:t> 10</a:t>
            </a:r>
            <a:r>
              <a:rPr lang="en-US" sz="2800" baseline="30000" dirty="0">
                <a:latin typeface="Calibri" pitchFamily="34" charset="0"/>
              </a:rPr>
              <a:t>-6</a:t>
            </a:r>
            <a:r>
              <a:rPr lang="en-US" sz="2800" dirty="0">
                <a:latin typeface="Calibri" pitchFamily="34" charset="0"/>
              </a:rPr>
              <a:t>                 </a:t>
            </a:r>
            <a:r>
              <a:rPr lang="en-US" sz="2800" dirty="0" smtClean="0">
                <a:latin typeface="Calibri" pitchFamily="34" charset="0"/>
              </a:rPr>
              <a:t>     </a:t>
            </a:r>
            <a:r>
              <a:rPr lang="en-US" sz="2800" dirty="0">
                <a:latin typeface="Calibri" pitchFamily="34" charset="0"/>
              </a:rPr>
              <a:t>micro-             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</a:t>
            </a:r>
          </a:p>
          <a:p>
            <a:r>
              <a:rPr lang="en-US" sz="2800" dirty="0">
                <a:latin typeface="Calibri" pitchFamily="34" charset="0"/>
                <a:sym typeface="Symbol" pitchFamily="18" charset="2"/>
              </a:rPr>
              <a:t>10</a:t>
            </a:r>
            <a:r>
              <a:rPr lang="en-US" sz="2800" baseline="30000" dirty="0">
                <a:latin typeface="Calibri" pitchFamily="34" charset="0"/>
                <a:sym typeface="Symbol" pitchFamily="18" charset="2"/>
              </a:rPr>
              <a:t>-9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                  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     </a:t>
            </a:r>
            <a:r>
              <a:rPr lang="en-US" sz="2800" dirty="0" err="1">
                <a:latin typeface="Calibri" pitchFamily="34" charset="0"/>
                <a:sym typeface="Symbol" pitchFamily="18" charset="2"/>
              </a:rPr>
              <a:t>nano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-               n</a:t>
            </a:r>
          </a:p>
          <a:p>
            <a:r>
              <a:rPr lang="en-US" sz="2800" dirty="0">
                <a:latin typeface="Calibri" pitchFamily="34" charset="0"/>
                <a:sym typeface="Symbol" pitchFamily="18" charset="2"/>
              </a:rPr>
              <a:t>10</a:t>
            </a:r>
            <a:r>
              <a:rPr lang="en-US" sz="2800" baseline="30000" dirty="0">
                <a:latin typeface="Calibri" pitchFamily="34" charset="0"/>
                <a:sym typeface="Symbol" pitchFamily="18" charset="2"/>
              </a:rPr>
              <a:t>-12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		   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    </a:t>
            </a:r>
            <a:r>
              <a:rPr lang="en-US" sz="2800" dirty="0" err="1">
                <a:latin typeface="Calibri" pitchFamily="34" charset="0"/>
                <a:sym typeface="Symbol" pitchFamily="18" charset="2"/>
              </a:rPr>
              <a:t>pico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-	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         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p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	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33400" y="16002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>
                <a:latin typeface="Calibri" pitchFamily="34" charset="0"/>
              </a:rPr>
              <a:t>   </a:t>
            </a:r>
            <a:r>
              <a:rPr lang="en-US" sz="2400" u="sng" dirty="0">
                <a:latin typeface="Calibri" pitchFamily="34" charset="0"/>
              </a:rPr>
              <a:t>magnitude   </a:t>
            </a:r>
            <a:r>
              <a:rPr lang="en-US" sz="2400" u="sng" dirty="0" smtClean="0">
                <a:latin typeface="Calibri" pitchFamily="34" charset="0"/>
              </a:rPr>
              <a:t>        </a:t>
            </a:r>
            <a:r>
              <a:rPr lang="en-US" sz="2400" u="sng" dirty="0">
                <a:latin typeface="Calibri" pitchFamily="34" charset="0"/>
              </a:rPr>
              <a:t>= prefix          = symbol	</a:t>
            </a:r>
            <a:r>
              <a:rPr lang="en-US" dirty="0">
                <a:latin typeface="Calibri" pitchFamily="34" charset="0"/>
              </a:rPr>
              <a:t>	</a:t>
            </a:r>
          </a:p>
        </p:txBody>
      </p:sp>
      <p:pic>
        <p:nvPicPr>
          <p:cNvPr id="30725" name="Picture 4" descr="USMC_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32004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57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9906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Average  M-1 battle tank weighs ~ 18,200,000 g</a:t>
            </a:r>
          </a:p>
          <a:p>
            <a:endParaRPr lang="en-US" sz="2800" b="1" dirty="0">
              <a:latin typeface="Calibri" pitchFamily="34" charset="0"/>
            </a:endParaRPr>
          </a:p>
          <a:p>
            <a:endParaRPr lang="en-US" sz="2800" b="1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Distance to Sun=12,874,800,000 m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More prefix assignments…. with a twist: 	examples 3 and 4</a:t>
            </a:r>
            <a:endParaRPr lang="en-US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524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1.82*10</a:t>
            </a:r>
            <a:r>
              <a:rPr lang="en-US" sz="4000" b="1" baseline="30000" dirty="0"/>
              <a:t>7</a:t>
            </a:r>
            <a:r>
              <a:rPr lang="en-US" sz="4000" b="1" dirty="0" smtClean="0"/>
              <a:t>  g= 18.2 Mg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743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1.2874*10</a:t>
            </a:r>
            <a:r>
              <a:rPr lang="en-US" sz="4000" b="1" baseline="30000" dirty="0" smtClean="0"/>
              <a:t>10 </a:t>
            </a:r>
            <a:r>
              <a:rPr lang="en-US" sz="4000" b="1" dirty="0" smtClean="0"/>
              <a:t>m = 12.874 Gm </a:t>
            </a:r>
            <a:endParaRPr lang="en-US" sz="40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3429000"/>
            <a:ext cx="853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10</a:t>
            </a:r>
            <a:r>
              <a:rPr lang="en-US" sz="2400" b="1" baseline="30000" dirty="0" smtClean="0">
                <a:latin typeface="Calibri" pitchFamily="34" charset="0"/>
              </a:rPr>
              <a:t>+9</a:t>
            </a:r>
            <a:r>
              <a:rPr lang="en-US" sz="2400" b="1" dirty="0" smtClean="0">
                <a:latin typeface="Calibri" pitchFamily="34" charset="0"/>
              </a:rPr>
              <a:t>		     </a:t>
            </a:r>
            <a:r>
              <a:rPr lang="en-US" sz="2400" b="1" dirty="0" err="1" smtClean="0">
                <a:latin typeface="Calibri" pitchFamily="34" charset="0"/>
              </a:rPr>
              <a:t>giga</a:t>
            </a:r>
            <a:r>
              <a:rPr lang="en-US" sz="2400" b="1" dirty="0" smtClean="0">
                <a:latin typeface="Calibri" pitchFamily="34" charset="0"/>
              </a:rPr>
              <a:t>			G</a:t>
            </a:r>
          </a:p>
          <a:p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10</a:t>
            </a:r>
            <a:r>
              <a:rPr lang="en-US" sz="2400" b="1" baseline="30000" dirty="0">
                <a:latin typeface="Calibri" pitchFamily="34" charset="0"/>
              </a:rPr>
              <a:t>+6	</a:t>
            </a:r>
            <a:r>
              <a:rPr lang="en-US" sz="2400" b="1" dirty="0">
                <a:latin typeface="Calibri" pitchFamily="34" charset="0"/>
              </a:rPr>
              <a:t>                   </a:t>
            </a:r>
            <a:r>
              <a:rPr lang="en-US" sz="2400" b="1" dirty="0" smtClean="0">
                <a:latin typeface="Calibri" pitchFamily="34" charset="0"/>
              </a:rPr>
              <a:t>mega-            	  </a:t>
            </a:r>
            <a:r>
              <a:rPr lang="en-US" sz="2400" b="1" dirty="0">
                <a:latin typeface="Calibri" pitchFamily="34" charset="0"/>
              </a:rPr>
              <a:t>M</a:t>
            </a:r>
          </a:p>
          <a:p>
            <a:r>
              <a:rPr lang="en-US" sz="2400" b="1" dirty="0">
                <a:latin typeface="Calibri" pitchFamily="34" charset="0"/>
              </a:rPr>
              <a:t>   10</a:t>
            </a:r>
            <a:r>
              <a:rPr lang="en-US" sz="2400" b="1" baseline="30000" dirty="0">
                <a:latin typeface="Calibri" pitchFamily="34" charset="0"/>
              </a:rPr>
              <a:t>+3</a:t>
            </a:r>
            <a:r>
              <a:rPr lang="en-US" sz="2400" b="1" dirty="0">
                <a:latin typeface="Calibri" pitchFamily="34" charset="0"/>
              </a:rPr>
              <a:t> 		      kilo-           </a:t>
            </a:r>
            <a:r>
              <a:rPr lang="en-US" sz="2400" b="1" dirty="0" smtClean="0">
                <a:latin typeface="Calibri" pitchFamily="34" charset="0"/>
              </a:rPr>
              <a:t>		  </a:t>
            </a:r>
            <a:r>
              <a:rPr lang="en-US" sz="2400" b="1" dirty="0">
                <a:latin typeface="Calibri" pitchFamily="34" charset="0"/>
              </a:rPr>
              <a:t>k</a:t>
            </a:r>
          </a:p>
          <a:p>
            <a:r>
              <a:rPr lang="en-US" sz="2400" b="1" dirty="0">
                <a:latin typeface="Calibri" pitchFamily="34" charset="0"/>
              </a:rPr>
              <a:t>10</a:t>
            </a:r>
            <a:r>
              <a:rPr lang="en-US" sz="2400" b="1" baseline="30000" dirty="0">
                <a:latin typeface="Calibri" pitchFamily="34" charset="0"/>
              </a:rPr>
              <a:t>-1</a:t>
            </a:r>
            <a:r>
              <a:rPr lang="en-US" sz="2400" b="1" dirty="0">
                <a:latin typeface="Calibri" pitchFamily="34" charset="0"/>
              </a:rPr>
              <a:t>                         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deci</a:t>
            </a:r>
            <a:r>
              <a:rPr lang="en-US" sz="2400" b="1" dirty="0" smtClean="0">
                <a:latin typeface="Calibri" pitchFamily="34" charset="0"/>
              </a:rPr>
              <a:t>-</a:t>
            </a:r>
            <a:r>
              <a:rPr lang="en-US" sz="2400" b="1" dirty="0">
                <a:latin typeface="Calibri" pitchFamily="34" charset="0"/>
              </a:rPr>
              <a:t>	               </a:t>
            </a:r>
            <a:r>
              <a:rPr lang="en-US" sz="2400" b="1" dirty="0" smtClean="0">
                <a:latin typeface="Calibri" pitchFamily="34" charset="0"/>
              </a:rPr>
              <a:t>d</a:t>
            </a:r>
          </a:p>
          <a:p>
            <a:r>
              <a:rPr lang="en-US" sz="2400" b="1" dirty="0" smtClean="0">
                <a:latin typeface="Calibri" pitchFamily="34" charset="0"/>
              </a:rPr>
              <a:t>10</a:t>
            </a:r>
            <a:r>
              <a:rPr lang="en-US" sz="2400" b="1" baseline="30000" dirty="0" smtClean="0">
                <a:latin typeface="Calibri" pitchFamily="34" charset="0"/>
              </a:rPr>
              <a:t>-2</a:t>
            </a:r>
            <a:r>
              <a:rPr lang="en-US" sz="2400" b="1" dirty="0" smtClean="0">
                <a:latin typeface="Calibri" pitchFamily="34" charset="0"/>
              </a:rPr>
              <a:t>		      </a:t>
            </a:r>
            <a:r>
              <a:rPr lang="en-US" sz="2400" b="1" dirty="0" err="1" smtClean="0">
                <a:latin typeface="Calibri" pitchFamily="34" charset="0"/>
              </a:rPr>
              <a:t>centi</a:t>
            </a:r>
            <a:r>
              <a:rPr lang="en-US" sz="2400" b="1" dirty="0" smtClean="0">
                <a:latin typeface="Calibri" pitchFamily="34" charset="0"/>
              </a:rPr>
              <a:t>-		  c		</a:t>
            </a:r>
            <a:endParaRPr lang="en-US" sz="2400" b="1" dirty="0">
              <a:latin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</a:rPr>
              <a:t>10</a:t>
            </a:r>
            <a:r>
              <a:rPr lang="en-US" sz="2400" b="1" baseline="30000" dirty="0">
                <a:latin typeface="Calibri" pitchFamily="34" charset="0"/>
              </a:rPr>
              <a:t>-3</a:t>
            </a:r>
            <a:r>
              <a:rPr lang="en-US" sz="2400" b="1" dirty="0">
                <a:latin typeface="Calibri" pitchFamily="34" charset="0"/>
              </a:rPr>
              <a:t>                          </a:t>
            </a:r>
            <a:r>
              <a:rPr lang="en-US" sz="2400" b="1" dirty="0" err="1" smtClean="0">
                <a:latin typeface="Calibri" pitchFamily="34" charset="0"/>
              </a:rPr>
              <a:t>milli</a:t>
            </a:r>
            <a:r>
              <a:rPr lang="en-US" sz="2400" b="1" dirty="0" smtClean="0">
                <a:latin typeface="Calibri" pitchFamily="34" charset="0"/>
              </a:rPr>
              <a:t>-              	  </a:t>
            </a:r>
            <a:r>
              <a:rPr lang="en-US" sz="2400" b="1" dirty="0">
                <a:latin typeface="Calibri" pitchFamily="34" charset="0"/>
              </a:rPr>
              <a:t>m</a:t>
            </a:r>
          </a:p>
          <a:p>
            <a:r>
              <a:rPr lang="en-US" sz="2400" b="1" dirty="0">
                <a:latin typeface="Calibri" pitchFamily="34" charset="0"/>
              </a:rPr>
              <a:t> 10</a:t>
            </a:r>
            <a:r>
              <a:rPr lang="en-US" sz="2400" b="1" baseline="30000" dirty="0">
                <a:latin typeface="Calibri" pitchFamily="34" charset="0"/>
              </a:rPr>
              <a:t>-6</a:t>
            </a:r>
            <a:r>
              <a:rPr lang="en-US" sz="2400" b="1" dirty="0">
                <a:latin typeface="Calibri" pitchFamily="34" charset="0"/>
              </a:rPr>
              <a:t>                         </a:t>
            </a:r>
            <a:r>
              <a:rPr lang="en-US" sz="2400" b="1" dirty="0" smtClean="0">
                <a:latin typeface="Calibri" pitchFamily="34" charset="0"/>
              </a:rPr>
              <a:t>micro-              	  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</a:t>
            </a:r>
          </a:p>
          <a:p>
            <a:r>
              <a:rPr lang="en-US" sz="2400" b="1" dirty="0">
                <a:latin typeface="Calibri" pitchFamily="34" charset="0"/>
                <a:sym typeface="Symbol" pitchFamily="18" charset="2"/>
              </a:rPr>
              <a:t>10</a:t>
            </a:r>
            <a:r>
              <a:rPr lang="en-US" sz="2400" b="1" baseline="30000" dirty="0">
                <a:latin typeface="Calibri" pitchFamily="34" charset="0"/>
                <a:sym typeface="Symbol" pitchFamily="18" charset="2"/>
              </a:rPr>
              <a:t>-9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                           </a:t>
            </a:r>
            <a:r>
              <a:rPr lang="en-US" sz="2400" b="1" dirty="0" err="1">
                <a:latin typeface="Calibri" pitchFamily="34" charset="0"/>
                <a:sym typeface="Symbol" pitchFamily="18" charset="2"/>
              </a:rPr>
              <a:t>n</a:t>
            </a:r>
            <a:r>
              <a:rPr lang="en-US" sz="2400" b="1" dirty="0" err="1" smtClean="0">
                <a:latin typeface="Calibri" pitchFamily="34" charset="0"/>
                <a:sym typeface="Symbol" pitchFamily="18" charset="2"/>
              </a:rPr>
              <a:t>ano</a:t>
            </a:r>
            <a:r>
              <a:rPr lang="en-US" sz="2400" b="1" dirty="0" smtClean="0">
                <a:latin typeface="Calibri" pitchFamily="34" charset="0"/>
                <a:sym typeface="Symbol" pitchFamily="18" charset="2"/>
              </a:rPr>
              <a:t>-               	   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n</a:t>
            </a:r>
          </a:p>
          <a:p>
            <a:r>
              <a:rPr lang="en-US" sz="2400" b="1" dirty="0">
                <a:latin typeface="Calibri" pitchFamily="34" charset="0"/>
                <a:sym typeface="Symbol" pitchFamily="18" charset="2"/>
              </a:rPr>
              <a:t>10</a:t>
            </a:r>
            <a:r>
              <a:rPr lang="en-US" sz="2400" b="1" baseline="30000" dirty="0">
                <a:latin typeface="Calibri" pitchFamily="34" charset="0"/>
                <a:sym typeface="Symbol" pitchFamily="18" charset="2"/>
              </a:rPr>
              <a:t>-12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		     </a:t>
            </a:r>
            <a:r>
              <a:rPr lang="en-US" sz="2400" b="1" dirty="0" err="1">
                <a:latin typeface="Calibri" pitchFamily="34" charset="0"/>
                <a:sym typeface="Symbol" pitchFamily="18" charset="2"/>
              </a:rPr>
              <a:t>pico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-	               p</a:t>
            </a:r>
            <a:r>
              <a:rPr lang="en-US" sz="2400" b="1" dirty="0">
                <a:latin typeface="Calibri" pitchFamily="34" charset="0"/>
              </a:rPr>
              <a:t> 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533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Done on board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77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0"/>
            <a:ext cx="708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b="1" dirty="0">
                <a:latin typeface="Calibri" pitchFamily="34" charset="0"/>
              </a:rPr>
              <a:t>Average  Japanese </a:t>
            </a:r>
            <a:endParaRPr lang="en-US" sz="3600" b="1" dirty="0" smtClean="0">
              <a:latin typeface="Calibri" pitchFamily="34" charset="0"/>
            </a:endParaRPr>
          </a:p>
          <a:p>
            <a:r>
              <a:rPr lang="en-US" sz="3600" b="1" dirty="0" smtClean="0">
                <a:latin typeface="Calibri" pitchFamily="34" charset="0"/>
              </a:rPr>
              <a:t>sumo </a:t>
            </a:r>
            <a:r>
              <a:rPr lang="en-US" sz="3600" b="1" dirty="0">
                <a:latin typeface="Calibri" pitchFamily="34" charset="0"/>
              </a:rPr>
              <a:t>wrestler weighs </a:t>
            </a:r>
            <a:endParaRPr lang="en-US" sz="3600" b="1" dirty="0" smtClean="0">
              <a:latin typeface="Calibri" pitchFamily="34" charset="0"/>
            </a:endParaRPr>
          </a:p>
          <a:p>
            <a:r>
              <a:rPr lang="en-US" sz="3600" b="1" dirty="0" smtClean="0">
                <a:latin typeface="Calibri" pitchFamily="34" charset="0"/>
              </a:rPr>
              <a:t>~ 180,000 g.</a:t>
            </a:r>
          </a:p>
          <a:p>
            <a:r>
              <a:rPr lang="en-US" sz="3600" b="1" dirty="0" smtClean="0">
                <a:latin typeface="Calibri" pitchFamily="34" charset="0"/>
              </a:rPr>
              <a:t> </a:t>
            </a:r>
          </a:p>
          <a:p>
            <a:endParaRPr lang="en-US" sz="3600" b="1" dirty="0">
              <a:latin typeface="Calibri" pitchFamily="34" charset="0"/>
            </a:endParaRPr>
          </a:p>
        </p:txBody>
      </p:sp>
      <p:pic>
        <p:nvPicPr>
          <p:cNvPr id="34818" name="Picture 2" descr="http://katedeering.com/wp-content/uploads/2011/02/sumo-wrestl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965" y="0"/>
            <a:ext cx="3801035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505200"/>
            <a:ext cx="5562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10</a:t>
            </a:r>
            <a:r>
              <a:rPr lang="en-US" sz="2400" b="1" baseline="30000" dirty="0" smtClean="0">
                <a:latin typeface="Calibri" pitchFamily="34" charset="0"/>
              </a:rPr>
              <a:t>+9</a:t>
            </a:r>
            <a:r>
              <a:rPr lang="en-US" sz="2400" b="1" dirty="0" smtClean="0">
                <a:latin typeface="Calibri" pitchFamily="34" charset="0"/>
              </a:rPr>
              <a:t>		     </a:t>
            </a:r>
            <a:r>
              <a:rPr lang="en-US" sz="2400" b="1" dirty="0" err="1" smtClean="0">
                <a:latin typeface="Calibri" pitchFamily="34" charset="0"/>
              </a:rPr>
              <a:t>giga</a:t>
            </a:r>
            <a:r>
              <a:rPr lang="en-US" sz="2400" b="1" dirty="0" smtClean="0">
                <a:latin typeface="Calibri" pitchFamily="34" charset="0"/>
              </a:rPr>
              <a:t>			  G</a:t>
            </a:r>
          </a:p>
          <a:p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10</a:t>
            </a:r>
            <a:r>
              <a:rPr lang="en-US" sz="2400" b="1" baseline="30000" dirty="0">
                <a:latin typeface="Calibri" pitchFamily="34" charset="0"/>
              </a:rPr>
              <a:t>+6	</a:t>
            </a:r>
            <a:r>
              <a:rPr lang="en-US" sz="2400" b="1" dirty="0">
                <a:latin typeface="Calibri" pitchFamily="34" charset="0"/>
              </a:rPr>
              <a:t>                   </a:t>
            </a:r>
            <a:r>
              <a:rPr lang="en-US" sz="2400" b="1" dirty="0" smtClean="0">
                <a:latin typeface="Calibri" pitchFamily="34" charset="0"/>
              </a:rPr>
              <a:t>mega-            	  </a:t>
            </a:r>
            <a:r>
              <a:rPr lang="en-US" sz="2400" b="1" dirty="0">
                <a:latin typeface="Calibri" pitchFamily="34" charset="0"/>
              </a:rPr>
              <a:t>M</a:t>
            </a:r>
          </a:p>
          <a:p>
            <a:r>
              <a:rPr lang="en-US" sz="2400" b="1" dirty="0">
                <a:latin typeface="Calibri" pitchFamily="34" charset="0"/>
              </a:rPr>
              <a:t>   10</a:t>
            </a:r>
            <a:r>
              <a:rPr lang="en-US" sz="2400" b="1" baseline="30000" dirty="0">
                <a:latin typeface="Calibri" pitchFamily="34" charset="0"/>
              </a:rPr>
              <a:t>+3</a:t>
            </a:r>
            <a:r>
              <a:rPr lang="en-US" sz="2400" b="1" dirty="0">
                <a:latin typeface="Calibri" pitchFamily="34" charset="0"/>
              </a:rPr>
              <a:t> 		      kilo-           </a:t>
            </a:r>
            <a:r>
              <a:rPr lang="en-US" sz="2400" b="1" dirty="0" smtClean="0">
                <a:latin typeface="Calibri" pitchFamily="34" charset="0"/>
              </a:rPr>
              <a:t>		  </a:t>
            </a:r>
            <a:r>
              <a:rPr lang="en-US" sz="2400" b="1" dirty="0">
                <a:latin typeface="Calibri" pitchFamily="34" charset="0"/>
              </a:rPr>
              <a:t>k</a:t>
            </a:r>
          </a:p>
          <a:p>
            <a:r>
              <a:rPr lang="en-US" sz="2400" b="1" dirty="0">
                <a:latin typeface="Calibri" pitchFamily="34" charset="0"/>
              </a:rPr>
              <a:t>10</a:t>
            </a:r>
            <a:r>
              <a:rPr lang="en-US" sz="2400" b="1" baseline="30000" dirty="0">
                <a:latin typeface="Calibri" pitchFamily="34" charset="0"/>
              </a:rPr>
              <a:t>-1</a:t>
            </a:r>
            <a:r>
              <a:rPr lang="en-US" sz="2400" b="1" dirty="0">
                <a:latin typeface="Calibri" pitchFamily="34" charset="0"/>
              </a:rPr>
              <a:t>                         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deci</a:t>
            </a:r>
            <a:r>
              <a:rPr lang="en-US" sz="2400" b="1" dirty="0" smtClean="0">
                <a:latin typeface="Calibri" pitchFamily="34" charset="0"/>
              </a:rPr>
              <a:t>-</a:t>
            </a:r>
            <a:r>
              <a:rPr lang="en-US" sz="2400" b="1" dirty="0">
                <a:latin typeface="Calibri" pitchFamily="34" charset="0"/>
              </a:rPr>
              <a:t>	               d</a:t>
            </a:r>
          </a:p>
          <a:p>
            <a:r>
              <a:rPr lang="en-US" sz="2400" b="1" dirty="0" smtClean="0">
                <a:latin typeface="Calibri" pitchFamily="34" charset="0"/>
              </a:rPr>
              <a:t>10</a:t>
            </a:r>
            <a:r>
              <a:rPr lang="en-US" sz="2400" b="1" baseline="30000" dirty="0" smtClean="0">
                <a:latin typeface="Calibri" pitchFamily="34" charset="0"/>
              </a:rPr>
              <a:t>-2</a:t>
            </a:r>
            <a:r>
              <a:rPr lang="en-US" sz="2400" b="1" dirty="0" smtClean="0">
                <a:latin typeface="Calibri" pitchFamily="34" charset="0"/>
              </a:rPr>
              <a:t>		      </a:t>
            </a:r>
            <a:r>
              <a:rPr lang="en-US" sz="2400" b="1" dirty="0" err="1" smtClean="0">
                <a:latin typeface="Calibri" pitchFamily="34" charset="0"/>
              </a:rPr>
              <a:t>centi</a:t>
            </a:r>
            <a:r>
              <a:rPr lang="en-US" sz="2400" b="1" dirty="0" smtClean="0">
                <a:latin typeface="Calibri" pitchFamily="34" charset="0"/>
              </a:rPr>
              <a:t>-		  c</a:t>
            </a:r>
          </a:p>
          <a:p>
            <a:r>
              <a:rPr lang="en-US" sz="2400" b="1" dirty="0" smtClean="0">
                <a:latin typeface="Calibri" pitchFamily="34" charset="0"/>
              </a:rPr>
              <a:t>10</a:t>
            </a:r>
            <a:r>
              <a:rPr lang="en-US" sz="2400" b="1" baseline="30000" dirty="0" smtClean="0">
                <a:latin typeface="Calibri" pitchFamily="34" charset="0"/>
              </a:rPr>
              <a:t>-3</a:t>
            </a:r>
            <a:r>
              <a:rPr lang="en-US" sz="2400" b="1" dirty="0" smtClean="0">
                <a:latin typeface="Calibri" pitchFamily="34" charset="0"/>
              </a:rPr>
              <a:t>                          </a:t>
            </a:r>
            <a:r>
              <a:rPr lang="en-US" sz="2400" b="1" dirty="0" err="1" smtClean="0">
                <a:latin typeface="Calibri" pitchFamily="34" charset="0"/>
              </a:rPr>
              <a:t>milli</a:t>
            </a:r>
            <a:r>
              <a:rPr lang="en-US" sz="2400" b="1" dirty="0" smtClean="0">
                <a:latin typeface="Calibri" pitchFamily="34" charset="0"/>
              </a:rPr>
              <a:t>-              	  </a:t>
            </a:r>
            <a:r>
              <a:rPr lang="en-US" sz="2400" b="1" dirty="0">
                <a:latin typeface="Calibri" pitchFamily="34" charset="0"/>
              </a:rPr>
              <a:t>m</a:t>
            </a:r>
          </a:p>
          <a:p>
            <a:r>
              <a:rPr lang="en-US" sz="2400" b="1" dirty="0">
                <a:latin typeface="Calibri" pitchFamily="34" charset="0"/>
              </a:rPr>
              <a:t> 10</a:t>
            </a:r>
            <a:r>
              <a:rPr lang="en-US" sz="2400" b="1" baseline="30000" dirty="0">
                <a:latin typeface="Calibri" pitchFamily="34" charset="0"/>
              </a:rPr>
              <a:t>-6</a:t>
            </a:r>
            <a:r>
              <a:rPr lang="en-US" sz="2400" b="1" dirty="0">
                <a:latin typeface="Calibri" pitchFamily="34" charset="0"/>
              </a:rPr>
              <a:t>                         </a:t>
            </a:r>
            <a:r>
              <a:rPr lang="en-US" sz="2400" b="1" dirty="0" smtClean="0">
                <a:latin typeface="Calibri" pitchFamily="34" charset="0"/>
              </a:rPr>
              <a:t>micro-              	  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</a:t>
            </a:r>
          </a:p>
          <a:p>
            <a:r>
              <a:rPr lang="en-US" sz="2400" b="1" dirty="0">
                <a:latin typeface="Calibri" pitchFamily="34" charset="0"/>
                <a:sym typeface="Symbol" pitchFamily="18" charset="2"/>
              </a:rPr>
              <a:t>10</a:t>
            </a:r>
            <a:r>
              <a:rPr lang="en-US" sz="2400" b="1" baseline="30000" dirty="0">
                <a:latin typeface="Calibri" pitchFamily="34" charset="0"/>
                <a:sym typeface="Symbol" pitchFamily="18" charset="2"/>
              </a:rPr>
              <a:t>-9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                           </a:t>
            </a:r>
            <a:r>
              <a:rPr lang="en-US" sz="2400" b="1" dirty="0" err="1">
                <a:latin typeface="Calibri" pitchFamily="34" charset="0"/>
                <a:sym typeface="Symbol" pitchFamily="18" charset="2"/>
              </a:rPr>
              <a:t>n</a:t>
            </a:r>
            <a:r>
              <a:rPr lang="en-US" sz="2400" b="1" dirty="0" err="1" smtClean="0">
                <a:latin typeface="Calibri" pitchFamily="34" charset="0"/>
                <a:sym typeface="Symbol" pitchFamily="18" charset="2"/>
              </a:rPr>
              <a:t>ano</a:t>
            </a:r>
            <a:r>
              <a:rPr lang="en-US" sz="2400" b="1" dirty="0" smtClean="0">
                <a:latin typeface="Calibri" pitchFamily="34" charset="0"/>
                <a:sym typeface="Symbol" pitchFamily="18" charset="2"/>
              </a:rPr>
              <a:t>-               	   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n</a:t>
            </a:r>
          </a:p>
          <a:p>
            <a:r>
              <a:rPr lang="en-US" sz="2400" b="1" dirty="0">
                <a:latin typeface="Calibri" pitchFamily="34" charset="0"/>
                <a:sym typeface="Symbol" pitchFamily="18" charset="2"/>
              </a:rPr>
              <a:t>10</a:t>
            </a:r>
            <a:r>
              <a:rPr lang="en-US" sz="2400" b="1" baseline="30000" dirty="0">
                <a:latin typeface="Calibri" pitchFamily="34" charset="0"/>
                <a:sym typeface="Symbol" pitchFamily="18" charset="2"/>
              </a:rPr>
              <a:t>-12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		     </a:t>
            </a:r>
            <a:r>
              <a:rPr lang="en-US" sz="2400" b="1" dirty="0" err="1">
                <a:latin typeface="Calibri" pitchFamily="34" charset="0"/>
                <a:sym typeface="Symbol" pitchFamily="18" charset="2"/>
              </a:rPr>
              <a:t>pico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-	               p</a:t>
            </a:r>
            <a:r>
              <a:rPr lang="en-US" sz="2400" b="1" dirty="0">
                <a:latin typeface="Calibri" pitchFamily="34" charset="0"/>
              </a:rPr>
              <a:t> 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1752600"/>
            <a:ext cx="2438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=180 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5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(~ 400 lbs)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0386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“I ate a breakfast sushi roll </a:t>
            </a:r>
            <a:r>
              <a:rPr lang="en-US" sz="2800" b="1" i="1" dirty="0" smtClean="0"/>
              <a:t>this</a:t>
            </a:r>
            <a:r>
              <a:rPr lang="en-US" sz="2800" b="1" dirty="0" smtClean="0"/>
              <a:t> big today….”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3622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Express this little </a:t>
            </a:r>
            <a:r>
              <a:rPr lang="en-US" sz="3600" b="1" dirty="0" err="1" smtClean="0">
                <a:latin typeface="Calibri" pitchFamily="34" charset="0"/>
              </a:rPr>
              <a:t>fella’s</a:t>
            </a:r>
            <a:r>
              <a:rPr lang="en-US" sz="3600" b="1" dirty="0" smtClean="0">
                <a:latin typeface="Calibri" pitchFamily="34" charset="0"/>
              </a:rPr>
              <a:t> </a:t>
            </a:r>
          </a:p>
          <a:p>
            <a:r>
              <a:rPr lang="en-US" sz="3600" b="1" dirty="0" smtClean="0">
                <a:latin typeface="Calibri" pitchFamily="34" charset="0"/>
              </a:rPr>
              <a:t>mass with correct prefix</a:t>
            </a:r>
          </a:p>
        </p:txBody>
      </p:sp>
    </p:spTree>
    <p:extLst>
      <p:ext uri="{BB962C8B-B14F-4D97-AF65-F5344CB8AC3E}">
        <p14:creationId xmlns:p14="http://schemas.microsoft.com/office/powerpoint/2010/main" val="256367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382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In-class practice picking prefixes</a:t>
            </a:r>
            <a:endParaRPr lang="en-US" sz="3200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33400" y="2057400"/>
            <a:ext cx="5715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 </a:t>
            </a:r>
            <a:r>
              <a:rPr lang="en-US" sz="2800" dirty="0" smtClean="0">
                <a:latin typeface="Calibri" pitchFamily="34" charset="0"/>
              </a:rPr>
              <a:t>10</a:t>
            </a:r>
            <a:r>
              <a:rPr lang="en-US" sz="2800" baseline="30000" dirty="0" smtClean="0">
                <a:latin typeface="Calibri" pitchFamily="34" charset="0"/>
              </a:rPr>
              <a:t>+9</a:t>
            </a:r>
            <a:r>
              <a:rPr lang="en-US" sz="2800" dirty="0" smtClean="0">
                <a:latin typeface="Calibri" pitchFamily="34" charset="0"/>
              </a:rPr>
              <a:t>		        </a:t>
            </a:r>
            <a:r>
              <a:rPr lang="en-US" sz="2800" dirty="0" err="1" smtClean="0">
                <a:latin typeface="Calibri" pitchFamily="34" charset="0"/>
              </a:rPr>
              <a:t>giga</a:t>
            </a:r>
            <a:r>
              <a:rPr lang="en-US" sz="2800" dirty="0" smtClean="0">
                <a:latin typeface="Calibri" pitchFamily="34" charset="0"/>
              </a:rPr>
              <a:t>-	          G</a:t>
            </a:r>
            <a:r>
              <a:rPr lang="en-US" sz="2800" baseline="30000" dirty="0" smtClean="0">
                <a:latin typeface="Calibri" pitchFamily="34" charset="0"/>
              </a:rPr>
              <a:t>	</a:t>
            </a: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10</a:t>
            </a:r>
            <a:r>
              <a:rPr lang="en-US" sz="2800" baseline="30000" dirty="0" smtClean="0">
                <a:latin typeface="Calibri" pitchFamily="34" charset="0"/>
              </a:rPr>
              <a:t>+6</a:t>
            </a:r>
            <a:r>
              <a:rPr lang="en-US" sz="2800" baseline="30000" dirty="0">
                <a:latin typeface="Calibri" pitchFamily="34" charset="0"/>
              </a:rPr>
              <a:t>	</a:t>
            </a:r>
            <a:r>
              <a:rPr lang="en-US" sz="2800" dirty="0">
                <a:latin typeface="Calibri" pitchFamily="34" charset="0"/>
              </a:rPr>
              <a:t>                    mega-        </a:t>
            </a:r>
            <a:r>
              <a:rPr lang="en-US" sz="2800" dirty="0" smtClean="0">
                <a:latin typeface="Calibri" pitchFamily="34" charset="0"/>
              </a:rPr>
              <a:t>    </a:t>
            </a:r>
            <a:r>
              <a:rPr lang="en-US" sz="2800" dirty="0">
                <a:latin typeface="Calibri" pitchFamily="34" charset="0"/>
              </a:rPr>
              <a:t>M</a:t>
            </a:r>
          </a:p>
          <a:p>
            <a:r>
              <a:rPr lang="en-US" sz="2800" dirty="0">
                <a:latin typeface="Calibri" pitchFamily="34" charset="0"/>
              </a:rPr>
              <a:t>   10</a:t>
            </a:r>
            <a:r>
              <a:rPr lang="en-US" sz="2800" baseline="30000" dirty="0">
                <a:latin typeface="Calibri" pitchFamily="34" charset="0"/>
              </a:rPr>
              <a:t>+3</a:t>
            </a:r>
            <a:r>
              <a:rPr lang="en-US" sz="2800" dirty="0">
                <a:latin typeface="Calibri" pitchFamily="34" charset="0"/>
              </a:rPr>
              <a:t> 	</a:t>
            </a:r>
            <a:r>
              <a:rPr lang="en-US" sz="2800" dirty="0" smtClean="0">
                <a:latin typeface="Calibri" pitchFamily="34" charset="0"/>
              </a:rPr>
              <a:t>       </a:t>
            </a:r>
            <a:r>
              <a:rPr lang="en-US" sz="2800" dirty="0">
                <a:latin typeface="Calibri" pitchFamily="34" charset="0"/>
              </a:rPr>
              <a:t>kilo-                  k</a:t>
            </a:r>
          </a:p>
          <a:p>
            <a:r>
              <a:rPr lang="en-US" sz="2800" dirty="0">
                <a:latin typeface="Calibri" pitchFamily="34" charset="0"/>
              </a:rPr>
              <a:t>10</a:t>
            </a:r>
            <a:r>
              <a:rPr lang="en-US" sz="2800" baseline="30000" dirty="0">
                <a:latin typeface="Calibri" pitchFamily="34" charset="0"/>
              </a:rPr>
              <a:t>-1</a:t>
            </a:r>
            <a:r>
              <a:rPr lang="en-US" sz="2800" dirty="0">
                <a:latin typeface="Calibri" pitchFamily="34" charset="0"/>
              </a:rPr>
              <a:t>                  </a:t>
            </a:r>
            <a:r>
              <a:rPr lang="en-US" sz="2800" dirty="0" smtClean="0">
                <a:latin typeface="Calibri" pitchFamily="34" charset="0"/>
              </a:rPr>
              <a:t>     </a:t>
            </a:r>
            <a:r>
              <a:rPr lang="en-US" sz="2800" dirty="0" err="1">
                <a:latin typeface="Calibri" pitchFamily="34" charset="0"/>
              </a:rPr>
              <a:t>deci</a:t>
            </a:r>
            <a:r>
              <a:rPr lang="en-US" sz="2800" dirty="0">
                <a:latin typeface="Calibri" pitchFamily="34" charset="0"/>
              </a:rPr>
              <a:t>-                 d</a:t>
            </a:r>
          </a:p>
          <a:p>
            <a:r>
              <a:rPr lang="en-US" sz="2800" dirty="0" smtClean="0">
                <a:latin typeface="Calibri" pitchFamily="34" charset="0"/>
              </a:rPr>
              <a:t>10</a:t>
            </a:r>
            <a:r>
              <a:rPr lang="en-US" sz="2800" baseline="30000" dirty="0" smtClean="0">
                <a:latin typeface="Calibri" pitchFamily="34" charset="0"/>
              </a:rPr>
              <a:t>-2</a:t>
            </a:r>
            <a:r>
              <a:rPr lang="en-US" sz="2800" dirty="0" smtClean="0">
                <a:latin typeface="Calibri" pitchFamily="34" charset="0"/>
              </a:rPr>
              <a:t>		      </a:t>
            </a:r>
            <a:r>
              <a:rPr lang="en-US" sz="2800" dirty="0" err="1" smtClean="0">
                <a:latin typeface="Calibri" pitchFamily="34" charset="0"/>
              </a:rPr>
              <a:t>centi</a:t>
            </a:r>
            <a:r>
              <a:rPr lang="en-US" sz="2800" dirty="0" smtClean="0">
                <a:latin typeface="Calibri" pitchFamily="34" charset="0"/>
              </a:rPr>
              <a:t>-	           c</a:t>
            </a:r>
            <a:r>
              <a:rPr lang="en-US" sz="2800" b="1" dirty="0" smtClean="0">
                <a:latin typeface="Calibri" pitchFamily="34" charset="0"/>
              </a:rPr>
              <a:t>	</a:t>
            </a: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10</a:t>
            </a:r>
            <a:r>
              <a:rPr lang="en-US" sz="2800" baseline="30000" dirty="0" smtClean="0">
                <a:latin typeface="Calibri" pitchFamily="34" charset="0"/>
              </a:rPr>
              <a:t>-3</a:t>
            </a:r>
            <a:r>
              <a:rPr lang="en-US" sz="2800" dirty="0" smtClean="0">
                <a:latin typeface="Calibri" pitchFamily="34" charset="0"/>
              </a:rPr>
              <a:t>                       </a:t>
            </a:r>
            <a:r>
              <a:rPr lang="en-US" sz="2800" dirty="0" err="1">
                <a:latin typeface="Calibri" pitchFamily="34" charset="0"/>
              </a:rPr>
              <a:t>milli</a:t>
            </a:r>
            <a:r>
              <a:rPr lang="en-US" sz="2800" dirty="0">
                <a:latin typeface="Calibri" pitchFamily="34" charset="0"/>
              </a:rPr>
              <a:t>-                m</a:t>
            </a:r>
          </a:p>
          <a:p>
            <a:r>
              <a:rPr lang="en-US" sz="2800" dirty="0">
                <a:latin typeface="Calibri" pitchFamily="34" charset="0"/>
              </a:rPr>
              <a:t> 10</a:t>
            </a:r>
            <a:r>
              <a:rPr lang="en-US" sz="2800" baseline="30000" dirty="0">
                <a:latin typeface="Calibri" pitchFamily="34" charset="0"/>
              </a:rPr>
              <a:t>-6</a:t>
            </a:r>
            <a:r>
              <a:rPr lang="en-US" sz="2800" dirty="0">
                <a:latin typeface="Calibri" pitchFamily="34" charset="0"/>
              </a:rPr>
              <a:t>                 </a:t>
            </a:r>
            <a:r>
              <a:rPr lang="en-US" sz="2800" dirty="0" smtClean="0">
                <a:latin typeface="Calibri" pitchFamily="34" charset="0"/>
              </a:rPr>
              <a:t>     </a:t>
            </a:r>
            <a:r>
              <a:rPr lang="en-US" sz="2800" dirty="0">
                <a:latin typeface="Calibri" pitchFamily="34" charset="0"/>
              </a:rPr>
              <a:t>micro-             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</a:t>
            </a:r>
          </a:p>
          <a:p>
            <a:r>
              <a:rPr lang="en-US" sz="2800" dirty="0">
                <a:latin typeface="Calibri" pitchFamily="34" charset="0"/>
                <a:sym typeface="Symbol" pitchFamily="18" charset="2"/>
              </a:rPr>
              <a:t>10</a:t>
            </a:r>
            <a:r>
              <a:rPr lang="en-US" sz="2800" baseline="30000" dirty="0">
                <a:latin typeface="Calibri" pitchFamily="34" charset="0"/>
                <a:sym typeface="Symbol" pitchFamily="18" charset="2"/>
              </a:rPr>
              <a:t>-9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                  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     </a:t>
            </a:r>
            <a:r>
              <a:rPr lang="en-US" sz="2800" dirty="0" err="1">
                <a:latin typeface="Calibri" pitchFamily="34" charset="0"/>
                <a:sym typeface="Symbol" pitchFamily="18" charset="2"/>
              </a:rPr>
              <a:t>nano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-               n</a:t>
            </a:r>
          </a:p>
          <a:p>
            <a:r>
              <a:rPr lang="en-US" sz="2800" dirty="0">
                <a:latin typeface="Calibri" pitchFamily="34" charset="0"/>
                <a:sym typeface="Symbol" pitchFamily="18" charset="2"/>
              </a:rPr>
              <a:t>10</a:t>
            </a:r>
            <a:r>
              <a:rPr lang="en-US" sz="2800" baseline="30000" dirty="0">
                <a:latin typeface="Calibri" pitchFamily="34" charset="0"/>
                <a:sym typeface="Symbol" pitchFamily="18" charset="2"/>
              </a:rPr>
              <a:t>-12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		   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    </a:t>
            </a:r>
            <a:r>
              <a:rPr lang="en-US" sz="2800" dirty="0" err="1">
                <a:latin typeface="Calibri" pitchFamily="34" charset="0"/>
                <a:sym typeface="Symbol" pitchFamily="18" charset="2"/>
              </a:rPr>
              <a:t>pico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-	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         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p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	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33400" y="16002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>
                <a:latin typeface="Calibri" pitchFamily="34" charset="0"/>
              </a:rPr>
              <a:t>   </a:t>
            </a:r>
            <a:r>
              <a:rPr lang="en-US" sz="2400" u="sng" dirty="0">
                <a:latin typeface="Calibri" pitchFamily="34" charset="0"/>
              </a:rPr>
              <a:t>magnitude   </a:t>
            </a:r>
            <a:r>
              <a:rPr lang="en-US" sz="2400" u="sng" dirty="0" smtClean="0">
                <a:latin typeface="Calibri" pitchFamily="34" charset="0"/>
              </a:rPr>
              <a:t>        </a:t>
            </a:r>
            <a:r>
              <a:rPr lang="en-US" sz="2400" u="sng" dirty="0">
                <a:latin typeface="Calibri" pitchFamily="34" charset="0"/>
              </a:rPr>
              <a:t>= prefix          = symbol	</a:t>
            </a:r>
            <a:r>
              <a:rPr lang="en-US" dirty="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INTRO TO MOLES: </a:t>
            </a:r>
            <a:r>
              <a:rPr lang="en-US" sz="2400" b="1" dirty="0" smtClean="0"/>
              <a:t>Every science involves counting….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Astronomers count ……</a:t>
            </a:r>
            <a:endParaRPr lang="en-US" dirty="0"/>
          </a:p>
        </p:txBody>
      </p:sp>
      <p:pic>
        <p:nvPicPr>
          <p:cNvPr id="1026" name="Picture 2" descr="http://www.ceo.wa.edu.au/home/carey.peter/astron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086100" cy="19627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838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 biologists count …….</a:t>
            </a:r>
            <a:endParaRPr lang="en-US" dirty="0"/>
          </a:p>
        </p:txBody>
      </p:sp>
      <p:pic>
        <p:nvPicPr>
          <p:cNvPr id="1028" name="Picture 4" descr="http://farm4.static.flickr.com/3554/3695677431_53ef5bdca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2905125" cy="19714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3429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Bacteriologists count …..</a:t>
            </a:r>
            <a:endParaRPr lang="en-US" dirty="0"/>
          </a:p>
        </p:txBody>
      </p:sp>
      <p:pic>
        <p:nvPicPr>
          <p:cNvPr id="1030" name="Picture 6" descr="http://productinspiration.com/wp-content/uploads/2008/04/bacteria5.jpg1f2cfe32-b8c8-4f65-9e77-560f98ca8c12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0"/>
            <a:ext cx="2667000" cy="2667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81600" y="3429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Chemists count…….</a:t>
            </a:r>
            <a:endParaRPr lang="en-US" dirty="0"/>
          </a:p>
        </p:txBody>
      </p:sp>
      <p:pic>
        <p:nvPicPr>
          <p:cNvPr id="1032" name="Picture 8" descr="http://kartha-pes.sulekha.com/mstore/kartha-pes/albums/default/water%20molecules%20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0"/>
            <a:ext cx="3238500" cy="2558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8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81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chemists count atoms and molecules: </a:t>
            </a:r>
          </a:p>
          <a:p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mole </a:t>
            </a:r>
            <a:r>
              <a:rPr lang="en-US" sz="2400" b="1" dirty="0" smtClean="0"/>
              <a:t>concept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1143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also: text pp 61-63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long would it take the fastest (single chip) computer in the world (The Fujitsu `Venus’) to count all the molecules of water in a teacup assuming it counted at its maximum  processor rate = 128,000,000,000 molecules/second  (128 GHz) 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1600200"/>
            <a:ext cx="27432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Doc’s `dumb question #1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429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Answer: ~ 2 million years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191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do we `count’ atoms and molecules without having to actually count them ???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"/>
            <a:ext cx="1378794" cy="1905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13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81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chemists count atoms and molecules: </a:t>
            </a:r>
          </a:p>
          <a:p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mole </a:t>
            </a:r>
            <a:r>
              <a:rPr lang="en-US" sz="2400" b="1" dirty="0" smtClean="0"/>
              <a:t>concept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143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also: text pp 61-63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362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long would it take the fastest computer in the world (The Fujitsu `Venus’) to count all the molecules of water in a teacup assuming it counted at its maximum  processor rate = 128,000,000,000 molecules/second  (128 GHz) 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600200"/>
            <a:ext cx="731520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Doc’s `dumb question #1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962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Answer: ~ 2 million years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8006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do we `count’ atoms and molecules without having to actually count them ???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8187" cy="1600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2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0"/>
            <a:ext cx="6324600" cy="369332"/>
          </a:xfrm>
          <a:prstGeom prst="rect">
            <a:avLst/>
          </a:prstGeom>
          <a:solidFill>
            <a:srgbClr val="FCDE04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Film deconstructed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440" name="Picture 8" descr="http://www.batteriesandbutter.com/Merchant2/p/L/GB135-24BU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76400"/>
            <a:ext cx="2247900" cy="3524250"/>
          </a:xfrm>
          <a:prstGeom prst="rect">
            <a:avLst/>
          </a:prstGeom>
          <a:noFill/>
        </p:spPr>
      </p:pic>
      <p:pic>
        <p:nvPicPr>
          <p:cNvPr id="29" name="Picture 2" descr="http://ffden-2.phys.uaf.edu/212_fall2003.web.dir/Mike_Kudenov%20/images/emul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4240696" cy="2438400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2819400" y="1752600"/>
            <a:ext cx="3686710" cy="962347"/>
          </a:xfrm>
          <a:custGeom>
            <a:avLst/>
            <a:gdLst>
              <a:gd name="connsiteX0" fmla="*/ 0 w 3113070"/>
              <a:gd name="connsiteY0" fmla="*/ 962347 h 962347"/>
              <a:gd name="connsiteX1" fmla="*/ 1089061 w 3113070"/>
              <a:gd name="connsiteY1" fmla="*/ 78769 h 962347"/>
              <a:gd name="connsiteX2" fmla="*/ 3113070 w 3113070"/>
              <a:gd name="connsiteY2" fmla="*/ 489735 h 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3070" h="962347">
                <a:moveTo>
                  <a:pt x="0" y="962347"/>
                </a:moveTo>
                <a:cubicBezTo>
                  <a:pt x="285108" y="559942"/>
                  <a:pt x="570216" y="157538"/>
                  <a:pt x="1089061" y="78769"/>
                </a:cubicBezTo>
                <a:cubicBezTo>
                  <a:pt x="1607906" y="0"/>
                  <a:pt x="2360488" y="244867"/>
                  <a:pt x="3113070" y="489735"/>
                </a:cubicBezTo>
              </a:path>
            </a:pathLst>
          </a:cu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4400" y="3048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~0.2 mm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57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1)Emulsion contains </a:t>
            </a:r>
            <a:r>
              <a:rPr lang="en-US" sz="2800" dirty="0" err="1" smtClean="0"/>
              <a:t>AgBr</a:t>
            </a:r>
            <a:r>
              <a:rPr lang="en-US" sz="2800" dirty="0" smtClean="0"/>
              <a:t> crystals..the active ingredient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2)Base is a gelatin to which emulsion is glued with adhesive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3)</a:t>
            </a:r>
            <a:r>
              <a:rPr lang="en-US" sz="2800" dirty="0" err="1" smtClean="0"/>
              <a:t>Supercoat</a:t>
            </a:r>
            <a:r>
              <a:rPr lang="en-US" sz="2800" dirty="0" smtClean="0"/>
              <a:t> is a protective plastic anti-scratch coating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4267200"/>
            <a:ext cx="6553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sz="2400" dirty="0" smtClean="0"/>
              <a:t>originally gelatin base made from  boiling down cow hoofs but now most commonly organic polyester polymer  (originally boiled down dinosaur and plant goo= oil)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362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286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124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600" y="25146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5800" y="33528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400" y="1828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14400" y="2057400"/>
            <a:ext cx="381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5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kodak.com/US/images/en/corp/1000nerds/robello/Robello_T_GR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"/>
            <a:ext cx="2571750" cy="2295525"/>
          </a:xfrm>
          <a:prstGeom prst="rect">
            <a:avLst/>
          </a:prstGeom>
          <a:noFill/>
        </p:spPr>
      </p:pic>
      <p:pic>
        <p:nvPicPr>
          <p:cNvPr id="6" name="Picture 2" descr="http://ffden-2.phys.uaf.edu/212_fall2003.web.dir/Mike_Kudenov%20/images/emul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4240696" cy="2438400"/>
          </a:xfrm>
          <a:prstGeom prst="rect">
            <a:avLst/>
          </a:prstGeom>
          <a:noFill/>
        </p:spPr>
      </p:pic>
      <p:pic>
        <p:nvPicPr>
          <p:cNvPr id="19462" name="Picture 6" descr="http://www.cheresources.com/photochem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733800"/>
            <a:ext cx="4448175" cy="2300227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4800600" y="2057400"/>
            <a:ext cx="838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685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emulsion at 200X:</a:t>
            </a:r>
          </a:p>
          <a:p>
            <a:r>
              <a:rPr lang="en-US" sz="2400" b="1" dirty="0" smtClean="0"/>
              <a:t>Flat crystals of </a:t>
            </a:r>
            <a:r>
              <a:rPr lang="en-US" sz="2400" b="1" dirty="0" err="1" smtClean="0"/>
              <a:t>AgBr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28600"/>
            <a:ext cx="4114800" cy="369332"/>
          </a:xfrm>
          <a:prstGeom prst="rect">
            <a:avLst/>
          </a:prstGeom>
          <a:solidFill>
            <a:srgbClr val="FCDE04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Film deconstructed (continued)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 rot="16200000" flipH="1">
            <a:off x="3765274" y="3536674"/>
            <a:ext cx="381000" cy="199445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8387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53000" y="44958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53000" y="4724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762500" y="4762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4876800" y="48768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638800" y="3962400"/>
            <a:ext cx="1918252" cy="762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7429500" y="3771900"/>
            <a:ext cx="1143000" cy="762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05600" y="2971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Absorbed or scattered away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81200" y="4953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Absorbed by and scattered into crystal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" y="3962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 flat crystals are preferred</a:t>
            </a:r>
            <a:endParaRPr lang="en-US" sz="2400" b="1" dirty="0"/>
          </a:p>
        </p:txBody>
      </p:sp>
      <p:sp>
        <p:nvSpPr>
          <p:cNvPr id="37" name="Oval 36"/>
          <p:cNvSpPr/>
          <p:nvPr/>
        </p:nvSpPr>
        <p:spPr>
          <a:xfrm>
            <a:off x="4953000" y="4572000"/>
            <a:ext cx="381000" cy="457200"/>
          </a:xfrm>
          <a:prstGeom prst="ellipse">
            <a:avLst/>
          </a:prstGeom>
          <a:blipFill dpi="0" rotWithShape="1">
            <a:blip r:embed="rId5" cstate="print">
              <a:alphaModFix amt="5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543800" y="4724400"/>
            <a:ext cx="45719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3528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0" y="3733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00600" y="2895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=0.2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 animBg="1"/>
      <p:bldP spid="37" grpId="1" animBg="1"/>
      <p:bldP spid="38" grpId="0" animBg="1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4114800" cy="369332"/>
          </a:xfrm>
          <a:prstGeom prst="rect">
            <a:avLst/>
          </a:prstGeom>
          <a:solidFill>
            <a:srgbClr val="FCDE04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Film deconstructed (continued)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</a:t>
            </a:r>
            <a:r>
              <a:rPr lang="en-US" sz="2400" b="1" dirty="0" err="1" smtClean="0"/>
              <a:t>AgBr</a:t>
            </a:r>
            <a:r>
              <a:rPr lang="en-US" sz="2400" b="1" dirty="0" smtClean="0"/>
              <a:t> absorbs light to make a `latent’ image:</a:t>
            </a:r>
          </a:p>
          <a:p>
            <a:r>
              <a:rPr lang="en-US" sz="2400" b="1" dirty="0" smtClean="0"/>
              <a:t>Example of a solid state </a:t>
            </a:r>
            <a:r>
              <a:rPr lang="en-US" sz="2400" b="1" dirty="0" err="1" smtClean="0"/>
              <a:t>redox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819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Light</a:t>
            </a:r>
            <a:r>
              <a:rPr lang="en-US" sz="2400" b="1" dirty="0" smtClean="0">
                <a:solidFill>
                  <a:srgbClr val="FF0000"/>
                </a:solidFill>
              </a:rPr>
              <a:t> + Br 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 Br + </a:t>
            </a: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>e</a:t>
            </a:r>
            <a:r>
              <a:rPr lang="en-US" sz="2400" b="1" baseline="30000" dirty="0" smtClean="0">
                <a:solidFill>
                  <a:srgbClr val="00B050"/>
                </a:solidFill>
                <a:sym typeface="Wingdings" pitchFamily="2" charset="2"/>
              </a:rPr>
              <a:t>-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343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e</a:t>
            </a:r>
            <a:r>
              <a:rPr lang="en-US" sz="2800" baseline="30000" dirty="0" smtClean="0">
                <a:solidFill>
                  <a:srgbClr val="00B050"/>
                </a:solidFill>
              </a:rPr>
              <a:t>-</a:t>
            </a:r>
            <a:r>
              <a:rPr lang="en-US" sz="2800" dirty="0" smtClean="0"/>
              <a:t> + </a:t>
            </a:r>
            <a:r>
              <a:rPr lang="en-US" sz="2800" dirty="0" smtClean="0">
                <a:solidFill>
                  <a:srgbClr val="C00000"/>
                </a:solidFill>
              </a:rPr>
              <a:t>Ag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Ag</a:t>
            </a:r>
            <a:r>
              <a:rPr lang="en-US" sz="2800" baseline="30000" dirty="0" smtClean="0">
                <a:solidFill>
                  <a:srgbClr val="C00000"/>
                </a:solidFill>
                <a:sym typeface="Wingdings" pitchFamily="2" charset="2"/>
              </a:rPr>
              <a:t>o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2228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webelements.com/_media/compounds/Ag/Ag1Br1-7785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429000"/>
            <a:ext cx="3810000" cy="28575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5486400" y="2133600"/>
            <a:ext cx="1219200" cy="762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33600" y="3200400"/>
            <a:ext cx="22098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5000" y="5105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Molecular (10,000,000X view of </a:t>
            </a:r>
            <a:r>
              <a:rPr lang="en-US" dirty="0" err="1" smtClean="0"/>
              <a:t>AgBr</a:t>
            </a:r>
            <a:r>
              <a:rPr lang="en-US" dirty="0" smtClean="0"/>
              <a:t> crystal)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182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200X view of </a:t>
            </a:r>
            <a:r>
              <a:rPr lang="en-US" dirty="0" err="1" smtClean="0"/>
              <a:t>AgBr</a:t>
            </a:r>
            <a:r>
              <a:rPr lang="en-US" dirty="0" smtClean="0"/>
              <a:t> crystal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4448710" y="3101084"/>
            <a:ext cx="729465" cy="1029127"/>
          </a:xfrm>
          <a:custGeom>
            <a:avLst/>
            <a:gdLst>
              <a:gd name="connsiteX0" fmla="*/ 0 w 729465"/>
              <a:gd name="connsiteY0" fmla="*/ 1029127 h 1029127"/>
              <a:gd name="connsiteX1" fmla="*/ 154112 w 729465"/>
              <a:gd name="connsiteY1" fmla="*/ 11986 h 1029127"/>
              <a:gd name="connsiteX2" fmla="*/ 729465 w 729465"/>
              <a:gd name="connsiteY2" fmla="*/ 957208 h 102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465" h="1029127">
                <a:moveTo>
                  <a:pt x="0" y="1029127"/>
                </a:moveTo>
                <a:cubicBezTo>
                  <a:pt x="16267" y="526549"/>
                  <a:pt x="32535" y="23972"/>
                  <a:pt x="154112" y="11986"/>
                </a:cubicBezTo>
                <a:cubicBezTo>
                  <a:pt x="275689" y="0"/>
                  <a:pt x="729465" y="957208"/>
                  <a:pt x="729465" y="957208"/>
                </a:cubicBezTo>
              </a:path>
            </a:pathLst>
          </a:cu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0600" y="2971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e</a:t>
            </a:r>
            <a:r>
              <a:rPr lang="en-US" sz="2800" b="1" baseline="30000" dirty="0" smtClean="0">
                <a:solidFill>
                  <a:srgbClr val="00B050"/>
                </a:solidFill>
                <a:sym typeface="Wingdings" pitchFamily="2" charset="2"/>
              </a:rPr>
              <a:t>-</a:t>
            </a:r>
            <a:endParaRPr lang="en-US" sz="2800" b="1" baseline="300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1905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705600" y="2895600"/>
            <a:ext cx="152400" cy="152400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52600" y="2362200"/>
            <a:ext cx="1752600" cy="369332"/>
          </a:xfrm>
          <a:prstGeom prst="rect">
            <a:avLst/>
          </a:prstGeom>
          <a:gradFill>
            <a:gsLst>
              <a:gs pos="0">
                <a:srgbClr val="8488C4">
                  <a:alpha val="26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Oxidation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4038600"/>
            <a:ext cx="1752600" cy="369332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2800" y="2819400"/>
            <a:ext cx="1524000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Latent image (reduced Ag) forms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6858000" y="2971800"/>
            <a:ext cx="304800" cy="762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6" grpId="0" animBg="1"/>
      <p:bldP spid="17" grpId="0"/>
      <p:bldP spid="18" grpId="0"/>
      <p:bldP spid="19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atorama.cachefly.net/images/2006-07/world-first-photograph-nicephore-niep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1"/>
            <a:ext cx="3734485" cy="2590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6576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"View from the Window at Le Gras" (circa 1826), taken and developed by French photographer pioneer Joseph </a:t>
            </a:r>
            <a:r>
              <a:rPr lang="en-US" dirty="0" err="1" smtClean="0"/>
              <a:t>Nicéphore</a:t>
            </a:r>
            <a:r>
              <a:rPr lang="en-US" dirty="0" smtClean="0"/>
              <a:t> </a:t>
            </a:r>
            <a:r>
              <a:rPr lang="en-US" dirty="0" err="1" smtClean="0"/>
              <a:t>Niépce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~ 120 second exposure time ?</a:t>
            </a:r>
            <a:endParaRPr lang="en-US" dirty="0"/>
          </a:p>
        </p:txBody>
      </p:sp>
      <p:pic>
        <p:nvPicPr>
          <p:cNvPr id="1028" name="Picture 4" descr="http://www.geekologie.com/2007/12/04/d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914400"/>
            <a:ext cx="4457700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41910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 color image of splash (circa 2000)</a:t>
            </a:r>
          </a:p>
          <a:p>
            <a:endParaRPr lang="en-US" dirty="0" smtClean="0"/>
          </a:p>
          <a:p>
            <a:r>
              <a:rPr lang="en-US" dirty="0" smtClean="0"/>
              <a:t>~0.0001 second exposure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4114800" cy="369332"/>
          </a:xfrm>
          <a:prstGeom prst="rect">
            <a:avLst/>
          </a:prstGeom>
          <a:solidFill>
            <a:srgbClr val="FCDE04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Film deconstructed (continued)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the latent image is developed: making a negative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3400"/>
            <a:ext cx="2228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934200" y="1447800"/>
            <a:ext cx="152400" cy="152400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1400" y="1295400"/>
            <a:ext cx="1524000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Latent image (reduced Ag) forms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7086600" y="1752600"/>
            <a:ext cx="304800" cy="762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http://www.chiifcameras.com/site2/images/developing_t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2705100" cy="1815264"/>
          </a:xfrm>
          <a:prstGeom prst="rect">
            <a:avLst/>
          </a:prstGeom>
          <a:noFill/>
        </p:spPr>
      </p:pic>
      <p:pic>
        <p:nvPicPr>
          <p:cNvPr id="9" name="Picture 8" descr="http://www.batteriesandbutter.com/Merchant2/p/L/GB135-24BU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891798"/>
            <a:ext cx="1095838" cy="1718052"/>
          </a:xfrm>
          <a:prstGeom prst="rect">
            <a:avLst/>
          </a:prstGeom>
          <a:noFill/>
        </p:spPr>
      </p:pic>
      <p:sp>
        <p:nvSpPr>
          <p:cNvPr id="12" name="Freeform 11"/>
          <p:cNvSpPr/>
          <p:nvPr/>
        </p:nvSpPr>
        <p:spPr>
          <a:xfrm>
            <a:off x="2208944" y="1219200"/>
            <a:ext cx="3277456" cy="835631"/>
          </a:xfrm>
          <a:custGeom>
            <a:avLst/>
            <a:gdLst>
              <a:gd name="connsiteX0" fmla="*/ 1027416 w 1027416"/>
              <a:gd name="connsiteY0" fmla="*/ 160962 h 325348"/>
              <a:gd name="connsiteX1" fmla="*/ 431514 w 1027416"/>
              <a:gd name="connsiteY1" fmla="*/ 27398 h 325348"/>
              <a:gd name="connsiteX2" fmla="*/ 0 w 1027416"/>
              <a:gd name="connsiteY2" fmla="*/ 325348 h 32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416" h="325348">
                <a:moveTo>
                  <a:pt x="1027416" y="160962"/>
                </a:moveTo>
                <a:cubicBezTo>
                  <a:pt x="815083" y="80481"/>
                  <a:pt x="602750" y="0"/>
                  <a:pt x="431514" y="27398"/>
                </a:cubicBezTo>
                <a:cubicBezTo>
                  <a:pt x="260278" y="54796"/>
                  <a:pt x="0" y="325348"/>
                  <a:pt x="0" y="325348"/>
                </a:cubicBezTo>
              </a:path>
            </a:pathLst>
          </a:custGeom>
          <a:ln w="285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40386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a dark room, film canister is unrolled , mounted on developer roller and then sealed in light-tight developer tank.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`developer’ is added (reduces Ag</a:t>
            </a:r>
            <a:r>
              <a:rPr lang="en-US" baseline="30000" dirty="0" smtClean="0"/>
              <a:t>+</a:t>
            </a:r>
            <a:r>
              <a:rPr lang="en-US" dirty="0" smtClean="0">
                <a:sym typeface="Wingdings" pitchFamily="2" charset="2"/>
              </a:rPr>
              <a:t>Ag).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The developer reaction is `timed’ so that only latent images reduce to black Ag, leaving unexposed Ag+  alone.  A `stop’ bath solution is added to halt action of developer.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A fixer is added to dissolve Ag+ and </a:t>
            </a:r>
            <a:r>
              <a:rPr lang="en-US" dirty="0" err="1" smtClean="0">
                <a:sym typeface="Wingdings" pitchFamily="2" charset="2"/>
              </a:rPr>
              <a:t>Cl</a:t>
            </a:r>
            <a:r>
              <a:rPr lang="en-US" dirty="0" smtClean="0">
                <a:sym typeface="Wingdings" pitchFamily="2" charset="2"/>
              </a:rPr>
              <a:t>- not exposed off film and negative </a:t>
            </a:r>
          </a:p>
          <a:p>
            <a:pPr marL="342900" indent="-342900"/>
            <a:r>
              <a:rPr lang="en-US" dirty="0" smtClean="0">
                <a:sym typeface="Wingdings" pitchFamily="2" charset="2"/>
              </a:rPr>
              <a:t>       is removed from developer tank after rinsing and washing with water.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22532" name="Picture 4" descr="http://glennview.com/jpgs/dkrm2/chemicals/technidol/big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57200"/>
            <a:ext cx="1251680" cy="1688607"/>
          </a:xfrm>
          <a:prstGeom prst="rect">
            <a:avLst/>
          </a:prstGeom>
          <a:noFill/>
        </p:spPr>
      </p:pic>
      <p:sp>
        <p:nvSpPr>
          <p:cNvPr id="18" name="Freeform 17"/>
          <p:cNvSpPr/>
          <p:nvPr/>
        </p:nvSpPr>
        <p:spPr>
          <a:xfrm>
            <a:off x="1551398" y="1458930"/>
            <a:ext cx="575352" cy="821933"/>
          </a:xfrm>
          <a:custGeom>
            <a:avLst/>
            <a:gdLst>
              <a:gd name="connsiteX0" fmla="*/ 0 w 575352"/>
              <a:gd name="connsiteY0" fmla="*/ 0 h 821933"/>
              <a:gd name="connsiteX1" fmla="*/ 482885 w 575352"/>
              <a:gd name="connsiteY1" fmla="*/ 493160 h 821933"/>
              <a:gd name="connsiteX2" fmla="*/ 554804 w 575352"/>
              <a:gd name="connsiteY2" fmla="*/ 821933 h 82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352" h="821933">
                <a:moveTo>
                  <a:pt x="0" y="0"/>
                </a:moveTo>
                <a:cubicBezTo>
                  <a:pt x="195209" y="178085"/>
                  <a:pt x="390418" y="356171"/>
                  <a:pt x="482885" y="493160"/>
                </a:cubicBezTo>
                <a:cubicBezTo>
                  <a:pt x="575352" y="630149"/>
                  <a:pt x="565078" y="726041"/>
                  <a:pt x="554804" y="821933"/>
                </a:cubicBezTo>
              </a:path>
            </a:pathLst>
          </a:cu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4" name="Picture 6" descr="http://www.pjcj.net/yapc/yapc-eu-2006-enigmatic_perl/slides/images/stopwat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105400"/>
            <a:ext cx="1219200" cy="1752600"/>
          </a:xfrm>
          <a:prstGeom prst="rect">
            <a:avLst/>
          </a:prstGeom>
          <a:noFill/>
        </p:spPr>
      </p:pic>
      <p:pic>
        <p:nvPicPr>
          <p:cNvPr id="22536" name="Picture 8" descr="http://silverbased.org/wp-content/uploads/2008/03/fix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600200"/>
            <a:ext cx="1706230" cy="2273300"/>
          </a:xfrm>
          <a:prstGeom prst="rect">
            <a:avLst/>
          </a:prstGeom>
          <a:noFill/>
        </p:spPr>
      </p:pic>
      <p:sp>
        <p:nvSpPr>
          <p:cNvPr id="21" name="Freeform 20"/>
          <p:cNvSpPr/>
          <p:nvPr/>
        </p:nvSpPr>
        <p:spPr>
          <a:xfrm>
            <a:off x="4839129" y="523982"/>
            <a:ext cx="2188395" cy="1027416"/>
          </a:xfrm>
          <a:custGeom>
            <a:avLst/>
            <a:gdLst>
              <a:gd name="connsiteX0" fmla="*/ 2188395 w 2188395"/>
              <a:gd name="connsiteY0" fmla="*/ 1027416 h 1027416"/>
              <a:gd name="connsiteX1" fmla="*/ 1356188 w 2188395"/>
              <a:gd name="connsiteY1" fmla="*/ 123290 h 1027416"/>
              <a:gd name="connsiteX2" fmla="*/ 164386 w 2188395"/>
              <a:gd name="connsiteY2" fmla="*/ 287676 h 1027416"/>
              <a:gd name="connsiteX3" fmla="*/ 369869 w 2188395"/>
              <a:gd name="connsiteY3" fmla="*/ 801384 h 102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395" h="1027416">
                <a:moveTo>
                  <a:pt x="2188395" y="1027416"/>
                </a:moveTo>
                <a:cubicBezTo>
                  <a:pt x="1940959" y="636998"/>
                  <a:pt x="1693523" y="246580"/>
                  <a:pt x="1356188" y="123290"/>
                </a:cubicBezTo>
                <a:cubicBezTo>
                  <a:pt x="1018853" y="0"/>
                  <a:pt x="328773" y="174660"/>
                  <a:pt x="164386" y="287676"/>
                </a:cubicBezTo>
                <a:cubicBezTo>
                  <a:pt x="0" y="400692"/>
                  <a:pt x="369869" y="801384"/>
                  <a:pt x="369869" y="801384"/>
                </a:cubicBezTo>
              </a:path>
            </a:pathLst>
          </a:cu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8" name="Picture 10" descr="http://image.shutterstock.com/display_pic_with_logo/66888/66888,1161532181,3/stock-photo-black-and-white-negative-film-20385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209800"/>
            <a:ext cx="1161408" cy="1825625"/>
          </a:xfrm>
          <a:prstGeom prst="rect">
            <a:avLst/>
          </a:prstGeom>
          <a:noFill/>
        </p:spPr>
      </p:pic>
      <p:sp>
        <p:nvSpPr>
          <p:cNvPr id="23" name="Freeform 22"/>
          <p:cNvSpPr/>
          <p:nvPr/>
        </p:nvSpPr>
        <p:spPr>
          <a:xfrm>
            <a:off x="2157573" y="1085636"/>
            <a:ext cx="1613043" cy="1092485"/>
          </a:xfrm>
          <a:custGeom>
            <a:avLst/>
            <a:gdLst>
              <a:gd name="connsiteX0" fmla="*/ 1613043 w 1613043"/>
              <a:gd name="connsiteY0" fmla="*/ 887002 h 1092485"/>
              <a:gd name="connsiteX1" fmla="*/ 965771 w 1613043"/>
              <a:gd name="connsiteY1" fmla="*/ 34247 h 1092485"/>
              <a:gd name="connsiteX2" fmla="*/ 0 w 1613043"/>
              <a:gd name="connsiteY2" fmla="*/ 1092485 h 109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043" h="1092485">
                <a:moveTo>
                  <a:pt x="1613043" y="887002"/>
                </a:moveTo>
                <a:cubicBezTo>
                  <a:pt x="1423827" y="443501"/>
                  <a:pt x="1234611" y="0"/>
                  <a:pt x="965771" y="34247"/>
                </a:cubicBezTo>
                <a:cubicBezTo>
                  <a:pt x="696931" y="68494"/>
                  <a:pt x="348465" y="580489"/>
                  <a:pt x="0" y="1092485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107915" y="436652"/>
            <a:ext cx="4518916" cy="2717514"/>
          </a:xfrm>
          <a:custGeom>
            <a:avLst/>
            <a:gdLst>
              <a:gd name="connsiteX0" fmla="*/ 90755 w 4518916"/>
              <a:gd name="connsiteY0" fmla="*/ 1330503 h 2717514"/>
              <a:gd name="connsiteX1" fmla="*/ 738027 w 4518916"/>
              <a:gd name="connsiteY1" fmla="*/ 231168 h 2717514"/>
              <a:gd name="connsiteX2" fmla="*/ 4518916 w 4518916"/>
              <a:gd name="connsiteY2" fmla="*/ 2717514 h 271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8916" h="2717514">
                <a:moveTo>
                  <a:pt x="90755" y="1330503"/>
                </a:moveTo>
                <a:cubicBezTo>
                  <a:pt x="45377" y="665251"/>
                  <a:pt x="0" y="0"/>
                  <a:pt x="738027" y="231168"/>
                </a:cubicBezTo>
                <a:cubicBezTo>
                  <a:pt x="1476054" y="462337"/>
                  <a:pt x="4518916" y="2717514"/>
                  <a:pt x="4518916" y="2717514"/>
                </a:cubicBezTo>
              </a:path>
            </a:pathLst>
          </a:custGeom>
          <a:ln w="412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48600" y="3048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Film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1" grpId="0" animBg="1"/>
      <p:bldP spid="23" grpId="0" animBg="1"/>
      <p:bldP spid="23" grpId="1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amorrobible.org/images/photos/gpw-20051129-NASA-GPN-2000-001039-STS071-741-4-fish-eye-view-of-Earth-and-Space-Shuttle-Atlantis-STS-71-19950702-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"/>
            <a:ext cx="5486400" cy="5486400"/>
          </a:xfrm>
          <a:prstGeom prst="rect">
            <a:avLst/>
          </a:prstGeom>
          <a:noFill/>
        </p:spPr>
      </p:pic>
      <p:pic>
        <p:nvPicPr>
          <p:cNvPr id="1030" name="Picture 6" descr="http://www.splendicity.com/makeupminute/files/2009/10/Marilyn-Monr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3505200" cy="43214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5410200"/>
            <a:ext cx="5334000" cy="1077218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last 100 years are recorded mostly in film format</a:t>
            </a:r>
            <a:endParaRPr lang="en-US" sz="3200" dirty="0"/>
          </a:p>
        </p:txBody>
      </p:sp>
      <p:pic>
        <p:nvPicPr>
          <p:cNvPr id="1032" name="Picture 8" descr="http://www.washingtonpost.com/wp-dyn/content/photo/2009/01/20/PH2009012001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1" y="110775"/>
            <a:ext cx="3726412" cy="270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8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2231</Words>
  <Application>Microsoft Office PowerPoint</Application>
  <PresentationFormat>On-screen Show (4:3)</PresentationFormat>
  <Paragraphs>429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142</cp:revision>
  <dcterms:created xsi:type="dcterms:W3CDTF">2010-01-13T02:23:53Z</dcterms:created>
  <dcterms:modified xsi:type="dcterms:W3CDTF">2014-03-31T21:31:12Z</dcterms:modified>
</cp:coreProperties>
</file>