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17" r:id="rId2"/>
    <p:sldId id="504" r:id="rId3"/>
    <p:sldId id="516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5" autoAdjust="0"/>
    <p:restoredTop sz="99693" autoAdjust="0"/>
  </p:normalViewPr>
  <p:slideViewPr>
    <p:cSldViewPr>
      <p:cViewPr varScale="1">
        <p:scale>
          <a:sx n="74" d="100"/>
          <a:sy n="74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C1658-9BD4-4A57-9F37-BDE64E3806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9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7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352F-571B-4775-9783-BC247FB8B4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3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44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9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352F-571B-4775-9783-BC247FB8B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7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google.com/url?sa=i&amp;rct=j&amp;q=kodak+bankruptcy&amp;source=images&amp;cd=&amp;cad=rja&amp;docid=JKefH0fLvqZD1M&amp;tbnid=mENYRXEIMK2AoM:&amp;ved=0CAUQjRw&amp;url=http://www.webpronews.com/kodak-bankruptcy-2012-01&amp;ei=VIhCUbz6DePn0gGu3oCQCw&amp;bvm=bv.43828540,d.dmg&amp;psig=AFQjCNEqe-FxjJAjjmpCfDmpcP-bUn9E2Q&amp;ust=1363401156254192" TargetMode="External"/><Relationship Id="rId7" Type="http://schemas.openxmlformats.org/officeDocument/2006/relationships/hyperlink" Target="http://www.google.com/url?sa=i&amp;rct=j&amp;q=i+phone+camera&amp;source=images&amp;cd=&amp;cad=rja&amp;docid=N-Nspu7DYXnV_M&amp;tbnid=dHXltDuEm5Yw0M:&amp;ved=0CAUQjRw&amp;url=http://mashable.com/2013/03/07/takes-iphone-app/&amp;ei=ZIlCUZvTNYW10AGxzIHABA&amp;bvm=bv.43828540,d.dmg&amp;psig=AFQjCNF3rGdTfEhg2JOoCmIxAAA5TH-NNQ&amp;ust=136340141403379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/url?sa=i&amp;rct=j&amp;q=kodak+bankruptcy&amp;source=images&amp;cd=&amp;cad=rja&amp;docid=rbntxhUZA9NXtM&amp;tbnid=UtxicrBW3EhdsM:&amp;ved=0CAUQjRw&amp;url=http://venturebeat.com/2012/02/09/cameras-no-more/&amp;ei=yohCUZKlI6ay0AGlo4GwDQ&amp;bvm=bv.43828540,d.dmg&amp;psig=AFQjCNEqe-FxjJAjjmpCfDmpcP-bUn9E2Q&amp;ust=1363401156254192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www.google.com/url?sa=i&amp;rct=j&amp;q=kodak+bankruptcy&amp;source=images&amp;cd=&amp;cad=rja&amp;docid=LugO4EprjmrlCM&amp;tbnid=fw4brR4xJXZe5M:&amp;ved=0CAUQjRw&amp;url=http://www.technologyreview.com/news/426323/you-press-the-button-kodak-used-to-do-the-rest/&amp;ei=vYlCUcj3E8SG0QGPzYDQBQ&amp;bvm=bv.43828540,d.dmg&amp;psig=AFQjCNFh5qNC79woDFA3s__ulQD37wMqcQ&amp;ust=136340149155285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2400" y="838200"/>
            <a:ext cx="60960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Extensions of Lewis Structure rules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(2 pts per answer/20 pts total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1156900"/>
            <a:ext cx="784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 the best structures for  molecule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SO</a:t>
            </a:r>
            <a:r>
              <a: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   </a:t>
            </a: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assuming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formal charge is minimized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3716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/>
              <a:t>Supply the formal charges for the indicated elements in each of the compounds drawn </a:t>
            </a:r>
            <a:r>
              <a:rPr lang="en-US" sz="1200" dirty="0" smtClean="0"/>
              <a:t>below:</a:t>
            </a:r>
          </a:p>
          <a:p>
            <a:pPr lvl="0"/>
            <a:r>
              <a:rPr lang="en-US" sz="1200" dirty="0" smtClean="0"/>
              <a:t>O in :C</a:t>
            </a:r>
            <a:r>
              <a:rPr lang="en-US" sz="1200" dirty="0" smtClean="0">
                <a:sym typeface="Symbol"/>
              </a:rPr>
              <a:t>O:	N in :NH</a:t>
            </a:r>
            <a:r>
              <a:rPr lang="en-US" sz="1200" baseline="-25000" dirty="0">
                <a:sym typeface="Symbol"/>
              </a:rPr>
              <a:t>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1752600"/>
            <a:ext cx="472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are the most likely shape for the molecule: H</a:t>
            </a:r>
            <a:r>
              <a:rPr kumimoji="0" lang="en-US" sz="1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?        SO</a:t>
            </a:r>
            <a:r>
              <a:rPr kumimoji="0" lang="en-US" sz="12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?</a:t>
            </a:r>
            <a:r>
              <a:rPr kumimoji="0" lang="en-US" sz="12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057400"/>
            <a:ext cx="61722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Bondline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expressions of molecules  (14 pts)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2438400"/>
            <a:ext cx="4270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Determine the count of H,C and O in the compound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drawn here: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737235" cy="5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" y="2667000"/>
            <a:ext cx="4359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 a  plausible abbreviated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bondline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structure for  a compound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containing 4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 10 H and 1 O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8600" y="3124200"/>
            <a:ext cx="62484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games  (8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pts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/>
              <a:t>Express </a:t>
            </a:r>
            <a:r>
              <a:rPr lang="en-US" sz="1200" dirty="0" smtClean="0"/>
              <a:t>0.00312 </a:t>
            </a:r>
            <a:r>
              <a:rPr lang="en-US" sz="1200" dirty="0"/>
              <a:t>in scientific </a:t>
            </a:r>
            <a:r>
              <a:rPr lang="en-US" sz="1200" dirty="0" smtClean="0"/>
              <a:t>notation      </a:t>
            </a:r>
            <a:endParaRPr lang="en-US" sz="1200" dirty="0"/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Find the log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 of 0.005</a:t>
            </a:r>
            <a:endParaRPr lang="en-US" sz="1200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2400" y="3886200"/>
            <a:ext cx="78486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Lessons and Insights from Studying Salts: pH,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osmosis 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pts each/20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pts total)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2400" y="4267200"/>
            <a:ext cx="104054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the pH of an acid solution containing 0.003 M H</a:t>
            </a:r>
            <a:r>
              <a:rPr kumimoji="0" 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	 ____________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If the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a solution is 13, then the solution is :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acidic	    neutral	 basic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	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pH of Sprite is ~3.25. What is the concentration of H+ implied by this?  _________  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A cell with 1 mg salt/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mL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 is put in a solution with 0.1 mg salt/</a:t>
            </a:r>
            <a:r>
              <a:rPr lang="en-US" sz="1100" dirty="0" err="1" smtClean="0">
                <a:latin typeface="Calibri" pitchFamily="34" charset="0"/>
                <a:cs typeface="Times New Roman" pitchFamily="18" charset="0"/>
              </a:rPr>
              <a:t>mL.</a:t>
            </a:r>
            <a:r>
              <a:rPr lang="en-US" sz="1100" dirty="0" smtClean="0">
                <a:latin typeface="Calibri" pitchFamily="34" charset="0"/>
                <a:cs typeface="Times New Roman" pitchFamily="18" charset="0"/>
              </a:rPr>
              <a:t> The cell will: a) shrivel    b) expand    c) stay the same size   d) lose salt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2400" y="5044589"/>
            <a:ext cx="60960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Electronic configurations and quantum ideas  (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pts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52400" y="5406481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many levels are present for d </a:t>
            </a:r>
            <a:r>
              <a:rPr kumimoji="0" lang="en-US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orbitals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? ________      How many electrons can fit into a single level ? 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Write the complete electronic configuration for P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Write the abbreviated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electronic configuration for </a:t>
            </a:r>
            <a:r>
              <a:rPr kumimoji="0" lang="en-US" sz="11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Mn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(make sure to switch d and s correctly)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566988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2805113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033713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276600" y="6324600"/>
            <a:ext cx="176213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3529013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4052888" y="6324600"/>
            <a:ext cx="176212" cy="171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5733620"/>
            <a:ext cx="605806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Draw the correct pigeonhole configuration for the species below.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(Make sure to correct for charges; a (+1) means the element has lost 1 electron from its usual count.)</a:t>
            </a:r>
            <a:endParaRPr kumimoji="0" lang="en-US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52400" y="6269995"/>
            <a:ext cx="3276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en-US" sz="11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	     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[</a:t>
            </a:r>
            <a:r>
              <a:rPr kumimoji="0" lang="en-US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 2 Review summary (Friday 4 April)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152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  </a:t>
            </a:r>
            <a:r>
              <a:rPr lang="en-US" dirty="0" err="1" smtClean="0"/>
              <a:t>powerpoints</a:t>
            </a:r>
            <a:r>
              <a:rPr lang="en-US" dirty="0" smtClean="0"/>
              <a:t> 14-26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mini quizzes 11-16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mtClean="0"/>
              <a:t>homework </a:t>
            </a:r>
            <a:r>
              <a:rPr lang="en-US"/>
              <a:t> </a:t>
            </a:r>
            <a:r>
              <a:rPr lang="en-US" smtClean="0"/>
              <a:t>5-7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exercise 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381000"/>
            <a:ext cx="3352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1 pt for name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86908" y="3480775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Find the best prefix  expression for 0.003 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Find the  best prefix expression for 10,000 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7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RULE 2:   The “filled, half-filled, empty” rule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8610600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If</a:t>
            </a:r>
            <a:r>
              <a:rPr lang="en-US" sz="4000" b="1" i="1" dirty="0" smtClean="0"/>
              <a:t> the valence </a:t>
            </a:r>
            <a:r>
              <a:rPr lang="en-US" sz="4000" b="1" i="1" dirty="0" smtClean="0">
                <a:solidFill>
                  <a:srgbClr val="0070C0"/>
                </a:solidFill>
              </a:rPr>
              <a:t>d </a:t>
            </a:r>
            <a:r>
              <a:rPr lang="en-US" sz="4000" b="1" i="1" dirty="0" smtClean="0"/>
              <a:t>and </a:t>
            </a:r>
            <a:r>
              <a:rPr lang="en-US" sz="4000" b="1" i="1" dirty="0" smtClean="0">
                <a:solidFill>
                  <a:srgbClr val="FF0000"/>
                </a:solidFill>
              </a:rPr>
              <a:t>s</a:t>
            </a:r>
            <a:r>
              <a:rPr lang="en-US" sz="4000" b="1" i="1" dirty="0" smtClean="0"/>
              <a:t> electrons of a transition metal in any state of charge can be re-distributed so that some combination of filled, half-filled and/or empty pigeonholes is attained, the resulting configuration is more stable and therefore is adopted</a:t>
            </a:r>
            <a:r>
              <a:rPr lang="en-US" sz="4000" b="1" i="1" dirty="0" smtClean="0">
                <a:solidFill>
                  <a:srgbClr val="FF0000"/>
                </a:solidFill>
              </a:rPr>
              <a:t>.  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rules for transition metal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849868"/>
            <a:ext cx="12137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/>
            <a:endParaRPr lang="en-US" sz="3200" dirty="0"/>
          </a:p>
          <a:p>
            <a:pPr marL="457200" indent="-457200"/>
            <a:r>
              <a:rPr lang="en-US" sz="3200" dirty="0"/>
              <a:t>a)  Cr </a:t>
            </a:r>
          </a:p>
          <a:p>
            <a:pPr marL="457200" indent="-457200"/>
            <a:endParaRPr lang="en-US" sz="3200" dirty="0"/>
          </a:p>
          <a:p>
            <a:pPr marL="457200" indent="-457200">
              <a:buFontTx/>
              <a:buAutoNum type="alphaLcParenR" startAt="2"/>
            </a:pPr>
            <a:r>
              <a:rPr lang="en-US" sz="3200" dirty="0"/>
              <a:t>Ni</a:t>
            </a:r>
          </a:p>
          <a:p>
            <a:pPr marL="457200" indent="-457200">
              <a:buFontTx/>
              <a:buAutoNum type="alphaLcParenR" startAt="2"/>
            </a:pPr>
            <a:endParaRPr lang="en-US" sz="3200" dirty="0"/>
          </a:p>
          <a:p>
            <a:pPr marL="457200" indent="-457200">
              <a:buFontTx/>
              <a:buAutoNum type="alphaLcParenR" startAt="2"/>
            </a:pPr>
            <a:r>
              <a:rPr lang="en-US" sz="3200" dirty="0"/>
              <a:t>Ag</a:t>
            </a:r>
            <a:r>
              <a:rPr lang="en-US" sz="3200" baseline="30000" dirty="0"/>
              <a:t>+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67200"/>
            <a:ext cx="9067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remember…rule is applied </a:t>
            </a:r>
            <a:r>
              <a:rPr lang="en-US" sz="3200" b="1" u="sng" dirty="0" smtClean="0">
                <a:solidFill>
                  <a:srgbClr val="FF0000"/>
                </a:solidFill>
              </a:rPr>
              <a:t>ONLY</a:t>
            </a:r>
            <a:r>
              <a:rPr lang="en-US" sz="3200" b="1" dirty="0" smtClean="0">
                <a:solidFill>
                  <a:srgbClr val="FF0000"/>
                </a:solidFill>
              </a:rPr>
              <a:t> with the s &amp; d electron combos (e.g. transition elements only)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515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81200"/>
            <a:ext cx="6629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200400"/>
            <a:ext cx="6629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little more practice with d –s electron  shuffling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425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and electrons on the move: examples of them working together</a:t>
            </a:r>
          </a:p>
          <a:p>
            <a:r>
              <a:rPr lang="en-US" sz="2400" b="1" dirty="0" smtClean="0"/>
              <a:t>(see pp 174-178, section 5.3)</a:t>
            </a:r>
            <a:endParaRPr lang="en-US" sz="2400" b="1" dirty="0"/>
          </a:p>
        </p:txBody>
      </p:sp>
      <p:pic>
        <p:nvPicPr>
          <p:cNvPr id="3" name="Picture 6" descr="http://www.wallpapers8.com/wp-content/uploads/2009/12/free-movie-wallpaper-neytiri-wallpaper-character-in-the-movie-ava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4495800" cy="33728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11430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Photographic film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#1:</a:t>
            </a:r>
            <a:endParaRPr lang="en-US" sz="2800" b="1" dirty="0"/>
          </a:p>
        </p:txBody>
      </p:sp>
      <p:pic>
        <p:nvPicPr>
          <p:cNvPr id="1028" name="Picture 4" descr="http://www.gotparty.com/hollywood_film70m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838200"/>
            <a:ext cx="2809875" cy="1781175"/>
          </a:xfrm>
          <a:prstGeom prst="rect">
            <a:avLst/>
          </a:prstGeom>
          <a:noFill/>
        </p:spPr>
      </p:pic>
      <p:pic>
        <p:nvPicPr>
          <p:cNvPr id="1030" name="Picture 6" descr="http://rosenblumtv.files.wordpress.com/2008/05/kodak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2813765" cy="252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0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opper.org/applications/electrical/energy/casestudy/images/A6092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019800" cy="4781442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3200400" y="2514600"/>
            <a:ext cx="4114800" cy="1295400"/>
          </a:xfrm>
          <a:prstGeom prst="straightConnector1">
            <a:avLst/>
          </a:prstGeom>
          <a:ln w="3492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2057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sz="2400" b="1" dirty="0" smtClean="0">
                <a:solidFill>
                  <a:srgbClr val="FF0000"/>
                </a:solidFill>
              </a:rPr>
              <a:t>2 km (1.25 miles)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28600"/>
            <a:ext cx="9067800" cy="523220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Kodak Park: The House that George Eastman </a:t>
            </a:r>
            <a:r>
              <a:rPr lang="en-US" sz="2800" dirty="0" smtClean="0">
                <a:solidFill>
                  <a:srgbClr val="FF0000"/>
                </a:solidFill>
              </a:rPr>
              <a:t>Built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4000" y="4038600"/>
            <a:ext cx="5715000" cy="1066800"/>
          </a:xfrm>
          <a:prstGeom prst="straightConnector1">
            <a:avLst/>
          </a:prstGeom>
          <a:ln w="317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4724400"/>
            <a:ext cx="23622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r>
              <a:rPr lang="en-US" sz="2400" b="1" dirty="0" smtClean="0">
                <a:solidFill>
                  <a:srgbClr val="FF0000"/>
                </a:solidFill>
              </a:rPr>
              <a:t>1.6 km (1 mile)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685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One of the largest industrial parks in the world (3 zip codes) </a:t>
            </a:r>
            <a:endParaRPr lang="en-US" sz="2400" b="1" dirty="0"/>
          </a:p>
        </p:txBody>
      </p:sp>
      <p:pic>
        <p:nvPicPr>
          <p:cNvPr id="36" name="Picture 8" descr="http://www.batteriesandbutter.com/Merchant2/p/L/GB135-24BU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736" y="1295400"/>
            <a:ext cx="1713264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0"/>
            <a:ext cx="6324600" cy="369332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Film deconstructed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40" name="Picture 8" descr="http://www.batteriesandbutter.com/Merchant2/p/L/GB135-24BU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76400"/>
            <a:ext cx="2247900" cy="3524250"/>
          </a:xfrm>
          <a:prstGeom prst="rect">
            <a:avLst/>
          </a:prstGeom>
          <a:noFill/>
        </p:spPr>
      </p:pic>
      <p:pic>
        <p:nvPicPr>
          <p:cNvPr id="29" name="Picture 2" descr="http://ffden-2.phys.uaf.edu/212_fall2003.web.dir/Mike_Kudenov%20/images/emul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4240696" cy="243840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2819400" y="1752600"/>
            <a:ext cx="3686710" cy="962347"/>
          </a:xfrm>
          <a:custGeom>
            <a:avLst/>
            <a:gdLst>
              <a:gd name="connsiteX0" fmla="*/ 0 w 3113070"/>
              <a:gd name="connsiteY0" fmla="*/ 962347 h 962347"/>
              <a:gd name="connsiteX1" fmla="*/ 1089061 w 3113070"/>
              <a:gd name="connsiteY1" fmla="*/ 78769 h 962347"/>
              <a:gd name="connsiteX2" fmla="*/ 3113070 w 3113070"/>
              <a:gd name="connsiteY2" fmla="*/ 489735 h 9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3070" h="962347">
                <a:moveTo>
                  <a:pt x="0" y="962347"/>
                </a:moveTo>
                <a:cubicBezTo>
                  <a:pt x="285108" y="559942"/>
                  <a:pt x="570216" y="157538"/>
                  <a:pt x="1089061" y="78769"/>
                </a:cubicBezTo>
                <a:cubicBezTo>
                  <a:pt x="1607906" y="0"/>
                  <a:pt x="2360488" y="244867"/>
                  <a:pt x="3113070" y="489735"/>
                </a:cubicBezTo>
              </a:path>
            </a:pathLst>
          </a:cu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44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~0.2 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57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1)Emulsion contains </a:t>
            </a:r>
            <a:r>
              <a:rPr lang="en-US" sz="2800" dirty="0" err="1" smtClean="0"/>
              <a:t>AgBr</a:t>
            </a:r>
            <a:r>
              <a:rPr lang="en-US" sz="2800" dirty="0" smtClean="0"/>
              <a:t> crystals..the active ingredient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2)Base is a gelatin to which emulsion is glued with adhesive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3)</a:t>
            </a:r>
            <a:r>
              <a:rPr lang="en-US" sz="2800" dirty="0" err="1" smtClean="0"/>
              <a:t>Supercoat</a:t>
            </a:r>
            <a:r>
              <a:rPr lang="en-US" sz="2800" dirty="0" smtClean="0"/>
              <a:t> is a protective plastic anti-scratch coating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267200"/>
            <a:ext cx="6553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sz="2400" dirty="0" smtClean="0"/>
              <a:t>originally gelatin base made from  boiling down cow hoofs but now most commonly organic polyester polymer  (originally boiled down dinosaur and plant goo= oil)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362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286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124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" y="25146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800" y="33528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" y="1828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2057400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kodak.com/US/images/en/corp/1000nerds/robello/Robello_T_GR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2571750" cy="2295525"/>
          </a:xfrm>
          <a:prstGeom prst="rect">
            <a:avLst/>
          </a:prstGeom>
          <a:noFill/>
        </p:spPr>
      </p:pic>
      <p:pic>
        <p:nvPicPr>
          <p:cNvPr id="6" name="Picture 2" descr="http://ffden-2.phys.uaf.edu/212_fall2003.web.dir/Mike_Kudenov%20/images/emul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4240696" cy="2438400"/>
          </a:xfrm>
          <a:prstGeom prst="rect">
            <a:avLst/>
          </a:prstGeom>
          <a:noFill/>
        </p:spPr>
      </p:pic>
      <p:pic>
        <p:nvPicPr>
          <p:cNvPr id="19462" name="Picture 6" descr="http://www.cheresources.com/photochem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4448175" cy="2300227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4800600" y="2057400"/>
            <a:ext cx="838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685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emulsion at 200X:</a:t>
            </a:r>
          </a:p>
          <a:p>
            <a:r>
              <a:rPr lang="en-US" sz="2400" b="1" dirty="0" smtClean="0"/>
              <a:t>Flat crystals of </a:t>
            </a:r>
            <a:r>
              <a:rPr lang="en-US" sz="2400" b="1" dirty="0" err="1" smtClean="0"/>
              <a:t>AgBr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8600"/>
            <a:ext cx="4114800" cy="369332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Film deconstructed (continued)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 rot="16200000" flipH="1">
            <a:off x="3765274" y="3536674"/>
            <a:ext cx="381000" cy="199445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8387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53000" y="4495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53000" y="4724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762500" y="4762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876800" y="48768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38800" y="3962400"/>
            <a:ext cx="1918252" cy="762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7429500" y="3771900"/>
            <a:ext cx="1143000" cy="762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5600" y="2971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Absorbed or scattered away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81200" y="495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Absorbed by and scattered into crystal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3962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flat crystals are preferred</a:t>
            </a:r>
            <a:endParaRPr lang="en-US" sz="2400" b="1" dirty="0"/>
          </a:p>
        </p:txBody>
      </p:sp>
      <p:sp>
        <p:nvSpPr>
          <p:cNvPr id="37" name="Oval 36"/>
          <p:cNvSpPr/>
          <p:nvPr/>
        </p:nvSpPr>
        <p:spPr>
          <a:xfrm>
            <a:off x="4953000" y="4572000"/>
            <a:ext cx="381000" cy="457200"/>
          </a:xfrm>
          <a:prstGeom prst="ellipse">
            <a:avLst/>
          </a:prstGeom>
          <a:blipFill dpi="0" rotWithShape="1">
            <a:blip r:embed="rId5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43800" y="4724400"/>
            <a:ext cx="45719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3528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2895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=0.2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7" grpId="1" animBg="1"/>
      <p:bldP spid="38" grpId="0" animBg="1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4114800" cy="369332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Film deconstructed (continued)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 err="1" smtClean="0"/>
              <a:t>AgBr</a:t>
            </a:r>
            <a:r>
              <a:rPr lang="en-US" sz="2400" b="1" dirty="0" smtClean="0"/>
              <a:t> absorbs light to make a `latent’ image:</a:t>
            </a:r>
          </a:p>
          <a:p>
            <a:r>
              <a:rPr lang="en-US" sz="2400" b="1" dirty="0" smtClean="0"/>
              <a:t>Example of a solid state </a:t>
            </a:r>
            <a:r>
              <a:rPr lang="en-US" sz="2400" b="1" dirty="0" err="1" smtClean="0"/>
              <a:t>redox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819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Light</a:t>
            </a:r>
            <a:r>
              <a:rPr lang="en-US" sz="2400" b="1" dirty="0" smtClean="0">
                <a:solidFill>
                  <a:srgbClr val="FF0000"/>
                </a:solidFill>
              </a:rPr>
              <a:t> + Br 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 Br + 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e</a:t>
            </a:r>
            <a:r>
              <a:rPr lang="en-US" sz="2400" b="1" baseline="30000" dirty="0" smtClean="0">
                <a:solidFill>
                  <a:srgbClr val="00B050"/>
                </a:solidFill>
                <a:sym typeface="Wingdings" pitchFamily="2" charset="2"/>
              </a:rPr>
              <a:t>-</a:t>
            </a:r>
            <a:endParaRPr lang="en-US" sz="2400" b="1" baseline="30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34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e</a:t>
            </a:r>
            <a:r>
              <a:rPr lang="en-US" sz="2800" baseline="30000" dirty="0" smtClean="0">
                <a:solidFill>
                  <a:srgbClr val="00B050"/>
                </a:solidFill>
              </a:rPr>
              <a:t>-</a:t>
            </a:r>
            <a:r>
              <a:rPr lang="en-US" sz="2800" dirty="0" smtClean="0"/>
              <a:t> + </a:t>
            </a:r>
            <a:r>
              <a:rPr lang="en-US" sz="2800" dirty="0" smtClean="0">
                <a:solidFill>
                  <a:srgbClr val="C00000"/>
                </a:solidFill>
              </a:rPr>
              <a:t>Ag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Ag</a:t>
            </a:r>
            <a:r>
              <a:rPr lang="en-US" sz="2800" baseline="30000" dirty="0" smtClean="0">
                <a:solidFill>
                  <a:srgbClr val="C00000"/>
                </a:solidFill>
                <a:sym typeface="Wingdings" pitchFamily="2" charset="2"/>
              </a:rPr>
              <a:t>o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228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webelements.com/_media/compounds/Ag/Ag1Br1-7785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429000"/>
            <a:ext cx="3810000" cy="28575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5486400" y="2133600"/>
            <a:ext cx="1219200" cy="76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3200400"/>
            <a:ext cx="22098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0" y="510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(10,000,000X view of </a:t>
            </a:r>
            <a:r>
              <a:rPr lang="en-US" dirty="0" err="1" smtClean="0"/>
              <a:t>AgBr</a:t>
            </a:r>
            <a:r>
              <a:rPr lang="en-US" dirty="0" smtClean="0"/>
              <a:t> crystal)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182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200X view of </a:t>
            </a:r>
            <a:r>
              <a:rPr lang="en-US" dirty="0" err="1" smtClean="0"/>
              <a:t>AgBr</a:t>
            </a:r>
            <a:r>
              <a:rPr lang="en-US" dirty="0" smtClean="0"/>
              <a:t> crystal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448710" y="3101084"/>
            <a:ext cx="729465" cy="1029127"/>
          </a:xfrm>
          <a:custGeom>
            <a:avLst/>
            <a:gdLst>
              <a:gd name="connsiteX0" fmla="*/ 0 w 729465"/>
              <a:gd name="connsiteY0" fmla="*/ 1029127 h 1029127"/>
              <a:gd name="connsiteX1" fmla="*/ 154112 w 729465"/>
              <a:gd name="connsiteY1" fmla="*/ 11986 h 1029127"/>
              <a:gd name="connsiteX2" fmla="*/ 729465 w 729465"/>
              <a:gd name="connsiteY2" fmla="*/ 957208 h 102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465" h="1029127">
                <a:moveTo>
                  <a:pt x="0" y="1029127"/>
                </a:moveTo>
                <a:cubicBezTo>
                  <a:pt x="16267" y="526549"/>
                  <a:pt x="32535" y="23972"/>
                  <a:pt x="154112" y="11986"/>
                </a:cubicBezTo>
                <a:cubicBezTo>
                  <a:pt x="275689" y="0"/>
                  <a:pt x="729465" y="957208"/>
                  <a:pt x="729465" y="957208"/>
                </a:cubicBezTo>
              </a:path>
            </a:pathLst>
          </a:custGeom>
          <a:ln w="412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2971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e</a:t>
            </a:r>
            <a:r>
              <a:rPr lang="en-US" sz="2800" b="1" baseline="30000" dirty="0" smtClean="0">
                <a:solidFill>
                  <a:srgbClr val="00B050"/>
                </a:solidFill>
                <a:sym typeface="Wingdings" pitchFamily="2" charset="2"/>
              </a:rPr>
              <a:t>-</a:t>
            </a:r>
            <a:endParaRPr lang="en-US" sz="2800" b="1" baseline="30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1905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705600" y="2895600"/>
            <a:ext cx="152400" cy="152400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52600" y="2362200"/>
            <a:ext cx="1752600" cy="369332"/>
          </a:xfrm>
          <a:prstGeom prst="rect">
            <a:avLst/>
          </a:prstGeom>
          <a:gradFill>
            <a:gsLst>
              <a:gs pos="0">
                <a:srgbClr val="8488C4">
                  <a:alpha val="26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Oxidation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4038600"/>
            <a:ext cx="1752600" cy="36933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2819400"/>
            <a:ext cx="1524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Latent image (reduced Ag) forms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6858000" y="2971800"/>
            <a:ext cx="304800" cy="762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6" grpId="0" animBg="1"/>
      <p:bldP spid="17" grpId="0"/>
      <p:bldP spid="18" grpId="0"/>
      <p:bldP spid="19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atorama.cachefly.net/images/2006-07/world-first-photograph-nicephore-niep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1"/>
            <a:ext cx="3734485" cy="2590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6576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"View from the Window at Le Gras" (circa 1826), taken and developed by French photographer pioneer Joseph </a:t>
            </a:r>
            <a:r>
              <a:rPr lang="en-US" dirty="0" err="1" smtClean="0"/>
              <a:t>Nicéphore</a:t>
            </a:r>
            <a:r>
              <a:rPr lang="en-US" dirty="0" smtClean="0"/>
              <a:t> </a:t>
            </a:r>
            <a:r>
              <a:rPr lang="en-US" dirty="0" err="1" smtClean="0"/>
              <a:t>Niépce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~ 120 second exposure time ?</a:t>
            </a:r>
            <a:endParaRPr lang="en-US" dirty="0"/>
          </a:p>
        </p:txBody>
      </p:sp>
      <p:pic>
        <p:nvPicPr>
          <p:cNvPr id="1028" name="Picture 4" descr="http://www.geekologie.com/2007/12/04/d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14400"/>
            <a:ext cx="4457700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4191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 color image of splash (circa 2000)</a:t>
            </a:r>
          </a:p>
          <a:p>
            <a:endParaRPr lang="en-US" dirty="0" smtClean="0"/>
          </a:p>
          <a:p>
            <a:r>
              <a:rPr lang="en-US" dirty="0" smtClean="0"/>
              <a:t>~0.0001 second exposure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4114800" cy="369332"/>
          </a:xfrm>
          <a:prstGeom prst="rect">
            <a:avLst/>
          </a:prstGeom>
          <a:solidFill>
            <a:srgbClr val="FCDE0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Film deconstructed (continued)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the latent image is developed: making a negative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"/>
            <a:ext cx="2228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934200" y="1447800"/>
            <a:ext cx="152400" cy="152400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1295400"/>
            <a:ext cx="1524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Latent image (reduced Ag) forms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7086600" y="1752600"/>
            <a:ext cx="304800" cy="762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://www.chiifcameras.com/site2/images/developing_t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2705100" cy="1815264"/>
          </a:xfrm>
          <a:prstGeom prst="rect">
            <a:avLst/>
          </a:prstGeom>
          <a:noFill/>
        </p:spPr>
      </p:pic>
      <p:pic>
        <p:nvPicPr>
          <p:cNvPr id="9" name="Picture 8" descr="http://www.batteriesandbutter.com/Merchant2/p/L/GB135-24BU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891798"/>
            <a:ext cx="1095838" cy="1718052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2208944" y="1219200"/>
            <a:ext cx="3277456" cy="835631"/>
          </a:xfrm>
          <a:custGeom>
            <a:avLst/>
            <a:gdLst>
              <a:gd name="connsiteX0" fmla="*/ 1027416 w 1027416"/>
              <a:gd name="connsiteY0" fmla="*/ 160962 h 325348"/>
              <a:gd name="connsiteX1" fmla="*/ 431514 w 1027416"/>
              <a:gd name="connsiteY1" fmla="*/ 27398 h 325348"/>
              <a:gd name="connsiteX2" fmla="*/ 0 w 1027416"/>
              <a:gd name="connsiteY2" fmla="*/ 325348 h 3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416" h="325348">
                <a:moveTo>
                  <a:pt x="1027416" y="160962"/>
                </a:moveTo>
                <a:cubicBezTo>
                  <a:pt x="815083" y="80481"/>
                  <a:pt x="602750" y="0"/>
                  <a:pt x="431514" y="27398"/>
                </a:cubicBezTo>
                <a:cubicBezTo>
                  <a:pt x="260278" y="54796"/>
                  <a:pt x="0" y="325348"/>
                  <a:pt x="0" y="325348"/>
                </a:cubicBezTo>
              </a:path>
            </a:pathLst>
          </a:cu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40386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a dark room, film canister is unrolled , mounted on developer roller and then sealed in light-tight developer tank.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`developer’ is added (reduces Ag</a:t>
            </a:r>
            <a:r>
              <a:rPr lang="en-US" baseline="30000" dirty="0" smtClean="0"/>
              <a:t>+</a:t>
            </a:r>
            <a:r>
              <a:rPr lang="en-US" dirty="0" smtClean="0">
                <a:sym typeface="Wingdings" pitchFamily="2" charset="2"/>
              </a:rPr>
              <a:t>Ag).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The developer reaction is `timed’ so that only latent images reduce to black Ag, leaving unexposed Ag+  alone.  A `stop’ bath solution is added to halt action of developer.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A fixer is added to dissolve Ag+ and 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dirty="0" smtClean="0">
                <a:sym typeface="Wingdings" pitchFamily="2" charset="2"/>
              </a:rPr>
              <a:t>- not exposed off film and negative </a:t>
            </a:r>
          </a:p>
          <a:p>
            <a:pPr marL="342900" indent="-342900"/>
            <a:r>
              <a:rPr lang="en-US" dirty="0" smtClean="0">
                <a:sym typeface="Wingdings" pitchFamily="2" charset="2"/>
              </a:rPr>
              <a:t>       is removed from developer tank after rinsing and washing with water.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22532" name="Picture 4" descr="http://glennview.com/jpgs/dkrm2/chemicals/technidol/big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"/>
            <a:ext cx="1251680" cy="1688607"/>
          </a:xfrm>
          <a:prstGeom prst="rect">
            <a:avLst/>
          </a:prstGeom>
          <a:noFill/>
        </p:spPr>
      </p:pic>
      <p:sp>
        <p:nvSpPr>
          <p:cNvPr id="18" name="Freeform 17"/>
          <p:cNvSpPr/>
          <p:nvPr/>
        </p:nvSpPr>
        <p:spPr>
          <a:xfrm>
            <a:off x="1551398" y="1458930"/>
            <a:ext cx="575352" cy="821933"/>
          </a:xfrm>
          <a:custGeom>
            <a:avLst/>
            <a:gdLst>
              <a:gd name="connsiteX0" fmla="*/ 0 w 575352"/>
              <a:gd name="connsiteY0" fmla="*/ 0 h 821933"/>
              <a:gd name="connsiteX1" fmla="*/ 482885 w 575352"/>
              <a:gd name="connsiteY1" fmla="*/ 493160 h 821933"/>
              <a:gd name="connsiteX2" fmla="*/ 554804 w 575352"/>
              <a:gd name="connsiteY2" fmla="*/ 821933 h 82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2" h="821933">
                <a:moveTo>
                  <a:pt x="0" y="0"/>
                </a:moveTo>
                <a:cubicBezTo>
                  <a:pt x="195209" y="178085"/>
                  <a:pt x="390418" y="356171"/>
                  <a:pt x="482885" y="493160"/>
                </a:cubicBezTo>
                <a:cubicBezTo>
                  <a:pt x="575352" y="630149"/>
                  <a:pt x="565078" y="726041"/>
                  <a:pt x="554804" y="821933"/>
                </a:cubicBez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4" name="Picture 6" descr="http://www.pjcj.net/yapc/yapc-eu-2006-enigmatic_perl/slides/images/stopwa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105400"/>
            <a:ext cx="1219200" cy="1752600"/>
          </a:xfrm>
          <a:prstGeom prst="rect">
            <a:avLst/>
          </a:prstGeom>
          <a:noFill/>
        </p:spPr>
      </p:pic>
      <p:pic>
        <p:nvPicPr>
          <p:cNvPr id="22536" name="Picture 8" descr="http://silverbased.org/wp-content/uploads/2008/03/fix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600200"/>
            <a:ext cx="1706230" cy="2273300"/>
          </a:xfrm>
          <a:prstGeom prst="rect">
            <a:avLst/>
          </a:prstGeom>
          <a:noFill/>
        </p:spPr>
      </p:pic>
      <p:sp>
        <p:nvSpPr>
          <p:cNvPr id="21" name="Freeform 20"/>
          <p:cNvSpPr/>
          <p:nvPr/>
        </p:nvSpPr>
        <p:spPr>
          <a:xfrm>
            <a:off x="4839129" y="523982"/>
            <a:ext cx="2188395" cy="1027416"/>
          </a:xfrm>
          <a:custGeom>
            <a:avLst/>
            <a:gdLst>
              <a:gd name="connsiteX0" fmla="*/ 2188395 w 2188395"/>
              <a:gd name="connsiteY0" fmla="*/ 1027416 h 1027416"/>
              <a:gd name="connsiteX1" fmla="*/ 1356188 w 2188395"/>
              <a:gd name="connsiteY1" fmla="*/ 123290 h 1027416"/>
              <a:gd name="connsiteX2" fmla="*/ 164386 w 2188395"/>
              <a:gd name="connsiteY2" fmla="*/ 287676 h 1027416"/>
              <a:gd name="connsiteX3" fmla="*/ 369869 w 2188395"/>
              <a:gd name="connsiteY3" fmla="*/ 801384 h 102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395" h="1027416">
                <a:moveTo>
                  <a:pt x="2188395" y="1027416"/>
                </a:moveTo>
                <a:cubicBezTo>
                  <a:pt x="1940959" y="636998"/>
                  <a:pt x="1693523" y="246580"/>
                  <a:pt x="1356188" y="123290"/>
                </a:cubicBezTo>
                <a:cubicBezTo>
                  <a:pt x="1018853" y="0"/>
                  <a:pt x="328773" y="174660"/>
                  <a:pt x="164386" y="287676"/>
                </a:cubicBezTo>
                <a:cubicBezTo>
                  <a:pt x="0" y="400692"/>
                  <a:pt x="369869" y="801384"/>
                  <a:pt x="369869" y="801384"/>
                </a:cubicBezTo>
              </a:path>
            </a:pathLst>
          </a:custGeom>
          <a:ln w="254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8" name="Picture 10" descr="http://image.shutterstock.com/display_pic_with_logo/66888/66888,1161532181,3/stock-photo-black-and-white-negative-film-20385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209800"/>
            <a:ext cx="1161408" cy="1825625"/>
          </a:xfrm>
          <a:prstGeom prst="rect">
            <a:avLst/>
          </a:prstGeom>
          <a:noFill/>
        </p:spPr>
      </p:pic>
      <p:sp>
        <p:nvSpPr>
          <p:cNvPr id="23" name="Freeform 22"/>
          <p:cNvSpPr/>
          <p:nvPr/>
        </p:nvSpPr>
        <p:spPr>
          <a:xfrm>
            <a:off x="2157573" y="1085636"/>
            <a:ext cx="1613043" cy="1092485"/>
          </a:xfrm>
          <a:custGeom>
            <a:avLst/>
            <a:gdLst>
              <a:gd name="connsiteX0" fmla="*/ 1613043 w 1613043"/>
              <a:gd name="connsiteY0" fmla="*/ 887002 h 1092485"/>
              <a:gd name="connsiteX1" fmla="*/ 965771 w 1613043"/>
              <a:gd name="connsiteY1" fmla="*/ 34247 h 1092485"/>
              <a:gd name="connsiteX2" fmla="*/ 0 w 1613043"/>
              <a:gd name="connsiteY2" fmla="*/ 1092485 h 109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043" h="1092485">
                <a:moveTo>
                  <a:pt x="1613043" y="887002"/>
                </a:moveTo>
                <a:cubicBezTo>
                  <a:pt x="1423827" y="443501"/>
                  <a:pt x="1234611" y="0"/>
                  <a:pt x="965771" y="34247"/>
                </a:cubicBezTo>
                <a:cubicBezTo>
                  <a:pt x="696931" y="68494"/>
                  <a:pt x="348465" y="580489"/>
                  <a:pt x="0" y="1092485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07915" y="436652"/>
            <a:ext cx="4518916" cy="2717514"/>
          </a:xfrm>
          <a:custGeom>
            <a:avLst/>
            <a:gdLst>
              <a:gd name="connsiteX0" fmla="*/ 90755 w 4518916"/>
              <a:gd name="connsiteY0" fmla="*/ 1330503 h 2717514"/>
              <a:gd name="connsiteX1" fmla="*/ 738027 w 4518916"/>
              <a:gd name="connsiteY1" fmla="*/ 231168 h 2717514"/>
              <a:gd name="connsiteX2" fmla="*/ 4518916 w 4518916"/>
              <a:gd name="connsiteY2" fmla="*/ 2717514 h 271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8916" h="2717514">
                <a:moveTo>
                  <a:pt x="90755" y="1330503"/>
                </a:moveTo>
                <a:cubicBezTo>
                  <a:pt x="45377" y="665251"/>
                  <a:pt x="0" y="0"/>
                  <a:pt x="738027" y="231168"/>
                </a:cubicBezTo>
                <a:cubicBezTo>
                  <a:pt x="1476054" y="462337"/>
                  <a:pt x="4518916" y="2717514"/>
                  <a:pt x="4518916" y="2717514"/>
                </a:cubicBezTo>
              </a:path>
            </a:pathLst>
          </a:custGeom>
          <a:ln w="412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600" y="3048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Film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1" grpId="0" animBg="1"/>
      <p:bldP spid="23" grpId="0" animBg="1"/>
      <p:bldP spid="23" grpId="1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amorrobible.org/images/photos/gpw-20051129-NASA-GPN-2000-001039-STS071-741-4-fish-eye-view-of-Earth-and-Space-Shuttle-Atlantis-STS-71-19950702-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"/>
            <a:ext cx="5486400" cy="5486400"/>
          </a:xfrm>
          <a:prstGeom prst="rect">
            <a:avLst/>
          </a:prstGeom>
          <a:noFill/>
        </p:spPr>
      </p:pic>
      <p:pic>
        <p:nvPicPr>
          <p:cNvPr id="1030" name="Picture 6" descr="http://www.splendicity.com/makeupminute/files/2009/10/Marilyn-Monr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505200" cy="43214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5410200"/>
            <a:ext cx="5334000" cy="1077218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last 100 years are recorded mostly in film format</a:t>
            </a:r>
            <a:endParaRPr lang="en-US" sz="3200" dirty="0"/>
          </a:p>
        </p:txBody>
      </p:sp>
      <p:pic>
        <p:nvPicPr>
          <p:cNvPr id="1032" name="Picture 8" descr="http://www.washingtonpost.com/wp-dyn/content/photo/2009/01/20/PH2009012001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110775"/>
            <a:ext cx="3726412" cy="270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8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924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simple trick with the Periodic Table to remember the electronic addresses of the electrons of C , F and S</a:t>
            </a:r>
            <a:endParaRPr lang="en-US" sz="24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8179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6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 s block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133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800" b="1" dirty="0" smtClean="0"/>
              <a:t>n-1) d block</a:t>
            </a:r>
            <a:endParaRPr lang="en-US" sz="2800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242" y="4572000"/>
            <a:ext cx="674635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097577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 p block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203144"/>
            <a:ext cx="2209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b="1" dirty="0" smtClean="0"/>
              <a:t>n-2) f block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 row number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46963" y="762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simple trick: part 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1425714"/>
            <a:ext cx="2971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Label the various sections of the Table as shown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90054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also: figure 5.5 pg 170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1" grpId="0"/>
      <p:bldP spid="15" grpId="0"/>
      <p:bldP spid="16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ientry.com/sites/webpronews/pictures/kodak-bankrupt_6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4800600"/>
            <a:ext cx="2876550" cy="1174998"/>
          </a:xfrm>
          <a:prstGeom prst="rect">
            <a:avLst/>
          </a:prstGeom>
          <a:noFill/>
        </p:spPr>
      </p:pic>
      <p:pic>
        <p:nvPicPr>
          <p:cNvPr id="20486" name="Picture 6" descr="http://venturebeat.files.wordpress.com/2012/02/koda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1295400"/>
            <a:ext cx="3286125" cy="2771776"/>
          </a:xfrm>
          <a:prstGeom prst="rect">
            <a:avLst/>
          </a:prstGeom>
          <a:noFill/>
        </p:spPr>
      </p:pic>
      <p:pic>
        <p:nvPicPr>
          <p:cNvPr id="20490" name="Picture 10" descr="http://rack.0.mshcdn.com/media/ZgkyMDEzLzAzLzA3L2MyL2lQaG9uZUNhbWVyLjgxMzI3LmpwZwpwCXRodW1iCTk1MHg1MzQjCmUJanBn/701e826a/9ad/iPhone-Camera-600-iStoc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914400"/>
            <a:ext cx="4959425" cy="2790728"/>
          </a:xfrm>
          <a:prstGeom prst="rect">
            <a:avLst/>
          </a:prstGeom>
          <a:noFill/>
        </p:spPr>
      </p:pic>
      <p:pic>
        <p:nvPicPr>
          <p:cNvPr id="20492" name="Picture 12" descr="http://www.technologyreview.com/files/78130/kodak_charts_AB_x616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276600"/>
            <a:ext cx="5619750" cy="33528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next 100 years….the electrons still rock and roll with light…but not on film …it now plays on </a:t>
            </a:r>
            <a:r>
              <a:rPr lang="en-US" sz="2800" dirty="0" err="1" smtClean="0"/>
              <a:t>transitorized</a:t>
            </a:r>
            <a:r>
              <a:rPr lang="en-US" sz="2800" dirty="0" smtClean="0"/>
              <a:t> LCDs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9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and electrons on the move: examples of them working  together 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2: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434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Sun powered America (???)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r>
              <a:rPr lang="en-US" sz="3600" b="1" dirty="0" smtClean="0"/>
              <a:t>ow sunlight can free us from burning oil and coal</a:t>
            </a:r>
            <a:endParaRPr lang="en-US" sz="3600" b="1" dirty="0"/>
          </a:p>
        </p:txBody>
      </p:sp>
      <p:pic>
        <p:nvPicPr>
          <p:cNvPr id="24578" name="Picture 2" descr="http://i.treehugger.com/images/2007/5/24/nrel-photovolta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3487316" cy="21907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19800" y="3276600"/>
            <a:ext cx="304800" cy="190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3276600"/>
            <a:ext cx="304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5528796"/>
            <a:ext cx="4419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p-n solar Si cell junction</a:t>
            </a:r>
            <a:endParaRPr lang="en-US" sz="2800" b="1" dirty="0"/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4953000" y="48006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62400" y="3810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953000" y="2819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7124700" y="32385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6553200" y="3657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6705600" y="2819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43600" y="2590800"/>
            <a:ext cx="1066800" cy="461665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Load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43600" y="3971786"/>
            <a:ext cx="91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  n</a:t>
            </a:r>
            <a:endParaRPr lang="en-US" sz="2800" b="1" dirty="0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6934200" y="4648200"/>
            <a:ext cx="1905000" cy="1588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10400" y="4038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Sunlight on</a:t>
            </a:r>
            <a:endParaRPr lang="en-US" sz="2800" dirty="0"/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6324600" y="3581400"/>
            <a:ext cx="304800" cy="0"/>
          </a:xfrm>
          <a:prstGeom prst="line">
            <a:avLst/>
          </a:prstGeom>
          <a:ln w="19050">
            <a:solidFill>
              <a:srgbClr val="FCDE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096000" y="48006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934200" y="4724400"/>
            <a:ext cx="21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Sun Light off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67056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705600" y="4572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7315200" y="3200400"/>
            <a:ext cx="457200" cy="158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4648200" y="4267200"/>
            <a:ext cx="609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 animBg="1"/>
      <p:bldP spid="10" grpId="0" animBg="1"/>
      <p:bldP spid="11" grpId="0" animBg="1"/>
      <p:bldP spid="50" grpId="0" animBg="1"/>
      <p:bldP spid="51" grpId="0"/>
      <p:bldP spid="56" grpId="0"/>
      <p:bldP spid="65" grpId="0"/>
      <p:bldP spid="67" grpId="0"/>
      <p:bldP spid="71" grpId="0"/>
      <p:bldP spid="7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efficienci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" y="685800"/>
            <a:ext cx="8316283" cy="50625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85800" y="2362200"/>
            <a:ext cx="8458200" cy="7620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0" y="1295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Homo junction (single </a:t>
            </a:r>
            <a:r>
              <a:rPr lang="en-US" dirty="0" err="1" smtClean="0"/>
              <a:t>p/n</a:t>
            </a:r>
            <a:r>
              <a:rPr lang="en-US" dirty="0" smtClean="0"/>
              <a:t>) theoretical limit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57500" y="22479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4267200"/>
            <a:ext cx="8915400" cy="76200"/>
          </a:xfrm>
          <a:prstGeom prst="line">
            <a:avLst/>
          </a:prstGeom>
          <a:ln w="44450"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600200"/>
            <a:ext cx="99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Si-only limit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343400"/>
            <a:ext cx="12192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Practical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07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`what if’ calculation: why not solar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Average amount of sunlight falling on Nevada = 0.5 J / </a:t>
            </a:r>
            <a:r>
              <a:rPr lang="en-US" sz="2400" b="1" dirty="0" smtClean="0"/>
              <a:t>(s in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)  </a:t>
            </a:r>
            <a:endParaRPr lang="en-US" sz="2400" b="1" dirty="0"/>
          </a:p>
        </p:txBody>
      </p:sp>
      <p:pic>
        <p:nvPicPr>
          <p:cNvPr id="6146" name="Picture 2" descr="http://www.map-of-usa.co.uk/images/neva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133379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143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Total energy produced daily </a:t>
            </a:r>
            <a:r>
              <a:rPr lang="en-US" sz="3200" b="1" smtClean="0"/>
              <a:t>in USA=&gt; </a:t>
            </a:r>
            <a:r>
              <a:rPr lang="en-US" sz="2800" b="1" dirty="0" smtClean="0"/>
              <a:t>~</a:t>
            </a:r>
            <a:r>
              <a:rPr lang="en-US" sz="3200" b="1" dirty="0" smtClean="0">
                <a:solidFill>
                  <a:srgbClr val="FF0000"/>
                </a:solidFill>
              </a:rPr>
              <a:t>1*10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16</a:t>
            </a:r>
            <a:r>
              <a:rPr lang="en-US" sz="3200" b="1" dirty="0" smtClean="0">
                <a:solidFill>
                  <a:srgbClr val="FF0000"/>
                </a:solidFill>
              </a:rPr>
              <a:t> J</a:t>
            </a:r>
            <a:r>
              <a:rPr lang="en-US" sz="2800" b="1" dirty="0" smtClean="0"/>
              <a:t>/day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76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Assume 10 hours (36000 s) of sunlight per day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Assume solar cells convert 10% of sun energy (`cheap cells’)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89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1.0*10</a:t>
            </a:r>
            <a:r>
              <a:rPr lang="en-US" sz="3200" b="1" baseline="30000" dirty="0" smtClean="0"/>
              <a:t>16</a:t>
            </a:r>
            <a:r>
              <a:rPr lang="en-US" sz="3200" b="1" dirty="0" smtClean="0"/>
              <a:t> J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Energy we generate per day in America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365760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Available Solar Energy in  1 day in Nevada/in</a:t>
            </a:r>
            <a:r>
              <a:rPr lang="en-US" sz="2500" b="1" baseline="30000" dirty="0" smtClean="0"/>
              <a:t>2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304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b="1" dirty="0" smtClean="0"/>
              <a:t>0.5 J/s*in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)  x 36000 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828800"/>
            <a:ext cx="2667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 cell Conversion</a:t>
            </a:r>
          </a:p>
          <a:p>
            <a:r>
              <a:rPr lang="en-US" sz="2400" b="1" dirty="0" smtClean="0"/>
              <a:t> efficiency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895600"/>
            <a:ext cx="2133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0.1 (10%)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8194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  A(in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057400"/>
            <a:ext cx="2057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  cell   area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66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38862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                 1.0*10</a:t>
            </a:r>
            <a:r>
              <a:rPr lang="en-US" sz="3200" b="1" u="sng" baseline="30000" dirty="0" smtClean="0"/>
              <a:t>16</a:t>
            </a:r>
            <a:r>
              <a:rPr lang="en-US" sz="3200" b="1" u="sng" dirty="0" smtClean="0"/>
              <a:t> J					 </a:t>
            </a:r>
            <a:endParaRPr lang="en-US" sz="32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495800"/>
            <a:ext cx="304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b="1" dirty="0" smtClean="0"/>
              <a:t>0.5 J/s*in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)  x 36000 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4495800"/>
            <a:ext cx="2133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0.1 (10%)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4267200"/>
            <a:ext cx="1752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A(in</a:t>
            </a:r>
            <a:r>
              <a:rPr lang="en-US" sz="4000" baseline="30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10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=5.6*10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12</a:t>
            </a:r>
            <a:r>
              <a:rPr lang="en-US" sz="3600" b="1" dirty="0" smtClean="0">
                <a:solidFill>
                  <a:srgbClr val="FF0000"/>
                </a:solidFill>
              </a:rPr>
              <a:t> in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5105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= 2.4*10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inch x 2.4*10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inch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5867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 37 miles x 37 miles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429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Solve for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3" grpId="0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`what if’ calculation: why not solar? (cont.)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map-of-usa.co.uk/images/neva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41" y="2209800"/>
            <a:ext cx="4619659" cy="4343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914400"/>
            <a:ext cx="8991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=&gt; If we cover 40 mile x 40 mile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 section of Nevada with 10 % efficient solar cells we can make </a:t>
            </a:r>
            <a:r>
              <a:rPr lang="en-US" sz="2800" b="1" dirty="0" smtClean="0">
                <a:solidFill>
                  <a:srgbClr val="FF0000"/>
                </a:solidFill>
              </a:rPr>
              <a:t>1.2*10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16</a:t>
            </a:r>
            <a:r>
              <a:rPr lang="en-US" sz="2800" b="1" dirty="0" smtClean="0">
                <a:solidFill>
                  <a:srgbClr val="FF0000"/>
                </a:solidFill>
              </a:rPr>
              <a:t> J </a:t>
            </a:r>
            <a:r>
              <a:rPr lang="en-US" sz="2800" b="1" dirty="0" smtClean="0"/>
              <a:t>in 10 hours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3048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rot="10800000">
            <a:off x="4572000" y="2819400"/>
            <a:ext cx="1905000" cy="3810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2057400"/>
            <a:ext cx="4495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 get </a:t>
            </a:r>
            <a:r>
              <a:rPr lang="en-US" sz="2800" b="1" u="sng" dirty="0" smtClean="0">
                <a:solidFill>
                  <a:srgbClr val="FF0000"/>
                </a:solidFill>
              </a:rPr>
              <a:t>all</a:t>
            </a:r>
            <a:r>
              <a:rPr lang="en-US" sz="2800" b="1" dirty="0" smtClean="0"/>
              <a:t> energy/day generated in USA from just solar in 10 hr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65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95835"/>
              </p:ext>
            </p:extLst>
          </p:nvPr>
        </p:nvGraphicFramePr>
        <p:xfrm>
          <a:off x="-1" y="1524000"/>
          <a:ext cx="9144001" cy="1233828"/>
        </p:xfrm>
        <a:graphic>
          <a:graphicData uri="http://schemas.openxmlformats.org/drawingml/2006/table">
            <a:tbl>
              <a:tblPr/>
              <a:tblGrid>
                <a:gridCol w="2340865"/>
                <a:gridCol w="1133856"/>
                <a:gridCol w="1133856"/>
                <a:gridCol w="1133856"/>
                <a:gridCol w="1133856"/>
                <a:gridCol w="1133856"/>
                <a:gridCol w="1133856"/>
              </a:tblGrid>
              <a:tr h="302849">
                <a:tc>
                  <a:txBody>
                    <a:bodyPr/>
                    <a:lstStyle/>
                    <a:p>
                      <a:r>
                        <a:rPr lang="en-US" sz="1600" b="1" dirty="0"/>
                        <a:t>System Size</a:t>
                      </a:r>
                      <a:endParaRPr lang="en-US" sz="1600" dirty="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50kW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75kW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100kW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250kW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500kW</a:t>
                      </a:r>
                      <a:endParaRPr lang="en-US" sz="1600" dirty="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1,000kW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862">
                <a:tc>
                  <a:txBody>
                    <a:bodyPr/>
                    <a:lstStyle/>
                    <a:p>
                      <a:r>
                        <a:rPr lang="en-US" sz="1600" b="1"/>
                        <a:t>System Area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3,846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5,769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7,692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19,231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38,462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76,924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849">
                <a:tc>
                  <a:txBody>
                    <a:bodyPr/>
                    <a:lstStyle/>
                    <a:p>
                      <a:r>
                        <a:rPr lang="en-US" sz="1600" b="1"/>
                        <a:t>List Price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$108,350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$158,400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$206,800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$486,750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$912,600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1,808,300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7620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Price list  from-http</a:t>
            </a:r>
            <a:r>
              <a:rPr lang="en-US" sz="2800" dirty="0"/>
              <a:t>://www.solarelectricsupply.com/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much would a system cost? Some rough estimates….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4034373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 *10</a:t>
            </a:r>
            <a:r>
              <a:rPr lang="en-US" sz="4000" baseline="30000" dirty="0" smtClean="0"/>
              <a:t>16</a:t>
            </a:r>
            <a:r>
              <a:rPr lang="en-US" sz="4000" dirty="0" smtClean="0"/>
              <a:t> J/10 hours = 2.8*10</a:t>
            </a:r>
            <a:r>
              <a:rPr lang="en-US" sz="4000" baseline="30000" dirty="0" smtClean="0"/>
              <a:t>7</a:t>
            </a:r>
            <a:r>
              <a:rPr lang="en-US" sz="4000" dirty="0" smtClean="0"/>
              <a:t> kW </a:t>
            </a:r>
          </a:p>
          <a:p>
            <a:r>
              <a:rPr lang="en-US" sz="4000" dirty="0" smtClean="0"/>
              <a:t>(during light hours….store the rest)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39828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Total US power needs per day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819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$1,808/kW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528012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=&gt;2.8*10</a:t>
            </a:r>
            <a:r>
              <a:rPr lang="en-US" sz="4000" baseline="30000" dirty="0" smtClean="0"/>
              <a:t>7</a:t>
            </a:r>
            <a:r>
              <a:rPr lang="en-US" sz="4000" dirty="0" smtClean="0"/>
              <a:t> kW </a:t>
            </a:r>
            <a:r>
              <a:rPr lang="en-US" sz="4000" dirty="0" smtClean="0">
                <a:solidFill>
                  <a:srgbClr val="FF0000"/>
                </a:solidFill>
              </a:rPr>
              <a:t>* $1,808/kW =$ 5*10</a:t>
            </a:r>
            <a:r>
              <a:rPr lang="en-US" sz="4000" baseline="30000" dirty="0" smtClean="0">
                <a:solidFill>
                  <a:srgbClr val="FF0000"/>
                </a:solidFill>
              </a:rPr>
              <a:t>10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38753"/>
            <a:ext cx="784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Minimum cost: </a:t>
            </a:r>
          </a:p>
          <a:p>
            <a:r>
              <a:rPr lang="en-US" sz="4000" b="1" dirty="0" smtClean="0"/>
              <a:t>50 billion dollars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2830950"/>
            <a:ext cx="579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Minimum estimate: via kW 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48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Maximum estimate: …just cover the 37x 37 mile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area with commercial units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93005"/>
              </p:ext>
            </p:extLst>
          </p:nvPr>
        </p:nvGraphicFramePr>
        <p:xfrm>
          <a:off x="33337" y="2133600"/>
          <a:ext cx="9144002" cy="1294788"/>
        </p:xfrm>
        <a:graphic>
          <a:graphicData uri="http://schemas.openxmlformats.org/drawingml/2006/table">
            <a:tbl>
              <a:tblPr/>
              <a:tblGrid>
                <a:gridCol w="2328863"/>
                <a:gridCol w="1145859"/>
                <a:gridCol w="1133856"/>
                <a:gridCol w="1133856"/>
                <a:gridCol w="1133856"/>
                <a:gridCol w="1133856"/>
                <a:gridCol w="1133856"/>
              </a:tblGrid>
              <a:tr h="302849">
                <a:tc>
                  <a:txBody>
                    <a:bodyPr/>
                    <a:lstStyle/>
                    <a:p>
                      <a:r>
                        <a:rPr lang="en-US" sz="1600" b="1" dirty="0"/>
                        <a:t>System Size</a:t>
                      </a:r>
                      <a:endParaRPr lang="en-US" sz="1600" dirty="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50kW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75kW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100kW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250kW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500kW</a:t>
                      </a:r>
                      <a:endParaRPr lang="en-US" sz="1600" dirty="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1,000kW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862">
                <a:tc>
                  <a:txBody>
                    <a:bodyPr/>
                    <a:lstStyle/>
                    <a:p>
                      <a:r>
                        <a:rPr lang="en-US" sz="1600" b="1"/>
                        <a:t>System Area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3,846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5,769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7,692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19,231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38,462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76,924 sq. ft.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849">
                <a:tc>
                  <a:txBody>
                    <a:bodyPr/>
                    <a:lstStyle/>
                    <a:p>
                      <a:r>
                        <a:rPr lang="en-US" sz="1600" b="1"/>
                        <a:t>List Price</a:t>
                      </a:r>
                      <a:endParaRPr lang="en-US" sz="1600"/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$108,350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$158,400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$206,800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$486,750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$912,600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1,808,300</a:t>
                      </a:r>
                    </a:p>
                  </a:txBody>
                  <a:tcPr marL="32918" marR="32918" marT="32918" marB="32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67600" y="3581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$23.5/ft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4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A(to supply all US energy)</a:t>
            </a:r>
            <a:r>
              <a:rPr lang="en-US" sz="3200" b="1" dirty="0" smtClean="0"/>
              <a:t>= 37 x 37 mile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4*10</a:t>
            </a:r>
            <a:r>
              <a:rPr lang="en-US" sz="3200" b="1" baseline="30000" dirty="0" smtClean="0"/>
              <a:t>10 </a:t>
            </a:r>
            <a:r>
              <a:rPr lang="en-US" sz="3200" b="1" dirty="0" smtClean="0"/>
              <a:t>ft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520273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A(ft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 x $23.5/ft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4*10</a:t>
            </a:r>
            <a:r>
              <a:rPr lang="en-US" sz="4000" baseline="30000" dirty="0" smtClean="0"/>
              <a:t>10</a:t>
            </a:r>
            <a:r>
              <a:rPr lang="en-US" sz="4000" dirty="0" smtClean="0"/>
              <a:t> 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*$23.5/ft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=$9.4*10</a:t>
            </a:r>
            <a:r>
              <a:rPr lang="en-US" sz="4000" baseline="30000" dirty="0" smtClean="0"/>
              <a:t>11</a:t>
            </a:r>
            <a:r>
              <a:rPr lang="en-US" sz="4000" dirty="0" smtClean="0"/>
              <a:t> =$ 940 billion</a:t>
            </a:r>
            <a:endParaRPr lang="en-US" sz="4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92817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Maximum cost 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726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Cost for total clean, green Energy freedom for USA (not including delivery):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sz="4800" dirty="0" smtClean="0"/>
              <a:t>$50-940 billion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352800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Factoid:</a:t>
            </a:r>
          </a:p>
          <a:p>
            <a:endParaRPr lang="en-US" sz="3600" dirty="0"/>
          </a:p>
          <a:p>
            <a:r>
              <a:rPr lang="en-US" sz="3600" dirty="0" smtClean="0"/>
              <a:t>The Iraq war is estimated to have cost the US taxpayers 2-3 trillion dollars </a:t>
            </a:r>
          </a:p>
          <a:p>
            <a:r>
              <a:rPr lang="en-US" sz="4000" b="1" dirty="0" smtClean="0"/>
              <a:t>=$2000-3000 billion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74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Things electronic configuration teaches us (continued)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7315200" cy="95410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3) The mysterious behavior of transition metals gets cleared up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75438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solutions, the transition metal valence d and s energies switch position because of interactions with the solvent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667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Ar</a:t>
            </a:r>
            <a:r>
              <a:rPr lang="en-US" sz="2800" dirty="0" smtClean="0"/>
              <a:t>] 4s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3d</a:t>
            </a:r>
            <a:r>
              <a:rPr lang="en-US" sz="2800" baseline="30000" dirty="0" smtClean="0"/>
              <a:t>9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28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U-predict  Cu configuration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Ar</a:t>
            </a:r>
            <a:r>
              <a:rPr lang="en-US" sz="2800" dirty="0" smtClean="0">
                <a:solidFill>
                  <a:srgbClr val="0070C0"/>
                </a:solidFill>
              </a:rPr>
              <a:t>] 3d</a:t>
            </a:r>
            <a:r>
              <a:rPr lang="en-US" sz="2800" baseline="30000" dirty="0" smtClean="0">
                <a:solidFill>
                  <a:srgbClr val="0070C0"/>
                </a:solidFill>
              </a:rPr>
              <a:t>9</a:t>
            </a:r>
            <a:r>
              <a:rPr lang="en-US" sz="2800" dirty="0" smtClean="0">
                <a:solidFill>
                  <a:srgbClr val="0070C0"/>
                </a:solidFill>
              </a:rPr>
              <a:t>4s</a:t>
            </a:r>
            <a:r>
              <a:rPr lang="en-US" sz="2800" baseline="30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07587" y="3174715"/>
            <a:ext cx="359595" cy="246579"/>
          </a:xfrm>
          <a:custGeom>
            <a:avLst/>
            <a:gdLst>
              <a:gd name="connsiteX0" fmla="*/ 0 w 359595"/>
              <a:gd name="connsiteY0" fmla="*/ 30822 h 246579"/>
              <a:gd name="connsiteX1" fmla="*/ 51370 w 359595"/>
              <a:gd name="connsiteY1" fmla="*/ 184934 h 246579"/>
              <a:gd name="connsiteX2" fmla="*/ 215757 w 359595"/>
              <a:gd name="connsiteY2" fmla="*/ 215757 h 246579"/>
              <a:gd name="connsiteX3" fmla="*/ 359595 w 359595"/>
              <a:gd name="connsiteY3" fmla="*/ 0 h 246579"/>
              <a:gd name="connsiteX4" fmla="*/ 359595 w 359595"/>
              <a:gd name="connsiteY4" fmla="*/ 0 h 24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95" h="246579">
                <a:moveTo>
                  <a:pt x="0" y="30822"/>
                </a:moveTo>
                <a:cubicBezTo>
                  <a:pt x="7705" y="92467"/>
                  <a:pt x="15411" y="154112"/>
                  <a:pt x="51370" y="184934"/>
                </a:cubicBezTo>
                <a:cubicBezTo>
                  <a:pt x="87330" y="215757"/>
                  <a:pt x="164386" y="246579"/>
                  <a:pt x="215757" y="215757"/>
                </a:cubicBezTo>
                <a:cubicBezTo>
                  <a:pt x="267128" y="184935"/>
                  <a:pt x="359595" y="0"/>
                  <a:pt x="359595" y="0"/>
                </a:cubicBezTo>
                <a:lnTo>
                  <a:pt x="359595" y="0"/>
                </a:lnTo>
              </a:path>
            </a:pathLst>
          </a:cu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3352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water…these swap positions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phase Cu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191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Explains why all TM have 2+ state in water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Explains why Zn only in 2+ state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Why Cu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?</a:t>
            </a:r>
            <a:endParaRPr lang="en-US" sz="2800" baseline="30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Why Mn</a:t>
            </a:r>
            <a:r>
              <a:rPr lang="en-US" sz="2800" baseline="30000" dirty="0" smtClean="0"/>
              <a:t>2+ </a:t>
            </a:r>
            <a:r>
              <a:rPr lang="en-US" sz="2800" dirty="0" smtClean="0"/>
              <a:t>is so stable…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Why Fe</a:t>
            </a:r>
            <a:r>
              <a:rPr lang="en-US" sz="2800" baseline="30000" dirty="0" smtClean="0"/>
              <a:t>3+ </a:t>
            </a:r>
            <a:r>
              <a:rPr lang="en-US" sz="2800" dirty="0" smtClean="0"/>
              <a:t>is so stable….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predict the common charges the other TM take 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5178623"/>
            <a:ext cx="4800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Also:  with one more modification of the rule can: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`pigeonhole’ picture for transition metal valences: a third way to look at electron configuration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Fe=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8229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1) Chemically correct, abbreviated electronic configuration for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752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b="1" dirty="0" err="1" smtClean="0"/>
              <a:t>Ar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1752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3d</a:t>
            </a:r>
            <a:r>
              <a:rPr lang="en-US" sz="2400" b="1" baseline="30000" dirty="0" smtClean="0"/>
              <a:t>6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752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4s</a:t>
            </a:r>
            <a:r>
              <a:rPr lang="en-US" sz="2400" b="1" baseline="30000" dirty="0" smtClean="0"/>
              <a:t>2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3810000" y="38100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`pigeonhole</a:t>
            </a:r>
            <a:r>
              <a:rPr lang="en-US" dirty="0" smtClean="0"/>
              <a:t>’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81200" y="2438400"/>
            <a:ext cx="457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819400"/>
            <a:ext cx="3810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7800" y="2819400"/>
            <a:ext cx="3810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2819400"/>
            <a:ext cx="3810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2819400"/>
            <a:ext cx="3810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4200" y="2819400"/>
            <a:ext cx="3810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0" y="2057400"/>
            <a:ext cx="685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4s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3d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794" y="2209006"/>
            <a:ext cx="7620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219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increasing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952500" y="2705100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1105694" y="2704306"/>
            <a:ext cx="227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1486694" y="2704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020094" y="2704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2553494" y="2704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3163094" y="2704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1943894" y="2323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2172494" y="2323306"/>
            <a:ext cx="227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0000" y="4343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71800" y="3810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47800" y="3810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81200" y="3810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14600" y="3810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340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76400" y="4343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3200400"/>
            <a:ext cx="868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sz="2800" b="1" dirty="0" smtClean="0"/>
              <a:t>) The alternative abbreviated `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pigeonhole</a:t>
            </a:r>
            <a:r>
              <a:rPr lang="en-US" sz="2800" b="1" dirty="0" smtClean="0"/>
              <a:t>’ diagram of Fe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52400" y="3810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Ar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990600" y="3810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343400" y="4267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Pigeonhole same as one energy level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=&gt;can hold two electrons maximum  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286000" y="4800600"/>
            <a:ext cx="9906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52600" y="5029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Energy increasing</a:t>
            </a:r>
            <a:endParaRPr lang="en-US" sz="3200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30106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25534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20200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15628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9532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1066403" y="4038997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38488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0012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53728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5525294" y="39997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343400" y="2362200"/>
            <a:ext cx="4800600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2)Equivalent energy diagram picture </a:t>
            </a:r>
            <a:endParaRPr lang="en-US" sz="24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7620000" y="40386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7582694" y="3847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7811294" y="3847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39000" y="3810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animBg="1"/>
      <p:bldP spid="10" grpId="0"/>
      <p:bldP spid="21" grpId="0"/>
      <p:bldP spid="24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51" grpId="0"/>
      <p:bldP spid="67" grpId="0" animBg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Pigeonhole diagrams for sample transition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abbreviated electronic configuration for </a:t>
            </a:r>
            <a:r>
              <a:rPr lang="en-US" sz="2800" b="1" dirty="0" err="1" smtClean="0"/>
              <a:t>Mn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752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</a:t>
            </a:r>
            <a:r>
              <a:rPr lang="en-US" sz="3600" dirty="0" err="1" smtClean="0"/>
              <a:t>Ar</a:t>
            </a:r>
            <a:r>
              <a:rPr lang="en-US" sz="3600" dirty="0" smtClean="0"/>
              <a:t>]</a:t>
            </a:r>
            <a:endParaRPr lang="en-US" sz="36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3d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19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equivalent abbreviated pigeonhole diagram for </a:t>
            </a:r>
            <a:r>
              <a:rPr lang="en-US" sz="2800" b="1" dirty="0" err="1" smtClean="0"/>
              <a:t>Mn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990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3733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343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  3d</a:t>
            </a:r>
            <a:r>
              <a:rPr lang="en-US" sz="3200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       4s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657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Ar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8" idx="4"/>
            <a:endCxn id="8" idx="0"/>
          </p:cNvCxnSpPr>
          <p:nvPr/>
        </p:nvCxnSpPr>
        <p:spPr>
          <a:xfrm rot="5400000" flipH="1">
            <a:off x="952500" y="3962400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>
            <a:off x="15247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>
            <a:off x="21343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>
            <a:off x="27439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277394" y="3961606"/>
            <a:ext cx="456406" cy="79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>
            <a:off x="44203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2679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858000" cy="36933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Pigeonhole diagrams for sample transition elements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abbreviated electronic configuration for </a:t>
            </a:r>
            <a:r>
              <a:rPr lang="en-US" sz="2800" b="1" dirty="0" smtClean="0"/>
              <a:t>Ti 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371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</a:t>
            </a:r>
            <a:r>
              <a:rPr lang="en-US" sz="3600" dirty="0" err="1" smtClean="0"/>
              <a:t>Ar</a:t>
            </a:r>
            <a:r>
              <a:rPr lang="en-US" sz="3600" dirty="0" smtClean="0"/>
              <a:t>]</a:t>
            </a:r>
            <a:endParaRPr lang="en-US" sz="36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447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3d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1447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3622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equivalent abbreviated pigeonhole diagram for </a:t>
            </a:r>
            <a:r>
              <a:rPr lang="en-US" sz="3200" b="1" dirty="0" smtClean="0"/>
              <a:t>Ti ?</a:t>
            </a:r>
            <a:endParaRPr lang="en-US" sz="3200" b="1" dirty="0"/>
          </a:p>
        </p:txBody>
      </p:sp>
      <p:sp>
        <p:nvSpPr>
          <p:cNvPr id="8" name="Oval 7"/>
          <p:cNvSpPr/>
          <p:nvPr/>
        </p:nvSpPr>
        <p:spPr>
          <a:xfrm>
            <a:off x="990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3733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343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3d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       4s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657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Ar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8" idx="4"/>
            <a:endCxn id="8" idx="0"/>
          </p:cNvCxnSpPr>
          <p:nvPr/>
        </p:nvCxnSpPr>
        <p:spPr>
          <a:xfrm rot="5400000" flipH="1">
            <a:off x="952500" y="3962400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>
            <a:off x="15247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>
            <a:off x="44203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2679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4800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Even if not used…the empty pigeonholes are still shown, just like empty energy levels</a:t>
            </a:r>
            <a:endParaRPr lang="en-US" sz="3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086600" y="3657600"/>
            <a:ext cx="5334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4114800"/>
            <a:ext cx="5334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58000" y="4114800"/>
            <a:ext cx="5334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67600" y="4114800"/>
            <a:ext cx="4572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01000" y="4114800"/>
            <a:ext cx="5334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38800" y="4114800"/>
            <a:ext cx="5334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5638006" y="3886200"/>
            <a:ext cx="457994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6096000" y="3886200"/>
            <a:ext cx="457994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7010400" y="3429000"/>
            <a:ext cx="457994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7163594" y="3428206"/>
            <a:ext cx="456406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34400" y="33528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25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14400"/>
            <a:ext cx="6858000" cy="36933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Pigeonhole diagrams for sample transition elements (continued)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839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 the abbreviated </a:t>
            </a:r>
            <a:r>
              <a:rPr lang="en-US" sz="2800" b="1" i="1" dirty="0" smtClean="0"/>
              <a:t>pigeonhole</a:t>
            </a:r>
            <a:r>
              <a:rPr lang="en-US" sz="2800" dirty="0" smtClean="0"/>
              <a:t> diagram (or the </a:t>
            </a:r>
            <a:r>
              <a:rPr lang="en-US" sz="2800" b="1" i="1" dirty="0" smtClean="0"/>
              <a:t>energy level picture</a:t>
            </a:r>
            <a:r>
              <a:rPr lang="en-US" sz="2800" dirty="0" smtClean="0"/>
              <a:t>) teaches: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990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3733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343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3d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       4s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657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Ar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8" idx="4"/>
            <a:endCxn id="8" idx="0"/>
          </p:cNvCxnSpPr>
          <p:nvPr/>
        </p:nvCxnSpPr>
        <p:spPr>
          <a:xfrm rot="5400000" flipH="1">
            <a:off x="952500" y="3962400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>
            <a:off x="15247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>
            <a:off x="44203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267994" y="3961606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86600" y="3657600"/>
            <a:ext cx="5334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8400" y="4114800"/>
            <a:ext cx="5334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58000" y="4114800"/>
            <a:ext cx="5334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67600" y="4114800"/>
            <a:ext cx="4572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01000" y="4114800"/>
            <a:ext cx="5334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38800" y="4114800"/>
            <a:ext cx="533400" cy="0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5638006" y="3886200"/>
            <a:ext cx="457994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6096000" y="3886200"/>
            <a:ext cx="457994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7010400" y="3429000"/>
            <a:ext cx="457994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7163594" y="3428206"/>
            <a:ext cx="456406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34400" y="33528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3d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2971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Ti=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48006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Either diagram implies Ti is `unstable’… 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81600" y="46482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Lose the </a:t>
            </a:r>
            <a:r>
              <a:rPr lang="en-US" sz="2800" b="1" dirty="0" smtClean="0">
                <a:solidFill>
                  <a:srgbClr val="FF0000"/>
                </a:solidFill>
              </a:rPr>
              <a:t>4s </a:t>
            </a:r>
            <a:r>
              <a:rPr lang="en-US" sz="2800" b="1" dirty="0" smtClean="0"/>
              <a:t>electrons …or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Move them back to </a:t>
            </a:r>
            <a:r>
              <a:rPr lang="en-US" sz="2800" b="1" dirty="0" smtClean="0">
                <a:solidFill>
                  <a:srgbClr val="0070C0"/>
                </a:solidFill>
              </a:rPr>
              <a:t>3d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0" y="4876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</a:t>
            </a:r>
            <a:endParaRPr lang="en-US" sz="2800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6857206" y="3886200"/>
            <a:ext cx="457994" cy="79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7467600" y="3886200"/>
            <a:ext cx="4572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743200" y="2895600"/>
            <a:ext cx="60960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H="1">
            <a:off x="6096000" y="2895600"/>
            <a:ext cx="533400" cy="3810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43" grpId="0"/>
      <p:bldP spid="36" grpId="0"/>
      <p:bldP spid="38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=&gt;two rules for transition metal electronic structure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RULE 1: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733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Ti </a:t>
            </a:r>
            <a:r>
              <a:rPr lang="en-US" sz="4000" dirty="0" smtClean="0">
                <a:sym typeface="Wingdings" pitchFamily="2" charset="2"/>
              </a:rPr>
              <a:t> Ti</a:t>
            </a:r>
            <a:r>
              <a:rPr lang="en-US" sz="4000" baseline="30000" dirty="0" smtClean="0">
                <a:sym typeface="Wingdings" pitchFamily="2" charset="2"/>
              </a:rPr>
              <a:t>2+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810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Mn</a:t>
            </a:r>
            <a:r>
              <a:rPr lang="en-US" sz="4000" dirty="0" smtClean="0">
                <a:sym typeface="Wingdings" pitchFamily="2" charset="2"/>
              </a:rPr>
              <a:t> Mn</a:t>
            </a:r>
            <a:r>
              <a:rPr lang="en-US" sz="4000" baseline="30000" dirty="0" smtClean="0">
                <a:sym typeface="Wingdings" pitchFamily="2" charset="2"/>
              </a:rPr>
              <a:t>2+</a:t>
            </a:r>
            <a:endParaRPr lang="en-US" sz="40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8991600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4800" dirty="0" smtClean="0"/>
              <a:t>All transition metals are more stable</a:t>
            </a:r>
            <a:r>
              <a:rPr lang="en-US" sz="4800" dirty="0" smtClean="0">
                <a:solidFill>
                  <a:srgbClr val="FF0000"/>
                </a:solidFill>
              </a:rPr>
              <a:t> without </a:t>
            </a:r>
            <a:r>
              <a:rPr lang="en-US" sz="4800" dirty="0" smtClean="0"/>
              <a:t>their ns</a:t>
            </a:r>
            <a:r>
              <a:rPr lang="en-US" sz="4800" baseline="30000" dirty="0" smtClean="0"/>
              <a:t>2 </a:t>
            </a:r>
            <a:r>
              <a:rPr lang="en-US" sz="4800" dirty="0" smtClean="0"/>
              <a:t>electrons*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886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Think of ns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as low hanging fruit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62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RULE 2:   The “filled, half-filled, empty” rule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8610600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If</a:t>
            </a:r>
            <a:r>
              <a:rPr lang="en-US" sz="4000" b="1" i="1" dirty="0" smtClean="0"/>
              <a:t> the valence </a:t>
            </a:r>
            <a:r>
              <a:rPr lang="en-US" sz="4000" b="1" i="1" dirty="0" smtClean="0">
                <a:solidFill>
                  <a:srgbClr val="0070C0"/>
                </a:solidFill>
              </a:rPr>
              <a:t>d </a:t>
            </a:r>
            <a:r>
              <a:rPr lang="en-US" sz="4000" b="1" i="1" dirty="0" smtClean="0"/>
              <a:t>and </a:t>
            </a:r>
            <a:r>
              <a:rPr lang="en-US" sz="4000" b="1" i="1" dirty="0" smtClean="0">
                <a:solidFill>
                  <a:srgbClr val="FF0000"/>
                </a:solidFill>
              </a:rPr>
              <a:t>s</a:t>
            </a:r>
            <a:r>
              <a:rPr lang="en-US" sz="4000" b="1" i="1" dirty="0" smtClean="0"/>
              <a:t> electrons of a transition metal in any state of charge can be re-distributed so that some combination of filled, half-filled and/or empty pigeonholes is attained, the resulting configuration is more stable and therefore is adopted</a:t>
            </a:r>
            <a:r>
              <a:rPr lang="en-US" sz="4000" b="1" i="1" dirty="0" smtClean="0">
                <a:solidFill>
                  <a:srgbClr val="FF0000"/>
                </a:solidFill>
              </a:rPr>
              <a:t>.  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04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rules for transition metal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1803</Words>
  <Application>Microsoft Office PowerPoint</Application>
  <PresentationFormat>On-screen Show (4:3)</PresentationFormat>
  <Paragraphs>316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136</cp:revision>
  <dcterms:created xsi:type="dcterms:W3CDTF">2010-01-13T02:23:53Z</dcterms:created>
  <dcterms:modified xsi:type="dcterms:W3CDTF">2014-03-31T21:31:32Z</dcterms:modified>
</cp:coreProperties>
</file>