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12" r:id="rId2"/>
    <p:sldId id="499" r:id="rId3"/>
    <p:sldId id="501" r:id="rId4"/>
    <p:sldId id="503" r:id="rId5"/>
    <p:sldId id="513" r:id="rId6"/>
    <p:sldId id="504" r:id="rId7"/>
    <p:sldId id="505" r:id="rId8"/>
    <p:sldId id="506" r:id="rId9"/>
    <p:sldId id="514" r:id="rId10"/>
    <p:sldId id="507" r:id="rId11"/>
    <p:sldId id="508" r:id="rId12"/>
    <p:sldId id="509" r:id="rId13"/>
    <p:sldId id="510" r:id="rId14"/>
    <p:sldId id="511" r:id="rId15"/>
    <p:sldId id="515" r:id="rId16"/>
    <p:sldId id="5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5" autoAdjust="0"/>
    <p:restoredTop sz="99693" autoAdjust="0"/>
  </p:normalViewPr>
  <p:slideViewPr>
    <p:cSldViewPr>
      <p:cViewPr varScale="1">
        <p:scale>
          <a:sx n="86" d="100"/>
          <a:sy n="86" d="100"/>
        </p:scale>
        <p:origin x="76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3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6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6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782282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792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Recap:</a:t>
            </a:r>
            <a:r>
              <a:rPr lang="en-US" sz="3200" dirty="0" smtClean="0"/>
              <a:t>	</a:t>
            </a:r>
          </a:p>
          <a:p>
            <a:r>
              <a:rPr lang="en-US" sz="3200" dirty="0" smtClean="0"/>
              <a:t>The spectra of atoms lets us deduce the energy levels of the elements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848600" cy="391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76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r>
              <a:rPr lang="en-US" sz="2500" dirty="0" smtClean="0"/>
              <a:t>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6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 s block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819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3200" b="1" dirty="0" smtClean="0"/>
              <a:t>n-1) d block</a:t>
            </a:r>
            <a:endParaRPr lang="en-US" sz="32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62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066800"/>
            <a:ext cx="2286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 p block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95300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b="1" dirty="0" smtClean="0"/>
              <a:t>n-2) f block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</a:t>
            </a:r>
            <a:endParaRPr lang="en-US" sz="36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828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48600" y="1600200"/>
            <a:ext cx="60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6388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</a:p>
          <a:p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0"/>
            <a:ext cx="8077200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CLASS PRACTICE ASSIGNING ELECTRONIC CONFIGURATIONS TO ELEMENTS: </a:t>
            </a:r>
            <a:r>
              <a:rPr lang="en-US" sz="4000" b="1" dirty="0" smtClean="0">
                <a:solidFill>
                  <a:schemeClr val="bg1"/>
                </a:solidFill>
              </a:rPr>
              <a:t>exercise 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`Who am I game’ :</a:t>
            </a:r>
          </a:p>
          <a:p>
            <a:r>
              <a:rPr lang="en-US" sz="3200" b="1" dirty="0" smtClean="0"/>
              <a:t> configurations</a:t>
            </a:r>
            <a:r>
              <a:rPr lang="en-US" sz="3200" b="1" dirty="0" smtClean="0">
                <a:sym typeface="Wingdings" pitchFamily="2" charset="2"/>
              </a:rPr>
              <a:t> element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2p</a:t>
            </a:r>
            <a:r>
              <a:rPr lang="en-US" sz="4000" b="1" baseline="30000" dirty="0" smtClean="0"/>
              <a:t>6  </a:t>
            </a:r>
            <a:r>
              <a:rPr lang="en-US" sz="4000" b="1" dirty="0" smtClean="0">
                <a:solidFill>
                  <a:srgbClr val="FF0000"/>
                </a:solidFill>
              </a:rPr>
              <a:t>3s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Electronic configuration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819400"/>
            <a:ext cx="990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Na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3657600"/>
            <a:ext cx="5016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2p</a:t>
            </a:r>
            <a:r>
              <a:rPr lang="en-US" sz="4000" b="1" baseline="30000" dirty="0" smtClean="0"/>
              <a:t>6</a:t>
            </a:r>
            <a:r>
              <a:rPr lang="en-US" sz="4000" b="1" dirty="0" smtClean="0"/>
              <a:t>3s</a:t>
            </a:r>
            <a:r>
              <a:rPr lang="en-US" sz="4000" b="1" baseline="30000" dirty="0" smtClean="0"/>
              <a:t>2</a:t>
            </a:r>
            <a:r>
              <a:rPr lang="en-US" sz="4000" b="1" dirty="0" smtClean="0"/>
              <a:t>3p</a:t>
            </a:r>
            <a:r>
              <a:rPr lang="en-US" sz="4000" b="1" baseline="30000" dirty="0" smtClean="0"/>
              <a:t>6  </a:t>
            </a:r>
            <a:r>
              <a:rPr lang="en-US" sz="4000" b="1" dirty="0" smtClean="0">
                <a:solidFill>
                  <a:srgbClr val="FF0000"/>
                </a:solidFill>
              </a:rPr>
              <a:t>3d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733800"/>
            <a:ext cx="1066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Mn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[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] 3d</a:t>
            </a:r>
            <a:r>
              <a:rPr lang="en-US" sz="4000" b="1" baseline="30000" dirty="0" smtClean="0"/>
              <a:t>10  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4p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4648200"/>
            <a:ext cx="990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As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133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         </a:t>
            </a:r>
            <a:r>
              <a:rPr lang="en-US" sz="4000" b="1" dirty="0" smtClean="0">
                <a:solidFill>
                  <a:srgbClr val="FF0000"/>
                </a:solidFill>
              </a:rPr>
              <a:t>2s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2p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905000"/>
            <a:ext cx="762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N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1600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u="sng" dirty="0" smtClean="0"/>
              <a:t>core</a:t>
            </a:r>
            <a:r>
              <a:rPr lang="en-US" sz="4000" b="1" dirty="0" smtClean="0"/>
              <a:t>     </a:t>
            </a:r>
            <a:r>
              <a:rPr lang="en-US" sz="4000" b="1" u="sng" dirty="0" smtClean="0">
                <a:solidFill>
                  <a:srgbClr val="FF0000"/>
                </a:solidFill>
              </a:rPr>
              <a:t>valence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838200"/>
            <a:ext cx="3581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Element implied by configuration</a:t>
            </a:r>
            <a:endParaRPr lang="en-US" sz="30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600" y="1600200"/>
            <a:ext cx="914400" cy="1588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10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Things electronic configurations teach us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85800"/>
            <a:ext cx="7924800" cy="138499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/>
              <a:t> The  octet rule for rows 1-3  are re-expressed as a desire to `fill’ the valence shell to the maximum within a row.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33600" y="28194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23622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23622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1000" y="23622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3600" y="38100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2133600"/>
            <a:ext cx="76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2p</a:t>
            </a:r>
          </a:p>
          <a:p>
            <a:r>
              <a:rPr lang="en-US" sz="2800" b="1" dirty="0" smtClean="0"/>
              <a:t>2s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1s</a:t>
            </a:r>
          </a:p>
          <a:p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352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67200" y="4038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You fill in configuration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  1s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2p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132409" y="3657997"/>
            <a:ext cx="306388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096294" y="26281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400697" y="2247503"/>
            <a:ext cx="229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3467497" y="2247503"/>
            <a:ext cx="229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381897" y="2247503"/>
            <a:ext cx="2293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362994" y="3656806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2476897" y="2628503"/>
            <a:ext cx="22780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00600" y="22860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three more to fill totally=&gt;N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3-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867400" y="3657600"/>
            <a:ext cx="533400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   1s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2s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 flipH="1" flipV="1">
            <a:off x="2628900" y="2171700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3696494" y="22471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4610894" y="22471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20000" y="3200400"/>
            <a:ext cx="609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8153400" y="3276600"/>
            <a:ext cx="152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543800" y="3276600"/>
            <a:ext cx="152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76800" y="2590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=&gt;octet in ‘valence shell’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2286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valence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8600" y="3429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0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8" grpId="0"/>
      <p:bldP spid="19" grpId="0"/>
      <p:bldP spid="20" grpId="0"/>
      <p:bldP spid="37" grpId="0"/>
      <p:bldP spid="37" grpId="1"/>
      <p:bldP spid="40" grpId="0"/>
      <p:bldP spid="40" grpId="1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8763000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2</a:t>
            </a:r>
            <a:r>
              <a:rPr lang="en-US" sz="2800" b="1" dirty="0" smtClean="0"/>
              <a:t>) The combinations of </a:t>
            </a:r>
            <a:r>
              <a:rPr lang="en-US" sz="2800" b="1" dirty="0" err="1" smtClean="0"/>
              <a:t>s,p,d</a:t>
            </a:r>
            <a:r>
              <a:rPr lang="en-US" sz="2800" b="1" dirty="0" smtClean="0"/>
              <a:t> define the unique  `chemistry’ of the element</a:t>
            </a:r>
            <a:endParaRPr lang="en-US" sz="2800" b="1" dirty="0"/>
          </a:p>
        </p:txBody>
      </p:sp>
      <p:pic>
        <p:nvPicPr>
          <p:cNvPr id="4" name="Picture 4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1509290" cy="20574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3276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is for</a:t>
            </a:r>
            <a:r>
              <a:rPr lang="en-US" sz="3200" b="1" dirty="0">
                <a:solidFill>
                  <a:srgbClr val="FF0000"/>
                </a:solidFill>
              </a:rPr>
              <a:t> s</a:t>
            </a:r>
            <a:r>
              <a:rPr lang="en-US" sz="3200" dirty="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1400" y="3352800"/>
            <a:ext cx="228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</a:rPr>
              <a:t>p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is for </a:t>
            </a:r>
            <a:r>
              <a:rPr lang="en-US" sz="3200" b="1" dirty="0">
                <a:solidFill>
                  <a:schemeClr val="accent2"/>
                </a:solidFill>
              </a:rPr>
              <a:t>p</a:t>
            </a:r>
            <a:r>
              <a:rPr lang="en-US" sz="3200" dirty="0">
                <a:solidFill>
                  <a:schemeClr val="accent2"/>
                </a:solidFill>
              </a:rPr>
              <a:t>retty kitty</a:t>
            </a:r>
          </a:p>
        </p:txBody>
      </p:sp>
      <p:pic>
        <p:nvPicPr>
          <p:cNvPr id="7" name="Picture 7" descr="ist2_604985_pooping_d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836" y="1193530"/>
            <a:ext cx="1609964" cy="200687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715000" y="32004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is for </a:t>
            </a:r>
            <a:r>
              <a:rPr lang="en-US" sz="2800" b="1" dirty="0" smtClean="0">
                <a:solidFill>
                  <a:schemeClr val="tx2"/>
                </a:solidFill>
              </a:rPr>
              <a:t>d</a:t>
            </a:r>
            <a:r>
              <a:rPr lang="en-US" sz="2800" dirty="0" smtClean="0">
                <a:solidFill>
                  <a:schemeClr val="tx2"/>
                </a:solidFill>
              </a:rPr>
              <a:t>amned </a:t>
            </a:r>
            <a:r>
              <a:rPr lang="en-US" sz="2800" b="1" dirty="0">
                <a:solidFill>
                  <a:schemeClr val="tx2"/>
                </a:solidFill>
              </a:rPr>
              <a:t>d</a:t>
            </a:r>
            <a:r>
              <a:rPr lang="en-US" sz="2800" dirty="0">
                <a:solidFill>
                  <a:schemeClr val="tx2"/>
                </a:solidFill>
              </a:rPr>
              <a:t>og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1828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Dogs drool, cats rule</a:t>
            </a:r>
          </a:p>
        </p:txBody>
      </p:sp>
      <p:pic>
        <p:nvPicPr>
          <p:cNvPr id="10" name="Picture 10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1371601"/>
            <a:ext cx="2667000" cy="1869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8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610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Visual analogies of specific </a:t>
            </a:r>
            <a:r>
              <a:rPr lang="en-US" sz="4000" b="1" dirty="0"/>
              <a:t>combo of orbits </a:t>
            </a:r>
            <a:br>
              <a:rPr lang="en-US" sz="4000" b="1" dirty="0"/>
            </a:br>
            <a:r>
              <a:rPr lang="en-US" sz="4000" b="1" dirty="0" smtClean="0"/>
              <a:t>making </a:t>
            </a:r>
            <a:r>
              <a:rPr lang="en-US" sz="4000" b="1" dirty="0"/>
              <a:t>unique </a:t>
            </a:r>
            <a:r>
              <a:rPr lang="en-US" sz="4000" b="1" dirty="0" smtClean="0"/>
              <a:t>chemical animals (elements)</a:t>
            </a:r>
            <a:endParaRPr lang="en-US" sz="4000" b="1" dirty="0"/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2070171" cy="26670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48768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Cl</a:t>
            </a:r>
            <a:r>
              <a:rPr lang="en-US" sz="3200" dirty="0" smtClean="0"/>
              <a:t>=[</a:t>
            </a:r>
            <a:r>
              <a:rPr lang="en-US" sz="3200" b="1" dirty="0" smtClean="0"/>
              <a:t>Ne]</a:t>
            </a:r>
            <a:r>
              <a:rPr lang="en-US" sz="3200" b="1" dirty="0" smtClean="0">
                <a:solidFill>
                  <a:srgbClr val="FF0000"/>
                </a:solidFill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0000CC"/>
                </a:solidFill>
              </a:rPr>
              <a:t>3p</a:t>
            </a:r>
            <a:r>
              <a:rPr lang="en-US" sz="3200" b="1" baseline="30000" dirty="0">
                <a:solidFill>
                  <a:srgbClr val="0000CC"/>
                </a:solidFill>
              </a:rPr>
              <a:t>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Be= [He]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3369039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410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410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33% </a:t>
            </a:r>
            <a:r>
              <a:rPr lang="en-US" sz="2800" b="1" dirty="0" smtClean="0">
                <a:solidFill>
                  <a:srgbClr val="FF0000"/>
                </a:solidFill>
              </a:rPr>
              <a:t>cow</a:t>
            </a:r>
            <a:r>
              <a:rPr lang="en-US" sz="2800" dirty="0" smtClean="0"/>
              <a:t>+66% </a:t>
            </a:r>
            <a:r>
              <a:rPr lang="en-US" sz="2800" b="1" dirty="0" smtClean="0">
                <a:solidFill>
                  <a:srgbClr val="0000CC"/>
                </a:solidFill>
              </a:rPr>
              <a:t>kitty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 = [</a:t>
            </a:r>
            <a:r>
              <a:rPr lang="en-US" sz="3200" dirty="0" err="1" smtClean="0"/>
              <a:t>Ar</a:t>
            </a:r>
            <a:r>
              <a:rPr lang="en-US" sz="3200" dirty="0" smtClean="0"/>
              <a:t>] </a:t>
            </a:r>
            <a:r>
              <a:rPr lang="en-US" sz="3200" b="1" dirty="0" smtClean="0"/>
              <a:t>3d</a:t>
            </a:r>
            <a:r>
              <a:rPr lang="en-US" sz="3200" b="1" baseline="30000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4s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209800"/>
            <a:ext cx="1828800" cy="257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548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50% </a:t>
            </a:r>
            <a:r>
              <a:rPr lang="en-US" sz="2400" b="1" dirty="0" smtClean="0">
                <a:solidFill>
                  <a:srgbClr val="FF0000"/>
                </a:solidFill>
              </a:rPr>
              <a:t>cow</a:t>
            </a:r>
            <a:r>
              <a:rPr lang="en-US" sz="2400" dirty="0" smtClean="0"/>
              <a:t> +50% </a:t>
            </a:r>
            <a:r>
              <a:rPr lang="en-US" sz="2400" b="1" dirty="0" smtClean="0"/>
              <a:t>dog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76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Things electronic configuration teaches us (continued)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548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0" y="1219200"/>
            <a:ext cx="88991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0" y="609600"/>
            <a:ext cx="457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1858762"/>
            <a:ext cx="53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826728"/>
            <a:ext cx="53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1132" y="1828800"/>
            <a:ext cx="533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219200"/>
            <a:ext cx="685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±4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2268" y="1882110"/>
            <a:ext cx="10561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-5, +3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742420"/>
            <a:ext cx="76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+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134892"/>
            <a:ext cx="762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+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505200"/>
            <a:ext cx="4572000" cy="24776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2">
                    <a:lumMod val="10000"/>
                  </a:schemeClr>
                </a:solidFill>
              </a:rPr>
              <a:t>We sort of skip over the complicated chemistry of the transition elements</a:t>
            </a:r>
          </a:p>
          <a:p>
            <a:endParaRPr lang="en-US" sz="3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3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6206" y="0"/>
            <a:ext cx="575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From lecture 6:  Jan 29, 2014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33800" y="2265640"/>
            <a:ext cx="0" cy="1286829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654545"/>
            <a:ext cx="2372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WHY SKIP??</a:t>
            </a:r>
            <a:endParaRPr lang="en-US" sz="5400" dirty="0"/>
          </a:p>
        </p:txBody>
      </p:sp>
      <p:pic>
        <p:nvPicPr>
          <p:cNvPr id="16" name="Picture 15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68" y="73223"/>
            <a:ext cx="1779932" cy="15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8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Things electronic configuration teaches us (continued)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33400"/>
            <a:ext cx="7315200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/>
              <a:t>3) The mysterious behavior of transition metals gets cleared up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75438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solutions, the transition metal valence d and s energies switch position because of interactions with the solvent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2667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Ar</a:t>
            </a:r>
            <a:r>
              <a:rPr lang="en-US" sz="2800" dirty="0" smtClean="0"/>
              <a:t>] 4s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3d</a:t>
            </a:r>
            <a:r>
              <a:rPr lang="en-US" sz="2800" baseline="30000" dirty="0" smtClean="0"/>
              <a:t>9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U-predict  Cu configuration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Ar</a:t>
            </a:r>
            <a:r>
              <a:rPr lang="en-US" sz="2800" dirty="0" smtClean="0">
                <a:solidFill>
                  <a:srgbClr val="0070C0"/>
                </a:solidFill>
              </a:rPr>
              <a:t>] 3d</a:t>
            </a:r>
            <a:r>
              <a:rPr lang="en-US" sz="2800" baseline="30000" dirty="0" smtClean="0">
                <a:solidFill>
                  <a:srgbClr val="0070C0"/>
                </a:solidFill>
              </a:rPr>
              <a:t>9</a:t>
            </a:r>
            <a:r>
              <a:rPr lang="en-US" sz="2800" dirty="0" smtClean="0">
                <a:solidFill>
                  <a:srgbClr val="0070C0"/>
                </a:solidFill>
              </a:rPr>
              <a:t>4s</a:t>
            </a:r>
            <a:r>
              <a:rPr lang="en-US" sz="2800" baseline="30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07587" y="3174715"/>
            <a:ext cx="359595" cy="246579"/>
          </a:xfrm>
          <a:custGeom>
            <a:avLst/>
            <a:gdLst>
              <a:gd name="connsiteX0" fmla="*/ 0 w 359595"/>
              <a:gd name="connsiteY0" fmla="*/ 30822 h 246579"/>
              <a:gd name="connsiteX1" fmla="*/ 51370 w 359595"/>
              <a:gd name="connsiteY1" fmla="*/ 184934 h 246579"/>
              <a:gd name="connsiteX2" fmla="*/ 215757 w 359595"/>
              <a:gd name="connsiteY2" fmla="*/ 215757 h 246579"/>
              <a:gd name="connsiteX3" fmla="*/ 359595 w 359595"/>
              <a:gd name="connsiteY3" fmla="*/ 0 h 246579"/>
              <a:gd name="connsiteX4" fmla="*/ 359595 w 359595"/>
              <a:gd name="connsiteY4" fmla="*/ 0 h 24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95" h="246579">
                <a:moveTo>
                  <a:pt x="0" y="30822"/>
                </a:moveTo>
                <a:cubicBezTo>
                  <a:pt x="7705" y="92467"/>
                  <a:pt x="15411" y="154112"/>
                  <a:pt x="51370" y="184934"/>
                </a:cubicBezTo>
                <a:cubicBezTo>
                  <a:pt x="87330" y="215757"/>
                  <a:pt x="164386" y="246579"/>
                  <a:pt x="215757" y="215757"/>
                </a:cubicBezTo>
                <a:cubicBezTo>
                  <a:pt x="267128" y="184935"/>
                  <a:pt x="359595" y="0"/>
                  <a:pt x="359595" y="0"/>
                </a:cubicBezTo>
                <a:lnTo>
                  <a:pt x="359595" y="0"/>
                </a:lnTo>
              </a:path>
            </a:pathLst>
          </a:cu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352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water…these swap positions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phase Cu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1910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Explain why all TM have 2+ state in water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Explain why Zn only in 2+ state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Why Cu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?</a:t>
            </a:r>
            <a:endParaRPr lang="en-US" sz="2800" baseline="30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Why Mn</a:t>
            </a:r>
            <a:r>
              <a:rPr lang="en-US" sz="2800" baseline="30000" dirty="0" smtClean="0"/>
              <a:t>2+ </a:t>
            </a:r>
            <a:r>
              <a:rPr lang="en-US" sz="2800" dirty="0" smtClean="0"/>
              <a:t>is so stable…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Why Fe</a:t>
            </a:r>
            <a:r>
              <a:rPr lang="en-US" sz="2800" baseline="30000" dirty="0" smtClean="0"/>
              <a:t>3+ </a:t>
            </a:r>
            <a:r>
              <a:rPr lang="en-US" sz="2800" dirty="0" smtClean="0"/>
              <a:t>is so stable….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800" dirty="0" smtClean="0"/>
              <a:t>predict the common charges the other TM take 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5029200"/>
            <a:ext cx="3505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Also:  with one more modification of the rules….can: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867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Ground state 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5867400"/>
            <a:ext cx="990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38100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47800" y="2590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5867400"/>
            <a:ext cx="10668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447800" y="1905000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524000" y="13716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81000" y="60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 atom (1 e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)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05200" y="457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sz="2000" b="1" dirty="0" smtClean="0"/>
              <a:t>Element </a:t>
            </a:r>
            <a:r>
              <a:rPr lang="en-US" sz="2000" dirty="0" smtClean="0"/>
              <a:t> </a:t>
            </a:r>
            <a:r>
              <a:rPr lang="en-US" sz="2000" b="1" dirty="0" smtClean="0"/>
              <a:t>with</a:t>
            </a:r>
            <a:r>
              <a:rPr lang="en-US" sz="2000" dirty="0" smtClean="0"/>
              <a:t> </a:t>
            </a:r>
            <a:r>
              <a:rPr lang="en-US" sz="2000" b="1" dirty="0" smtClean="0"/>
              <a:t>many e-  (see also: fig 5.4 p. 168)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5334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33400" y="3733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09600" y="2438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09600" y="1676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09600" y="1143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0" y="-218242"/>
            <a:ext cx="9144000" cy="70788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Recap </a:t>
            </a:r>
            <a:r>
              <a:rPr lang="en-US" sz="2000" b="1" dirty="0" smtClean="0"/>
              <a:t>: </a:t>
            </a:r>
            <a:r>
              <a:rPr lang="en-US" sz="2800" b="1" dirty="0" smtClean="0"/>
              <a:t>what the levels look like- </a:t>
            </a:r>
            <a:r>
              <a:rPr lang="en-US" sz="2800" b="1" smtClean="0">
                <a:solidFill>
                  <a:srgbClr val="FF0000"/>
                </a:solidFill>
              </a:rPr>
              <a:t>H</a:t>
            </a:r>
            <a:r>
              <a:rPr lang="en-US" sz="2800" b="1" smtClean="0"/>
              <a:t> &amp; the </a:t>
            </a:r>
            <a:r>
              <a:rPr lang="en-US" sz="2800" b="1" dirty="0" smtClean="0"/>
              <a:t>other elements</a:t>
            </a:r>
            <a:endParaRPr lang="en-US" sz="28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438400" y="3810000"/>
            <a:ext cx="1905000" cy="228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14600" y="3657600"/>
            <a:ext cx="1828800" cy="152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362200" y="2590800"/>
            <a:ext cx="1828800" cy="1524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438400" y="2514600"/>
            <a:ext cx="1981200" cy="76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362200" y="1981200"/>
            <a:ext cx="2057400" cy="6096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286000" y="1905000"/>
            <a:ext cx="2057400" cy="3048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362200" y="1676400"/>
            <a:ext cx="2057400" cy="2286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362200" y="1295400"/>
            <a:ext cx="2133600" cy="60960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86000" y="1371600"/>
            <a:ext cx="2133600" cy="1524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2362200" y="1066800"/>
            <a:ext cx="2057400" cy="30480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1409700" y="5600700"/>
            <a:ext cx="3810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38400" y="5867400"/>
            <a:ext cx="16002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7" grpId="0"/>
      <p:bldP spid="88" grpId="0"/>
      <p:bldP spid="94" grpId="0"/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8674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43000" y="152400"/>
            <a:ext cx="6705600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Naming the electron levels of atoms </a:t>
            </a:r>
            <a:endParaRPr lang="en-US" sz="3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4191000"/>
            <a:ext cx="2895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energy levels deduced from atomic emission lines for all atoms except H </a:t>
            </a:r>
            <a:endParaRPr lang="en-US" sz="2400" b="1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57200" y="5867400"/>
            <a:ext cx="838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57200" y="38100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33400" y="25908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33400" y="1905000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09600" y="13716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28600" y="990600"/>
            <a:ext cx="22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2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962400" y="556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962400" y="3810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962400" y="2514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962400" y="121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657600" y="1219200"/>
            <a:ext cx="22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2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352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962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624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9624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524000" y="121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2800" b="1" dirty="0" smtClean="0"/>
              <a:t> level</a:t>
            </a:r>
            <a:endParaRPr lang="en-US" sz="28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1524000" y="1752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sz="2800" b="1" dirty="0" smtClean="0"/>
              <a:t> levels</a:t>
            </a:r>
            <a:endParaRPr lang="en-US" sz="28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1524000" y="228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sz="2800" b="1" dirty="0" smtClean="0"/>
              <a:t> levels</a:t>
            </a:r>
            <a:endParaRPr lang="en-US" sz="2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524000" y="2819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 =&gt;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  <a:r>
              <a:rPr lang="en-US" sz="2800" b="1" dirty="0" smtClean="0"/>
              <a:t> levels</a:t>
            </a:r>
          </a:p>
          <a:p>
            <a:r>
              <a:rPr lang="en-US" sz="1600" b="1" dirty="0" smtClean="0"/>
              <a:t>(not shown</a:t>
            </a:r>
          </a:p>
          <a:p>
            <a:r>
              <a:rPr lang="en-US" sz="1600" b="1" dirty="0" smtClean="0"/>
              <a:t> here)</a:t>
            </a:r>
            <a:endParaRPr lang="en-US" sz="16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7630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86106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90600" y="4191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 equal levels are called the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degeneracy</a:t>
            </a:r>
            <a:r>
              <a:rPr lang="en-US" sz="2400" dirty="0" smtClean="0"/>
              <a:t>’ of the energy level</a:t>
            </a:r>
            <a:endParaRPr lang="en-US" sz="2400" dirty="0"/>
          </a:p>
        </p:txBody>
      </p:sp>
      <p:cxnSp>
        <p:nvCxnSpPr>
          <p:cNvPr id="56" name="Straight Arrow Connector 55"/>
          <p:cNvCxnSpPr/>
          <p:nvPr/>
        </p:nvCxnSpPr>
        <p:spPr>
          <a:xfrm rot="16200000" flipV="1">
            <a:off x="2514600" y="3276600"/>
            <a:ext cx="914400" cy="914400"/>
          </a:xfrm>
          <a:prstGeom prst="straightConnector1">
            <a:avLst/>
          </a:prstGeom>
          <a:ln w="34925">
            <a:solidFill>
              <a:srgbClr val="7852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0" grpId="0"/>
      <p:bldP spid="111" grpId="0"/>
      <p:bldP spid="113" grpId="0"/>
      <p:bldP spid="115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41148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150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43400" y="3657600"/>
            <a:ext cx="838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3657600"/>
            <a:ext cx="762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586740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819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96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24384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77000" y="24384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196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484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01000" y="19812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19600" y="21336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19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3340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1676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419600" y="15240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196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2578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0960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342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772400" y="1295400"/>
            <a:ext cx="762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4196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578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172200" y="1066800"/>
            <a:ext cx="762000" cy="0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962400" y="5562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962400" y="3810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3962400" y="2514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1828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962400" y="121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657600" y="1219200"/>
            <a:ext cx="22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3600" b="1" dirty="0" smtClean="0"/>
              <a:t>3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2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886200" y="3352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962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39624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962400" y="762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en-US" sz="24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7630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8610600" y="106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0"/>
            <a:ext cx="8458200" cy="89255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 more example of `</a:t>
            </a:r>
            <a:r>
              <a:rPr lang="en-US" sz="2400" b="1" dirty="0" err="1" smtClean="0"/>
              <a:t>Aufbau</a:t>
            </a:r>
            <a:r>
              <a:rPr lang="en-US" sz="2400" b="1" dirty="0" smtClean="0"/>
              <a:t>’ process (‘Building up’ process to describe electron addresses…): </a:t>
            </a:r>
            <a:r>
              <a:rPr lang="en-US" sz="2800" b="1" dirty="0" smtClean="0"/>
              <a:t>Sulfur with 16 electrons</a:t>
            </a:r>
            <a:endParaRPr lang="en-US" sz="2800" b="1" dirty="0"/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4344194" y="5638006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572794" y="5638006"/>
            <a:ext cx="304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4267994" y="3885406"/>
            <a:ext cx="304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344194" y="3428206"/>
            <a:ext cx="304800" cy="15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5639594" y="3428206"/>
            <a:ext cx="304800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496594" y="3961606"/>
            <a:ext cx="30480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7011194" y="3428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3428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5943600" y="3429000"/>
            <a:ext cx="305594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04800" y="1219200"/>
            <a:ext cx="3276600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S’s </a:t>
            </a:r>
            <a:r>
              <a:rPr lang="en-US" sz="3400" b="1" dirty="0" smtClean="0">
                <a:solidFill>
                  <a:srgbClr val="FF0000"/>
                </a:solidFill>
              </a:rPr>
              <a:t>electronic configuration 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04800" y="2514600"/>
            <a:ext cx="83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S=</a:t>
            </a:r>
            <a:endParaRPr lang="en-US" sz="4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0" y="3352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1s</a:t>
            </a:r>
            <a:r>
              <a:rPr lang="en-US" sz="4000" b="1" baseline="30000" dirty="0" smtClean="0"/>
              <a:t>2</a:t>
            </a:r>
            <a:endParaRPr lang="en-US" sz="4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762000" y="3352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447800" y="3352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</a:rPr>
              <a:t>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315200" y="3352800"/>
            <a:ext cx="1588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4344194" y="27424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800600" y="2590800"/>
            <a:ext cx="1588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4572794" y="2285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5563394" y="2285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6630194" y="22852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876800" y="2209800"/>
            <a:ext cx="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09800" y="3352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19400" y="3352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2" grpId="0"/>
      <p:bldP spid="105" grpId="0"/>
      <p:bldP spid="107" grpId="0"/>
      <p:bldP spid="73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438400" cy="23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1371600"/>
            <a:ext cx="5410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there a way to assign electronic addresses without memorizing the electronic level positions ??? 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92480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simple trick with the Periodic Table to remember the electronic addresses of the electrons of C , F and S</a:t>
            </a:r>
            <a:endParaRPr lang="en-US" sz="24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52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 s block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n-1) d block</a:t>
            </a:r>
            <a:endParaRPr lang="en-US" sz="2800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097577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 p block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03144"/>
            <a:ext cx="220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b="1" dirty="0" smtClean="0"/>
              <a:t>n-2) f block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46963" y="7620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simple trick: part 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1425714"/>
            <a:ext cx="2971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Label the various sections of the Table as shown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90054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also: figure 5.5 pg 170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1" grpId="0"/>
      <p:bldP spid="15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s block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(n-1) d block</a:t>
            </a:r>
            <a:endParaRPr lang="en-US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219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p block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672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n-2) f block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Simple trick: part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91200" y="1828800"/>
            <a:ext cx="304800" cy="4572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0" y="838200"/>
            <a:ext cx="3657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Using the labeling to describe </a:t>
            </a:r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0"/>
            <a:ext cx="3886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Electronic configuration of </a:t>
            </a:r>
            <a:r>
              <a:rPr lang="en-US" sz="3200" b="1" dirty="0" smtClean="0"/>
              <a:t>C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71800" y="1295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also: figure 5.5 pg 170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19200" y="15240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95400" y="19812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20574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600" y="609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5524500" y="1409700"/>
            <a:ext cx="457200" cy="2286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31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s block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(n-1) d block</a:t>
            </a:r>
            <a:endParaRPr lang="en-US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219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p block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672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n-2) f block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Simple trick: part 2 (continued)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1828800"/>
            <a:ext cx="304800" cy="4572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62200" y="457200"/>
            <a:ext cx="320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Using the labeling to describe </a:t>
            </a:r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0" y="0"/>
            <a:ext cx="3276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Electronic configuration of </a:t>
            </a:r>
            <a:r>
              <a:rPr lang="en-US" sz="3600" b="1" dirty="0" smtClean="0"/>
              <a:t>F</a:t>
            </a:r>
            <a:endParaRPr lang="en-US" sz="36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19200" y="15240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674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95400" y="19812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2057400"/>
            <a:ext cx="15240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600" y="609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10200" y="838200"/>
            <a:ext cx="1524000" cy="10668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68179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371600"/>
            <a:ext cx="762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</a:t>
            </a:r>
          </a:p>
          <a:p>
            <a:r>
              <a:rPr lang="en-US" sz="2500" dirty="0" smtClean="0"/>
              <a:t>2</a:t>
            </a:r>
          </a:p>
          <a:p>
            <a:r>
              <a:rPr lang="en-US" sz="2500" dirty="0" smtClean="0"/>
              <a:t>3</a:t>
            </a:r>
          </a:p>
          <a:p>
            <a:r>
              <a:rPr lang="en-US" sz="2500" dirty="0" smtClean="0"/>
              <a:t>4</a:t>
            </a:r>
          </a:p>
          <a:p>
            <a:r>
              <a:rPr lang="en-US" sz="2500" dirty="0" smtClean="0"/>
              <a:t>5</a:t>
            </a:r>
          </a:p>
          <a:p>
            <a:r>
              <a:rPr lang="en-US" sz="2500" dirty="0" smtClean="0"/>
              <a:t>6</a:t>
            </a:r>
          </a:p>
          <a:p>
            <a:r>
              <a:rPr lang="en-US" sz="2500" dirty="0" smtClean="0"/>
              <a:t>7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s block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133600"/>
            <a:ext cx="2133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(n-1) d block</a:t>
            </a:r>
            <a:endParaRPr lang="en-US" b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242" y="4572000"/>
            <a:ext cx="674635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43600" y="1219200"/>
            <a:ext cx="1066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 p block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42672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n-2) f block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47800"/>
            <a:ext cx="381000" cy="3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1447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n= row number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676400" y="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Simple trick: part 2 (continued)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77000" y="2209800"/>
            <a:ext cx="304800" cy="457200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95400" y="381000"/>
            <a:ext cx="320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Using the labeling to describe </a:t>
            </a:r>
            <a:r>
              <a:rPr lang="en-US" sz="2400" b="1" dirty="0" smtClean="0"/>
              <a:t>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0"/>
            <a:ext cx="4267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Electronic configuration of S</a:t>
            </a:r>
            <a:endParaRPr lang="en-US" sz="24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219200" y="15240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295400" y="19812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6400" y="2057400"/>
            <a:ext cx="1905000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866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endCxn id="25" idx="0"/>
          </p:cNvCxnSpPr>
          <p:nvPr/>
        </p:nvCxnSpPr>
        <p:spPr>
          <a:xfrm>
            <a:off x="4495800" y="838200"/>
            <a:ext cx="2133600" cy="13716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95400" y="24384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724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3s</a:t>
            </a:r>
            <a:r>
              <a:rPr lang="en-US" sz="3200" b="1" baseline="30000" dirty="0" smtClean="0"/>
              <a:t>2</a:t>
            </a:r>
            <a:endParaRPr lang="en-US" sz="32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486400" y="2438400"/>
            <a:ext cx="1219200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820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1" grpId="0"/>
      <p:bldP spid="33" grpId="0"/>
      <p:bldP spid="35" grpId="0"/>
      <p:bldP spid="29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783</Words>
  <Application>Microsoft Office PowerPoint</Application>
  <PresentationFormat>On-screen Show (4:3)</PresentationFormat>
  <Paragraphs>255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analogies of specific combo of orbits  making unique chemical animals (elements)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127</cp:revision>
  <dcterms:created xsi:type="dcterms:W3CDTF">2010-01-13T02:23:53Z</dcterms:created>
  <dcterms:modified xsi:type="dcterms:W3CDTF">2014-03-25T15:09:34Z</dcterms:modified>
</cp:coreProperties>
</file>