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87" r:id="rId2"/>
    <p:sldId id="488" r:id="rId3"/>
    <p:sldId id="494" r:id="rId4"/>
    <p:sldId id="512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5" autoAdjust="0"/>
    <p:restoredTop sz="99693" autoAdjust="0"/>
  </p:normalViewPr>
  <p:slideViewPr>
    <p:cSldViewPr>
      <p:cViewPr varScale="1">
        <p:scale>
          <a:sx n="86" d="100"/>
          <a:sy n="86" d="100"/>
        </p:scale>
        <p:origin x="2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7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36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67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6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5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2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57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83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66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1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7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370545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To understand chemical </a:t>
            </a:r>
            <a:r>
              <a:rPr lang="en-US" sz="4800" b="1" i="1" dirty="0" smtClean="0">
                <a:solidFill>
                  <a:schemeClr val="accent1"/>
                </a:solidFill>
              </a:rPr>
              <a:t>PROPERTIES ….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05200"/>
            <a:ext cx="4572000" cy="2308324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Follow the </a:t>
            </a:r>
            <a:r>
              <a:rPr lang="en-US" sz="7200" b="1" dirty="0" smtClean="0">
                <a:solidFill>
                  <a:srgbClr val="0070C0"/>
                </a:solidFill>
              </a:rPr>
              <a:t>electrons…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971800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Read chapter 5</a:t>
            </a:r>
          </a:p>
          <a:p>
            <a:r>
              <a:rPr lang="en-US" sz="6600" b="1" dirty="0" smtClean="0"/>
              <a:t>pp 166-186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9458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43400" y="41148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43400" y="36576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5867400"/>
            <a:ext cx="10668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28194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02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77000" y="24384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196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4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484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628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01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9600" y="21336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19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3340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24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419600" y="15240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196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2578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0960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9342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7724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4196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2578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1722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962400" y="457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Element </a:t>
            </a:r>
            <a:r>
              <a:rPr lang="en-US" dirty="0" smtClean="0"/>
              <a:t>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many e-  (see also: fig 5.4 p. 168)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 energy levels deduced for  H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Bigger Elements with many electron (e-)</a:t>
            </a:r>
            <a:endParaRPr lang="en-US" sz="20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0" y="609600"/>
            <a:ext cx="403860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`building Carbon’s  6 e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  ground state</a:t>
            </a:r>
          </a:p>
          <a:p>
            <a:r>
              <a:rPr lang="en-US" sz="2400" b="1" dirty="0" smtClean="0"/>
              <a:t>(called the </a:t>
            </a:r>
            <a:r>
              <a:rPr lang="en-US" sz="2400" b="1" dirty="0" smtClean="0">
                <a:solidFill>
                  <a:srgbClr val="FF0000"/>
                </a:solidFill>
              </a:rPr>
              <a:t>`</a:t>
            </a:r>
            <a:r>
              <a:rPr lang="en-US" sz="2400" b="1" dirty="0" err="1" smtClean="0">
                <a:solidFill>
                  <a:srgbClr val="FF0000"/>
                </a:solidFill>
              </a:rPr>
              <a:t>Aufbau</a:t>
            </a:r>
            <a:r>
              <a:rPr lang="en-US" sz="2400" b="1" dirty="0" smtClean="0"/>
              <a:t>’* process)</a:t>
            </a:r>
            <a:endParaRPr lang="en-US" sz="3600" b="1" dirty="0"/>
          </a:p>
        </p:txBody>
      </p:sp>
      <p:cxnSp>
        <p:nvCxnSpPr>
          <p:cNvPr id="91" name="Straight Arrow Connector 90"/>
          <p:cNvCxnSpPr/>
          <p:nvPr/>
        </p:nvCxnSpPr>
        <p:spPr>
          <a:xfrm rot="5400000" flipH="1" flipV="1">
            <a:off x="4344194" y="5638006"/>
            <a:ext cx="3048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6200000" flipH="1">
            <a:off x="4648994" y="5638006"/>
            <a:ext cx="3048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6200000" flipH="1">
            <a:off x="4725194" y="3961606"/>
            <a:ext cx="304800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 flipH="1" flipV="1">
            <a:off x="4495800" y="3962400"/>
            <a:ext cx="304800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 flipH="1" flipV="1">
            <a:off x="5867400" y="3505200"/>
            <a:ext cx="304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 flipH="1" flipV="1">
            <a:off x="4648994" y="3504406"/>
            <a:ext cx="304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6200" y="22860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</a:t>
            </a:r>
            <a:r>
              <a:rPr lang="en-US" sz="2800" b="1" dirty="0" err="1" smtClean="0">
                <a:solidFill>
                  <a:srgbClr val="FF0000"/>
                </a:solidFill>
              </a:rPr>
              <a:t>Aufbau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is German for `building up’. Each level contains maximum of 2 e</a:t>
            </a:r>
            <a:r>
              <a:rPr lang="en-US" sz="2800" b="1" baseline="30000" dirty="0" smtClean="0"/>
              <a:t>-</a:t>
            </a:r>
            <a:endParaRPr lang="en-US" sz="2800" b="1" baseline="30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257800" y="2590800"/>
            <a:ext cx="3886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Spread electrons out if levels have same energy (</a:t>
            </a:r>
            <a:r>
              <a:rPr lang="en-US" sz="2200" b="1" dirty="0" err="1" smtClean="0"/>
              <a:t>Hund’s</a:t>
            </a:r>
            <a:r>
              <a:rPr lang="en-US" sz="2200" b="1" dirty="0" smtClean="0"/>
              <a:t> rule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77" name="TextBox 76"/>
          <p:cNvSpPr txBox="1"/>
          <p:nvPr/>
        </p:nvSpPr>
        <p:spPr>
          <a:xfrm>
            <a:off x="5715000" y="3886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n=2 </a:t>
            </a:r>
            <a:r>
              <a:rPr lang="en-US" sz="2800" b="1" dirty="0" smtClean="0">
                <a:solidFill>
                  <a:srgbClr val="FF0000"/>
                </a:solidFill>
              </a:rPr>
              <a:t>Valence electrons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15000" y="5638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n=1 Core electrons</a:t>
            </a:r>
            <a:endParaRPr lang="en-US" sz="28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352800" y="5486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n=1</a:t>
            </a:r>
            <a:endParaRPr lang="en-US" sz="24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3505200" y="3810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n=2</a:t>
            </a:r>
            <a:endParaRPr lang="en-US" sz="2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429000" y="2590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n=3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26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01" grpId="0" animBg="1"/>
      <p:bldP spid="116" grpId="0"/>
      <p:bldP spid="117" grpId="0" animBg="1"/>
      <p:bldP spid="77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43400" y="41148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43400" y="36576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5867400"/>
            <a:ext cx="7620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28194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02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77000" y="24384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196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4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484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628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01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9600" y="21336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19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3340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24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419600" y="15240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196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2578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0960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9342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7724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4196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2578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1722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143000" y="152400"/>
            <a:ext cx="6705600" cy="5847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Naming the electron levels of atoms </a:t>
            </a:r>
            <a:endParaRPr lang="en-US" sz="3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943600" y="4191000"/>
            <a:ext cx="2895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energy levels deduced from atomic emission lines for all atoms except H </a:t>
            </a:r>
            <a:endParaRPr lang="en-US" sz="2400" b="1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457200" y="5867400"/>
            <a:ext cx="838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57200" y="38100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33400" y="259080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33400" y="1905000"/>
            <a:ext cx="838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09600" y="13716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28600" y="990600"/>
            <a:ext cx="22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4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3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2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3962400" y="5562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3962400" y="3810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3962400" y="2514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1828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3962400" y="1219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3657600" y="1219200"/>
            <a:ext cx="22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4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3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2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886200" y="3352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3962400" y="213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3962400" y="1447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3962400" y="76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524000" y="1219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 =&gt;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2800" b="1" dirty="0" smtClean="0"/>
              <a:t> level</a:t>
            </a:r>
            <a:endParaRPr lang="en-US" sz="28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1524000" y="1752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 =&gt;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2800" b="1" dirty="0" smtClean="0"/>
              <a:t> levels</a:t>
            </a:r>
            <a:endParaRPr lang="en-US" sz="28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1524000" y="2286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 =&gt;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en-US" sz="2800" b="1" dirty="0" smtClean="0"/>
              <a:t> levels</a:t>
            </a:r>
            <a:endParaRPr lang="en-US" sz="28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1524000" y="28194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 =&gt;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en-US" sz="2800" b="1" dirty="0" smtClean="0"/>
              <a:t> levels</a:t>
            </a:r>
          </a:p>
          <a:p>
            <a:r>
              <a:rPr lang="en-US" sz="1600" b="1" dirty="0" smtClean="0"/>
              <a:t>(not shown</a:t>
            </a:r>
          </a:p>
          <a:p>
            <a:r>
              <a:rPr lang="en-US" sz="1600" b="1" dirty="0" smtClean="0"/>
              <a:t> here)</a:t>
            </a:r>
            <a:endParaRPr lang="en-US" sz="16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8763000" y="1676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8610600" y="106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990600" y="4191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 equal levels are called the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degeneracy</a:t>
            </a:r>
            <a:r>
              <a:rPr lang="en-US" sz="2400" dirty="0" smtClean="0"/>
              <a:t>’ of the energy level</a:t>
            </a:r>
            <a:endParaRPr lang="en-US" sz="2400" dirty="0"/>
          </a:p>
        </p:txBody>
      </p:sp>
      <p:cxnSp>
        <p:nvCxnSpPr>
          <p:cNvPr id="56" name="Straight Arrow Connector 55"/>
          <p:cNvCxnSpPr/>
          <p:nvPr/>
        </p:nvCxnSpPr>
        <p:spPr>
          <a:xfrm rot="16200000" flipV="1">
            <a:off x="2514600" y="3276600"/>
            <a:ext cx="914400" cy="914400"/>
          </a:xfrm>
          <a:prstGeom prst="straightConnector1">
            <a:avLst/>
          </a:prstGeom>
          <a:ln w="34925">
            <a:solidFill>
              <a:srgbClr val="7852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0" grpId="0"/>
      <p:bldP spid="111" grpId="0"/>
      <p:bldP spid="113" grpId="0"/>
      <p:bldP spid="115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43400" y="41148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43400" y="36576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5867400"/>
            <a:ext cx="7620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28194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02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77000" y="24384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196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4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484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628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01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9600" y="21336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19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3340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24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419600" y="15240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196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2578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0960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9342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7724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4196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2578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1722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962400" y="5562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3962400" y="3810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3962400" y="2514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1828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3962400" y="1219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2971800" y="1219200"/>
            <a:ext cx="91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3200" b="1" dirty="0" smtClean="0"/>
              <a:t>3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2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886200" y="3352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3962400" y="213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3962400" y="1447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3962400" y="76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8763000" y="1676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8610600" y="106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85800" y="0"/>
            <a:ext cx="7924800" cy="113877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Using the electron level names to describe the electronic addresses for all </a:t>
            </a:r>
            <a:r>
              <a:rPr lang="en-US" sz="4400" b="1" dirty="0" smtClean="0"/>
              <a:t>6</a:t>
            </a:r>
            <a:r>
              <a:rPr lang="en-US" sz="2400" b="1" dirty="0" smtClean="0"/>
              <a:t> electrons of Carbon</a:t>
            </a:r>
            <a:endParaRPr lang="en-US" sz="2400" b="1" dirty="0"/>
          </a:p>
        </p:txBody>
      </p:sp>
      <p:cxnSp>
        <p:nvCxnSpPr>
          <p:cNvPr id="54" name="Straight Arrow Connector 53"/>
          <p:cNvCxnSpPr/>
          <p:nvPr/>
        </p:nvCxnSpPr>
        <p:spPr>
          <a:xfrm rot="5400000" flipH="1" flipV="1">
            <a:off x="4344194" y="5638006"/>
            <a:ext cx="30480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4572794" y="5638006"/>
            <a:ext cx="3048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4267994" y="3885406"/>
            <a:ext cx="30480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4344194" y="3428206"/>
            <a:ext cx="3048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5639594" y="3428206"/>
            <a:ext cx="30480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4496594" y="3961606"/>
            <a:ext cx="304800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38200" y="2590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447800" y="2590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57400" y="2590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200" y="2514600"/>
            <a:ext cx="533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0" y="1143000"/>
            <a:ext cx="3505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C’s electron addresses</a:t>
            </a:r>
          </a:p>
          <a:p>
            <a:r>
              <a:rPr lang="en-US" sz="2800" b="1" dirty="0" smtClean="0"/>
              <a:t> enumerated</a:t>
            </a:r>
            <a:endParaRPr lang="en-US" sz="28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5638800" y="4267200"/>
            <a:ext cx="3352800" cy="19697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The list of addresses for an element is called the </a:t>
            </a:r>
            <a:r>
              <a:rPr lang="en-US" sz="2800" b="1" dirty="0" smtClean="0">
                <a:solidFill>
                  <a:srgbClr val="FF0000"/>
                </a:solidFill>
              </a:rPr>
              <a:t>electronic configuration </a:t>
            </a:r>
            <a:r>
              <a:rPr lang="en-US" sz="2200" b="1" dirty="0" smtClean="0"/>
              <a:t>of the element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369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5" grpId="0" animBg="1"/>
      <p:bldP spid="76" grpId="0" animBg="1"/>
      <p:bldP spid="1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43400" y="41148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43400" y="36576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5867400"/>
            <a:ext cx="7620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28194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02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77000" y="24384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196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4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484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628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01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9600" y="21336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19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3340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24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419600" y="15240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196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2578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0960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9342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7724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4196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2578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1722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962400" y="5562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3962400" y="3810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3962400" y="2514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1828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3962400" y="1219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3505200" y="1219200"/>
            <a:ext cx="22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3600" b="1" dirty="0" smtClean="0"/>
              <a:t>3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2</a:t>
            </a:r>
          </a:p>
          <a:p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886200" y="3352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3962400" y="213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3962400" y="1447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3962400" y="76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8763000" y="1676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8610600" y="106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85800" y="0"/>
            <a:ext cx="7924800" cy="107721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Using the electron level names to describe the electronic addresses for all  </a:t>
            </a:r>
            <a:r>
              <a:rPr lang="en-US" sz="4000" b="1" dirty="0" smtClean="0"/>
              <a:t>9</a:t>
            </a:r>
            <a:r>
              <a:rPr lang="en-US" sz="2400" b="1" dirty="0" smtClean="0"/>
              <a:t> electrons of Fluorine</a:t>
            </a:r>
            <a:endParaRPr lang="en-US" sz="2400" b="1" dirty="0"/>
          </a:p>
        </p:txBody>
      </p:sp>
      <p:cxnSp>
        <p:nvCxnSpPr>
          <p:cNvPr id="54" name="Straight Arrow Connector 53"/>
          <p:cNvCxnSpPr/>
          <p:nvPr/>
        </p:nvCxnSpPr>
        <p:spPr>
          <a:xfrm rot="5400000" flipH="1" flipV="1">
            <a:off x="4344194" y="56380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4572794" y="5638006"/>
            <a:ext cx="3048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4267994" y="3885406"/>
            <a:ext cx="304800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4344194" y="3428206"/>
            <a:ext cx="304800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5639594" y="3428206"/>
            <a:ext cx="304800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4496594" y="3961606"/>
            <a:ext cx="30480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 flipH="1" flipV="1">
            <a:off x="7011194" y="3428206"/>
            <a:ext cx="304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4572794" y="3428206"/>
            <a:ext cx="304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5943600" y="3429000"/>
            <a:ext cx="305594" cy="7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04800" y="1219200"/>
            <a:ext cx="32766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F’s </a:t>
            </a:r>
            <a:r>
              <a:rPr lang="en-US" sz="3400" b="1" dirty="0" smtClean="0">
                <a:solidFill>
                  <a:srgbClr val="FF0000"/>
                </a:solidFill>
              </a:rPr>
              <a:t>electronic configuration 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04800" y="2514600"/>
            <a:ext cx="533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</a:t>
            </a:r>
            <a:endParaRPr lang="en-US" sz="4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838200" y="2514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1s</a:t>
            </a:r>
            <a:r>
              <a:rPr lang="en-US" sz="4000" b="1" baseline="30000" dirty="0" smtClean="0"/>
              <a:t>2</a:t>
            </a:r>
            <a:endParaRPr lang="en-US" sz="4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1524000" y="2514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209800" y="2514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2p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02" grpId="0"/>
      <p:bldP spid="105" grpId="0"/>
      <p:bldP spid="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7924800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Using a simple trick with the Periodic Table to remember the electronic addresses of the electrons of C &amp; F</a:t>
            </a:r>
            <a:endParaRPr lang="en-US" sz="24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681792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762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</a:t>
            </a:r>
          </a:p>
          <a:p>
            <a:r>
              <a:rPr lang="en-US" sz="2500" dirty="0" smtClean="0"/>
              <a:t>2</a:t>
            </a:r>
          </a:p>
          <a:p>
            <a:r>
              <a:rPr lang="en-US" sz="2500" dirty="0" smtClean="0"/>
              <a:t>3</a:t>
            </a:r>
          </a:p>
          <a:p>
            <a:r>
              <a:rPr lang="en-US" sz="2500" dirty="0" smtClean="0"/>
              <a:t>4</a:t>
            </a:r>
          </a:p>
          <a:p>
            <a:r>
              <a:rPr lang="en-US" sz="2500" dirty="0" smtClean="0"/>
              <a:t>5</a:t>
            </a:r>
          </a:p>
          <a:p>
            <a:r>
              <a:rPr lang="en-US" sz="2500" dirty="0" smtClean="0"/>
              <a:t>6</a:t>
            </a:r>
          </a:p>
          <a:p>
            <a:r>
              <a:rPr lang="en-US" sz="2500" dirty="0" smtClean="0"/>
              <a:t>7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152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 s block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2133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sz="2800" b="1" dirty="0" smtClean="0"/>
              <a:t>n-1) d block</a:t>
            </a:r>
            <a:endParaRPr lang="en-US" sz="2800" b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242" y="4572000"/>
            <a:ext cx="674635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3600" y="1097577"/>
            <a:ext cx="1371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 p block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203144"/>
            <a:ext cx="2209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b="1" dirty="0" smtClean="0"/>
              <a:t>n-2) f block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447800"/>
            <a:ext cx="381000" cy="3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86600" y="14478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76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n= row number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46963" y="7620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The simple trick: part 1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1425714"/>
            <a:ext cx="29718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Label the various sections of the Table as shown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90054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also: figure 5.5 pg 170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6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  <p:bldP spid="10" grpId="0" animBg="1"/>
      <p:bldP spid="11" grpId="0"/>
      <p:bldP spid="15" grpId="0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681792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762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</a:t>
            </a:r>
          </a:p>
          <a:p>
            <a:r>
              <a:rPr lang="en-US" sz="2500" dirty="0" smtClean="0"/>
              <a:t>2</a:t>
            </a:r>
          </a:p>
          <a:p>
            <a:r>
              <a:rPr lang="en-US" sz="2500" dirty="0" smtClean="0"/>
              <a:t>3</a:t>
            </a:r>
          </a:p>
          <a:p>
            <a:r>
              <a:rPr lang="en-US" sz="2500" dirty="0" smtClean="0"/>
              <a:t>4</a:t>
            </a:r>
          </a:p>
          <a:p>
            <a:r>
              <a:rPr lang="en-US" sz="2500" dirty="0" smtClean="0"/>
              <a:t>5</a:t>
            </a:r>
          </a:p>
          <a:p>
            <a:r>
              <a:rPr lang="en-US" sz="2500" dirty="0" smtClean="0"/>
              <a:t>6</a:t>
            </a:r>
          </a:p>
          <a:p>
            <a:r>
              <a:rPr lang="en-US" sz="2500" dirty="0" smtClean="0"/>
              <a:t>7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 s block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21336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(n-1) d block</a:t>
            </a:r>
            <a:endParaRPr lang="en-US" b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242" y="4572000"/>
            <a:ext cx="674635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3600" y="12192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 p block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26720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n-2) f block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447800"/>
            <a:ext cx="381000" cy="3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86600" y="14478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76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n= row number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0" y="152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Simple trick: part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91200" y="1828800"/>
            <a:ext cx="304800" cy="457200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86000" y="838200"/>
            <a:ext cx="3657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Using the labeling to describe </a:t>
            </a:r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57800" y="0"/>
            <a:ext cx="3886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Electronic configuration of </a:t>
            </a:r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971800" y="1295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also: figure 5.5 pg 170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19200" y="152400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9800" y="609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1s</a:t>
            </a:r>
            <a:r>
              <a:rPr lang="en-US" sz="2800" b="1" baseline="30000" dirty="0" smtClean="0"/>
              <a:t>2</a:t>
            </a:r>
            <a:endParaRPr lang="en-US" sz="28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295400" y="198120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3200" y="609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86400" y="205740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86600" y="609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5524500" y="1409700"/>
            <a:ext cx="457200" cy="2286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41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  <p:bldP spid="31" grpId="0"/>
      <p:bldP spid="33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681792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762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</a:t>
            </a:r>
          </a:p>
          <a:p>
            <a:r>
              <a:rPr lang="en-US" sz="2500" dirty="0" smtClean="0"/>
              <a:t>2</a:t>
            </a:r>
          </a:p>
          <a:p>
            <a:r>
              <a:rPr lang="en-US" sz="2500" dirty="0" smtClean="0"/>
              <a:t>3</a:t>
            </a:r>
          </a:p>
          <a:p>
            <a:r>
              <a:rPr lang="en-US" sz="2500" dirty="0" smtClean="0"/>
              <a:t>4</a:t>
            </a:r>
          </a:p>
          <a:p>
            <a:r>
              <a:rPr lang="en-US" sz="2500" dirty="0" smtClean="0"/>
              <a:t>5</a:t>
            </a:r>
          </a:p>
          <a:p>
            <a:r>
              <a:rPr lang="en-US" sz="2500" dirty="0" smtClean="0"/>
              <a:t>6</a:t>
            </a:r>
          </a:p>
          <a:p>
            <a:r>
              <a:rPr lang="en-US" sz="2500" dirty="0" smtClean="0"/>
              <a:t>7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 s block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21336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(n-1) d block</a:t>
            </a:r>
            <a:endParaRPr lang="en-US" b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242" y="4572000"/>
            <a:ext cx="674635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3600" y="12192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 p block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26720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n-2) f block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447800"/>
            <a:ext cx="381000" cy="3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86600" y="14478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76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n= row number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0" y="152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Simple trick: part 2 (continued)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8000" y="1828800"/>
            <a:ext cx="304800" cy="457200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62200" y="457200"/>
            <a:ext cx="3200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Using the labeling to describe </a:t>
            </a:r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15000" y="0"/>
            <a:ext cx="3276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Electronic configuration of </a:t>
            </a:r>
            <a:r>
              <a:rPr lang="en-US" sz="3600" b="1" dirty="0" smtClean="0"/>
              <a:t>F</a:t>
            </a:r>
            <a:endParaRPr lang="en-US" sz="36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19200" y="152400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9800" y="609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1s</a:t>
            </a:r>
            <a:r>
              <a:rPr lang="en-US" sz="2400" b="1" baseline="30000" dirty="0" smtClean="0"/>
              <a:t>2</a:t>
            </a:r>
            <a:endParaRPr lang="en-US" sz="24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295400" y="198120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3200" y="609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2s</a:t>
            </a:r>
            <a:r>
              <a:rPr lang="en-US" sz="2400" b="1" baseline="30000" dirty="0" smtClean="0"/>
              <a:t>2</a:t>
            </a:r>
            <a:endParaRPr lang="en-US" sz="2400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86400" y="2057400"/>
            <a:ext cx="15240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86600" y="609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2p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410200" y="838200"/>
            <a:ext cx="1524000" cy="10668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1" grpId="0"/>
      <p:bldP spid="33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7848600" cy="391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762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</a:t>
            </a:r>
          </a:p>
          <a:p>
            <a:r>
              <a:rPr lang="en-US" sz="2500" dirty="0" smtClean="0"/>
              <a:t>2</a:t>
            </a:r>
          </a:p>
          <a:p>
            <a:r>
              <a:rPr lang="en-US" sz="2500" dirty="0" smtClean="0"/>
              <a:t>3</a:t>
            </a:r>
          </a:p>
          <a:p>
            <a:r>
              <a:rPr lang="en-US" sz="2500" dirty="0" smtClean="0"/>
              <a:t>4</a:t>
            </a:r>
          </a:p>
          <a:p>
            <a:r>
              <a:rPr lang="en-US" sz="2500" dirty="0" smtClean="0"/>
              <a:t>5</a:t>
            </a:r>
          </a:p>
          <a:p>
            <a:r>
              <a:rPr lang="en-US" sz="2500" dirty="0" smtClean="0"/>
              <a:t>6</a:t>
            </a:r>
          </a:p>
          <a:p>
            <a:r>
              <a:rPr lang="en-US" sz="2500" dirty="0" smtClean="0"/>
              <a:t>7</a:t>
            </a:r>
          </a:p>
          <a:p>
            <a:r>
              <a:rPr lang="en-US" sz="2500" dirty="0" smtClean="0"/>
              <a:t>8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1600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 s block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2819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3200" b="1" dirty="0" smtClean="0"/>
              <a:t>n-1) d block</a:t>
            </a:r>
            <a:endParaRPr lang="en-US" sz="3200" b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562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3600" y="1066800"/>
            <a:ext cx="2286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 p block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953000"/>
            <a:ext cx="3276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b="1" dirty="0" smtClean="0"/>
              <a:t>n-2) f block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</a:t>
            </a:r>
            <a:endParaRPr lang="en-US" sz="3600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828800"/>
            <a:ext cx="381000" cy="3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848600" y="1600200"/>
            <a:ext cx="609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638800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</a:p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0"/>
            <a:ext cx="80772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 CLASS PRACTICE ASSIGNING ELECTRONIC CONFIGURATIONS TO ELEMENTS</a:t>
            </a:r>
            <a:r>
              <a:rPr lang="en-US" sz="2800" b="1" smtClean="0">
                <a:solidFill>
                  <a:schemeClr val="bg1"/>
                </a:solidFill>
              </a:rPr>
              <a:t>: exercise 4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`Who am I game’ :</a:t>
            </a:r>
          </a:p>
          <a:p>
            <a:r>
              <a:rPr lang="en-US" sz="3200" b="1" dirty="0" smtClean="0"/>
              <a:t> configurations</a:t>
            </a:r>
            <a:r>
              <a:rPr lang="en-US" sz="3200" b="1" dirty="0" smtClean="0">
                <a:sym typeface="Wingdings" pitchFamily="2" charset="2"/>
              </a:rPr>
              <a:t> element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1s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2s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2p</a:t>
            </a:r>
            <a:r>
              <a:rPr lang="en-US" sz="4000" b="1" baseline="30000" dirty="0" smtClean="0"/>
              <a:t>6  </a:t>
            </a:r>
            <a:r>
              <a:rPr lang="en-US" sz="4000" b="1" dirty="0" smtClean="0">
                <a:solidFill>
                  <a:srgbClr val="FF0000"/>
                </a:solidFill>
              </a:rPr>
              <a:t>3s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1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Electronic configuration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2819400"/>
            <a:ext cx="990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Na</a:t>
            </a:r>
            <a:endParaRPr lang="en-US" sz="4800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3657600"/>
            <a:ext cx="5016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1s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2s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2p</a:t>
            </a:r>
            <a:r>
              <a:rPr lang="en-US" sz="4000" b="1" baseline="30000" dirty="0" smtClean="0"/>
              <a:t>6</a:t>
            </a:r>
            <a:r>
              <a:rPr lang="en-US" sz="4000" b="1" dirty="0" smtClean="0"/>
              <a:t>3s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3p</a:t>
            </a:r>
            <a:r>
              <a:rPr lang="en-US" sz="4000" b="1" baseline="30000" dirty="0" smtClean="0"/>
              <a:t>6  </a:t>
            </a:r>
            <a:r>
              <a:rPr lang="en-US" sz="4000" b="1" dirty="0" smtClean="0">
                <a:solidFill>
                  <a:srgbClr val="FF0000"/>
                </a:solidFill>
              </a:rPr>
              <a:t>3d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</a:rPr>
              <a:t>4s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3733800"/>
            <a:ext cx="1066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Mn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724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[</a:t>
            </a:r>
            <a:r>
              <a:rPr lang="en-US" sz="4000" b="1" dirty="0" err="1" smtClean="0"/>
              <a:t>Ar</a:t>
            </a:r>
            <a:r>
              <a:rPr lang="en-US" sz="4000" b="1" dirty="0" smtClean="0"/>
              <a:t>] 3d</a:t>
            </a:r>
            <a:r>
              <a:rPr lang="en-US" sz="4000" b="1" baseline="30000" dirty="0" smtClean="0"/>
              <a:t>10  </a:t>
            </a:r>
            <a:r>
              <a:rPr lang="en-US" sz="4000" b="1" dirty="0" smtClean="0">
                <a:solidFill>
                  <a:srgbClr val="FF0000"/>
                </a:solidFill>
              </a:rPr>
              <a:t>4s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4p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648200"/>
            <a:ext cx="990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As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133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1s</a:t>
            </a:r>
            <a:r>
              <a:rPr lang="en-US" sz="4000" b="1" baseline="30000" dirty="0" smtClean="0"/>
              <a:t>2         </a:t>
            </a:r>
            <a:r>
              <a:rPr lang="en-US" sz="4000" b="1" dirty="0" smtClean="0">
                <a:solidFill>
                  <a:srgbClr val="FF0000"/>
                </a:solidFill>
              </a:rPr>
              <a:t>2s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2p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1905000"/>
            <a:ext cx="762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1600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b="1" u="sng" dirty="0" smtClean="0"/>
              <a:t>core</a:t>
            </a:r>
            <a:r>
              <a:rPr lang="en-US" sz="4000" b="1" dirty="0" smtClean="0"/>
              <a:t>     </a:t>
            </a:r>
            <a:r>
              <a:rPr lang="en-US" sz="4000" b="1" u="sng" dirty="0" smtClean="0">
                <a:solidFill>
                  <a:srgbClr val="FF0000"/>
                </a:solidFill>
              </a:rPr>
              <a:t>valence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838200"/>
            <a:ext cx="3581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Element implied by configuration</a:t>
            </a:r>
            <a:endParaRPr lang="en-US" sz="30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19600" y="1600200"/>
            <a:ext cx="914400" cy="1588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 animBg="1"/>
      <p:bldP spid="10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Things electronic configurations teach us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85800"/>
            <a:ext cx="7924800" cy="138499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 The  octet rule for rows 1-3  are re-expressed as a desire to `fill’ the valence shell to the maximum within a row.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133600" y="28194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0400" y="23622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23622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91000" y="23622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3600" y="3810000"/>
            <a:ext cx="7620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2133600"/>
            <a:ext cx="76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2p</a:t>
            </a:r>
          </a:p>
          <a:p>
            <a:r>
              <a:rPr lang="en-US" sz="2800" b="1" dirty="0" smtClean="0"/>
              <a:t>2s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1s</a:t>
            </a:r>
          </a:p>
          <a:p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52800" y="3352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0" y="40386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You fill in configuration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  1s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2s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2p</a:t>
            </a:r>
            <a:r>
              <a:rPr lang="en-US" sz="2800" b="1" baseline="30000" dirty="0" smtClean="0"/>
              <a:t>3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132409" y="3657997"/>
            <a:ext cx="306388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096294" y="26281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2400697" y="2247503"/>
            <a:ext cx="2293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3467497" y="2247503"/>
            <a:ext cx="2293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381897" y="2247503"/>
            <a:ext cx="2293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362994" y="3656806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2476897" y="2628503"/>
            <a:ext cx="2278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00600" y="2286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400" b="1" dirty="0" smtClean="0"/>
              <a:t>three more to fill totally=&gt;N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3-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867400" y="3657600"/>
            <a:ext cx="533400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24600" y="3352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  1s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2s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2628900" y="2171700"/>
            <a:ext cx="228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3696494" y="2247106"/>
            <a:ext cx="228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4610894" y="2247106"/>
            <a:ext cx="228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620000" y="3200400"/>
            <a:ext cx="609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8153400" y="3276600"/>
            <a:ext cx="152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7543800" y="3276600"/>
            <a:ext cx="152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76800" y="2590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=&gt;octet in ‘valence shell’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2286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valence</a:t>
            </a:r>
            <a:endParaRPr lang="en-US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28600" y="3429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00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/>
      <p:bldP spid="19" grpId="0"/>
      <p:bldP spid="20" grpId="0"/>
      <p:bldP spid="37" grpId="0"/>
      <p:bldP spid="37" grpId="1"/>
      <p:bldP spid="40" grpId="0"/>
      <p:bldP spid="40" grpId="1"/>
      <p:bldP spid="50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62484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Chapter 5 :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Film-the study of light and how electrons respond to it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desktopcopiers.org/images/desktop%20color%20copiers%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2743200" cy="2743200"/>
          </a:xfrm>
          <a:prstGeom prst="rect">
            <a:avLst/>
          </a:prstGeom>
          <a:noFill/>
        </p:spPr>
      </p:pic>
      <p:pic>
        <p:nvPicPr>
          <p:cNvPr id="2054" name="Picture 6" descr="http://www.wallpapers8.com/wp-content/uploads/2009/12/free-movie-wallpaper-neytiri-wallpaper-character-in-the-movie-ava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71988"/>
            <a:ext cx="4038600" cy="3029817"/>
          </a:xfrm>
          <a:prstGeom prst="rect">
            <a:avLst/>
          </a:prstGeom>
          <a:noFill/>
        </p:spPr>
      </p:pic>
      <p:pic>
        <p:nvPicPr>
          <p:cNvPr id="2056" name="Picture 8" descr="http://pixdaus.com/pics/1255864060FIJlXT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93127"/>
            <a:ext cx="3937000" cy="2952750"/>
          </a:xfrm>
          <a:prstGeom prst="rect">
            <a:avLst/>
          </a:prstGeom>
          <a:noFill/>
        </p:spPr>
      </p:pic>
      <p:pic>
        <p:nvPicPr>
          <p:cNvPr id="2058" name="Picture 10" descr="http://farm4.static.flickr.com/3044/2622407403_69771ee91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525" y="533400"/>
            <a:ext cx="3038475" cy="317168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19400" y="11430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do these four objects have in common ?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590800"/>
            <a:ext cx="1981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photo</a:t>
            </a:r>
            <a:r>
              <a:rPr lang="en-US" sz="2800" dirty="0" smtClean="0">
                <a:solidFill>
                  <a:srgbClr val="FF0000"/>
                </a:solidFill>
              </a:rPr>
              <a:t>copier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4000" y="56346"/>
            <a:ext cx="2286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Photo</a:t>
            </a:r>
            <a:r>
              <a:rPr lang="en-US" sz="2800" dirty="0" smtClean="0">
                <a:solidFill>
                  <a:srgbClr val="FF0000"/>
                </a:solidFill>
              </a:rPr>
              <a:t>electric door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5867400"/>
            <a:ext cx="2971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Photo</a:t>
            </a:r>
            <a:r>
              <a:rPr lang="en-US" sz="3200" dirty="0" smtClean="0">
                <a:solidFill>
                  <a:srgbClr val="FF0000"/>
                </a:solidFill>
              </a:rPr>
              <a:t>synthesis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4600" y="4495800"/>
            <a:ext cx="19812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Photo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(and </a:t>
            </a:r>
            <a:r>
              <a:rPr lang="en-US" sz="4000" b="1" dirty="0" smtClean="0">
                <a:solidFill>
                  <a:srgbClr val="FF0000"/>
                </a:solidFill>
              </a:rPr>
              <a:t>film)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2712660"/>
            <a:ext cx="3860800" cy="9848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Light </a:t>
            </a:r>
            <a:r>
              <a:rPr lang="en-US" sz="3000" b="1" dirty="0" smtClean="0">
                <a:solidFill>
                  <a:srgbClr val="FF0000"/>
                </a:solidFill>
              </a:rPr>
              <a:t>(photons) </a:t>
            </a:r>
            <a:r>
              <a:rPr lang="en-US" sz="2800" b="1" dirty="0" smtClean="0">
                <a:solidFill>
                  <a:srgbClr val="0070C0"/>
                </a:solidFill>
              </a:rPr>
              <a:t>moves electrons in all </a:t>
            </a:r>
            <a:r>
              <a:rPr lang="en-US" sz="2800" b="1" dirty="0">
                <a:solidFill>
                  <a:srgbClr val="0070C0"/>
                </a:solidFill>
              </a:rPr>
              <a:t>4</a:t>
            </a:r>
            <a:r>
              <a:rPr lang="en-US" sz="2800" b="1" dirty="0" smtClean="0">
                <a:solidFill>
                  <a:srgbClr val="0070C0"/>
                </a:solidFill>
              </a:rPr>
              <a:t> objects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57200"/>
            <a:ext cx="8763000" cy="95410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/>
              <a:t>2</a:t>
            </a:r>
            <a:r>
              <a:rPr lang="en-US" sz="2800" b="1" dirty="0" smtClean="0"/>
              <a:t>) The combinations of </a:t>
            </a:r>
            <a:r>
              <a:rPr lang="en-US" sz="2800" b="1" dirty="0" err="1" smtClean="0"/>
              <a:t>s,p,d</a:t>
            </a:r>
            <a:r>
              <a:rPr lang="en-US" sz="2800" b="1" dirty="0" smtClean="0"/>
              <a:t> define the unique  `chemistry’ of the element</a:t>
            </a:r>
            <a:endParaRPr lang="en-US" sz="2800" b="1" dirty="0"/>
          </a:p>
        </p:txBody>
      </p:sp>
      <p:pic>
        <p:nvPicPr>
          <p:cNvPr id="4" name="Picture 4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47800"/>
            <a:ext cx="1509290" cy="20574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32766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is for</a:t>
            </a:r>
            <a:r>
              <a:rPr lang="en-US" sz="3200" b="1" dirty="0">
                <a:solidFill>
                  <a:srgbClr val="FF0000"/>
                </a:solidFill>
              </a:rPr>
              <a:t> s</a:t>
            </a:r>
            <a:r>
              <a:rPr lang="en-US" sz="3200" dirty="0">
                <a:solidFill>
                  <a:srgbClr val="FF0000"/>
                </a:solidFill>
              </a:rPr>
              <a:t>illy cow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81400" y="3352800"/>
            <a:ext cx="228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</a:rPr>
              <a:t>p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is for </a:t>
            </a:r>
            <a:r>
              <a:rPr lang="en-US" sz="3200" b="1" dirty="0">
                <a:solidFill>
                  <a:schemeClr val="accent2"/>
                </a:solidFill>
              </a:rPr>
              <a:t>p</a:t>
            </a:r>
            <a:r>
              <a:rPr lang="en-US" sz="3200" dirty="0">
                <a:solidFill>
                  <a:schemeClr val="accent2"/>
                </a:solidFill>
              </a:rPr>
              <a:t>retty kitty</a:t>
            </a:r>
          </a:p>
        </p:txBody>
      </p:sp>
      <p:pic>
        <p:nvPicPr>
          <p:cNvPr id="7" name="Picture 7" descr="ist2_604985_pooping_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836" y="1193530"/>
            <a:ext cx="1609964" cy="2006870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715000" y="32004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</a:rPr>
              <a:t>d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is for </a:t>
            </a:r>
            <a:r>
              <a:rPr lang="en-US" sz="2800" b="1" dirty="0" smtClean="0">
                <a:solidFill>
                  <a:schemeClr val="tx2"/>
                </a:solidFill>
              </a:rPr>
              <a:t>d</a:t>
            </a:r>
            <a:r>
              <a:rPr lang="en-US" sz="2800" dirty="0" smtClean="0">
                <a:solidFill>
                  <a:schemeClr val="tx2"/>
                </a:solidFill>
              </a:rPr>
              <a:t>amned </a:t>
            </a:r>
            <a:r>
              <a:rPr lang="en-US" sz="2800" b="1" dirty="0">
                <a:solidFill>
                  <a:schemeClr val="tx2"/>
                </a:solidFill>
              </a:rPr>
              <a:t>d</a:t>
            </a:r>
            <a:r>
              <a:rPr lang="en-US" sz="2800" dirty="0">
                <a:solidFill>
                  <a:schemeClr val="tx2"/>
                </a:solidFill>
              </a:rPr>
              <a:t>og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57800" y="1828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Dogs drool, cats rule</a:t>
            </a:r>
          </a:p>
        </p:txBody>
      </p:sp>
      <p:pic>
        <p:nvPicPr>
          <p:cNvPr id="10" name="Picture 10" descr="C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1371601"/>
            <a:ext cx="2667000" cy="1869966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34000" y="3505200"/>
            <a:ext cx="381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sz="3600" dirty="0" smtClean="0"/>
              <a:t>N=[He</a:t>
            </a:r>
            <a:r>
              <a:rPr lang="en-US" sz="3600" dirty="0"/>
              <a:t>] </a:t>
            </a:r>
            <a:r>
              <a:rPr lang="en-US" sz="3600" dirty="0" smtClean="0"/>
              <a:t>2s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2p</a:t>
            </a:r>
            <a:r>
              <a:rPr lang="en-US" sz="3600" baseline="30000" dirty="0" smtClean="0"/>
              <a:t>3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810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Be= [He]2s</a:t>
            </a:r>
            <a:r>
              <a:rPr lang="en-US" sz="3600" baseline="30000" dirty="0" smtClean="0"/>
              <a:t>2</a:t>
            </a:r>
            <a:endParaRPr lang="en-US" sz="3600" dirty="0"/>
          </a:p>
        </p:txBody>
      </p:sp>
      <p:pic>
        <p:nvPicPr>
          <p:cNvPr id="13" name="Picture 10" descr="C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95800"/>
            <a:ext cx="2667000" cy="1869966"/>
          </a:xfrm>
          <a:prstGeom prst="rect">
            <a:avLst/>
          </a:prstGeom>
          <a:noFill/>
        </p:spPr>
      </p:pic>
      <p:pic>
        <p:nvPicPr>
          <p:cNvPr id="14" name="Picture 3" descr="cowc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191000"/>
            <a:ext cx="1828800" cy="2356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8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610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2) The </a:t>
            </a:r>
            <a:r>
              <a:rPr lang="en-US" sz="4000" b="1" dirty="0"/>
              <a:t>specific combo of orbits </a:t>
            </a:r>
            <a:br>
              <a:rPr lang="en-US" sz="4000" b="1" dirty="0"/>
            </a:br>
            <a:r>
              <a:rPr lang="en-US" sz="4000" b="1" dirty="0"/>
              <a:t>creates the unique chemistry of an element</a:t>
            </a:r>
          </a:p>
        </p:txBody>
      </p:sp>
      <p:pic>
        <p:nvPicPr>
          <p:cNvPr id="27653" name="Picture 5" descr="cow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3600"/>
            <a:ext cx="2070171" cy="2667000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971800" y="4876800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/>
              <a:t>Cl</a:t>
            </a:r>
            <a:r>
              <a:rPr lang="en-US" sz="3200" dirty="0" smtClean="0"/>
              <a:t>=[</a:t>
            </a:r>
            <a:r>
              <a:rPr lang="en-US" sz="3200" b="1" dirty="0" smtClean="0"/>
              <a:t>Ne]</a:t>
            </a:r>
            <a:r>
              <a:rPr lang="en-US" sz="3200" b="1" dirty="0" smtClean="0">
                <a:solidFill>
                  <a:srgbClr val="FF0000"/>
                </a:solidFill>
              </a:rPr>
              <a:t>3s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0000CC"/>
                </a:solidFill>
              </a:rPr>
              <a:t>3p</a:t>
            </a:r>
            <a:r>
              <a:rPr lang="en-US" sz="3200" b="1" baseline="30000" dirty="0">
                <a:solidFill>
                  <a:srgbClr val="0000CC"/>
                </a:solidFill>
              </a:rPr>
              <a:t>4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876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Be= [He]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12" descr="C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3369039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5410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100% </a:t>
            </a:r>
            <a:r>
              <a:rPr lang="en-US" sz="2400" b="1" dirty="0" smtClean="0">
                <a:solidFill>
                  <a:srgbClr val="FF0000"/>
                </a:solidFill>
              </a:rPr>
              <a:t>cow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410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33% </a:t>
            </a:r>
            <a:r>
              <a:rPr lang="en-US" sz="2800" b="1" dirty="0" smtClean="0">
                <a:solidFill>
                  <a:srgbClr val="FF0000"/>
                </a:solidFill>
              </a:rPr>
              <a:t>cow</a:t>
            </a:r>
            <a:r>
              <a:rPr lang="en-US" sz="2800" dirty="0" smtClean="0"/>
              <a:t>+66% </a:t>
            </a:r>
            <a:r>
              <a:rPr lang="en-US" sz="2800" b="1" dirty="0" smtClean="0">
                <a:solidFill>
                  <a:srgbClr val="0000CC"/>
                </a:solidFill>
              </a:rPr>
              <a:t>kitty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95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 = [</a:t>
            </a:r>
            <a:r>
              <a:rPr lang="en-US" sz="3200" dirty="0" err="1" smtClean="0"/>
              <a:t>Ar</a:t>
            </a:r>
            <a:r>
              <a:rPr lang="en-US" sz="3200" dirty="0" smtClean="0"/>
              <a:t>] </a:t>
            </a:r>
            <a:r>
              <a:rPr lang="en-US" sz="3200" b="1" dirty="0" smtClean="0"/>
              <a:t>3d</a:t>
            </a:r>
            <a:r>
              <a:rPr lang="en-US" sz="3200" b="1" baseline="30000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pic>
        <p:nvPicPr>
          <p:cNvPr id="10" name="Picture 9" descr="Dog-C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2209800"/>
            <a:ext cx="1828800" cy="25757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5486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50% </a:t>
            </a:r>
            <a:r>
              <a:rPr lang="en-US" sz="2400" b="1" dirty="0" smtClean="0">
                <a:solidFill>
                  <a:srgbClr val="FF0000"/>
                </a:solidFill>
              </a:rPr>
              <a:t>cow</a:t>
            </a:r>
            <a:r>
              <a:rPr lang="en-US" sz="2400" dirty="0" smtClean="0"/>
              <a:t> +50% </a:t>
            </a:r>
            <a:r>
              <a:rPr lang="en-US" sz="2400" b="1" dirty="0" smtClean="0"/>
              <a:t>dog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76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Things electronic configuration teaches us (continued)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548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5" grpId="0"/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1524000"/>
            <a:ext cx="4038600" cy="464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1460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733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starts here, t=0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95800" y="3733800"/>
            <a:ext cx="4571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4724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Nucleus magnified 100,000X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962400" y="42672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81500" y="41529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14800" y="32766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196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29000" y="91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here t=t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9436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53200" y="5257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</a:t>
            </a:r>
          </a:p>
          <a:p>
            <a:r>
              <a:rPr lang="en-US" dirty="0"/>
              <a:t>h</a:t>
            </a:r>
            <a:r>
              <a:rPr lang="en-US" dirty="0" smtClean="0"/>
              <a:t>ere t=t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1242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752600" y="548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</a:t>
            </a:r>
          </a:p>
          <a:p>
            <a:r>
              <a:rPr lang="en-US" dirty="0" smtClean="0"/>
              <a:t>Here t=t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….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real </a:t>
            </a:r>
            <a:r>
              <a:rPr lang="en-US" sz="2400" dirty="0" smtClean="0"/>
              <a:t>(and wacko)  picture of electron motion in atoms: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	electrons as magic popcorn (not in text)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371600"/>
            <a:ext cx="3352800" cy="2031325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Electron has non-zero chance to `pop out’ anywhere on a sphere at fixed distance from nucleus. </a:t>
            </a:r>
          </a:p>
          <a:p>
            <a:endParaRPr lang="en-US" b="1" dirty="0"/>
          </a:p>
          <a:p>
            <a:r>
              <a:rPr lang="en-US" b="1" dirty="0" smtClean="0"/>
              <a:t>It must be </a:t>
            </a:r>
            <a:r>
              <a:rPr lang="en-US" b="1" i="1" dirty="0" smtClean="0"/>
              <a:t>somewhere</a:t>
            </a:r>
            <a:r>
              <a:rPr lang="en-US" b="1" dirty="0" smtClean="0"/>
              <a:t> on that sphere at all times…just can’t say where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53200" y="2133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</a:t>
            </a:r>
          </a:p>
          <a:p>
            <a:r>
              <a:rPr lang="en-US" dirty="0" smtClean="0"/>
              <a:t>Here at t=t</a:t>
            </a:r>
            <a:r>
              <a:rPr lang="en-US" baseline="-25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0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/>
      <p:bldP spid="28" grpId="0" animBg="1"/>
      <p:bldP spid="28" grpId="1" animBg="1"/>
      <p:bldP spid="28" grpId="2" animBg="1"/>
      <p:bldP spid="29" grpId="0"/>
      <p:bldP spid="29" grpId="1"/>
      <p:bldP spid="30" grpId="0" animBg="1"/>
      <p:bldP spid="30" grpId="1" animBg="1"/>
      <p:bldP spid="30" grpId="2" animBg="1"/>
      <p:bldP spid="31" grpId="0"/>
      <p:bldP spid="31" grpId="1"/>
      <p:bldP spid="35" grpId="0" animBg="1"/>
      <p:bldP spid="35" grpId="1" animBg="1"/>
      <p:bldP spid="35" grpId="2" animBg="1"/>
      <p:bldP spid="36" grpId="0"/>
      <p:bldP spid="36" grpId="1"/>
      <p:bldP spid="38" grpId="0" animBg="1"/>
      <p:bldP spid="39" grpId="0" animBg="1"/>
      <p:bldP spid="39" grpId="1" animBg="1"/>
      <p:bldP spid="39" grpId="2" animBg="1"/>
      <p:bldP spid="40" grpId="0"/>
      <p:bldP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438400" cy="236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3947" y="3072348"/>
            <a:ext cx="6920853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If we’re going to </a:t>
            </a:r>
            <a:r>
              <a:rPr lang="en-US" sz="4000" b="1" dirty="0" smtClean="0"/>
              <a:t>‘follow the </a:t>
            </a:r>
            <a:r>
              <a:rPr lang="en-US" sz="4000" b="1" dirty="0" smtClean="0">
                <a:solidFill>
                  <a:srgbClr val="0070C0"/>
                </a:solidFill>
              </a:rPr>
              <a:t>electrons</a:t>
            </a:r>
            <a:r>
              <a:rPr lang="en-US" sz="4000" b="1" dirty="0" smtClean="0"/>
              <a:t>’</a:t>
            </a:r>
            <a:r>
              <a:rPr lang="en-US" sz="4000" dirty="0" smtClean="0"/>
              <a:t>, …</a:t>
            </a:r>
            <a:r>
              <a:rPr lang="en-US" sz="4000" i="1" u="sng" dirty="0" smtClean="0"/>
              <a:t>beyond</a:t>
            </a:r>
            <a:r>
              <a:rPr lang="en-US" sz="4000" dirty="0" smtClean="0"/>
              <a:t> just knowing they act like bits of quantum popcorn …how do we find where the electrons live in atoms ??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8382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yet another annoying Doc question…..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17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0400" y="2438400"/>
            <a:ext cx="16002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4114800"/>
            <a:ext cx="685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n=1</a:t>
            </a:r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>
            <a:off x="2514600" y="1676400"/>
            <a:ext cx="3048000" cy="32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3200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2971800"/>
            <a:ext cx="457200" cy="533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990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 nucleus magnified  x 100,000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rot="5400000">
            <a:off x="3012137" y="2173936"/>
            <a:ext cx="1519535" cy="76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 rot="16200000" flipH="1">
            <a:off x="3316933" y="1945332"/>
            <a:ext cx="1443334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4958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48200" y="4800600"/>
            <a:ext cx="76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n=2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2590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electron initially in  ground state</a:t>
            </a:r>
          </a:p>
          <a:p>
            <a:r>
              <a:rPr lang="en-US" sz="2400" b="1" dirty="0" smtClean="0"/>
              <a:t>(n=1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electrons change addresses: moving from n=1 to </a:t>
            </a:r>
            <a:r>
              <a:rPr lang="en-US" sz="2800" b="1" dirty="0" smtClean="0">
                <a:solidFill>
                  <a:srgbClr val="FF0000"/>
                </a:solidFill>
              </a:rPr>
              <a:t>n=2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9144000" y="3429000"/>
            <a:ext cx="2209800" cy="502920"/>
          </a:xfrm>
          <a:custGeom>
            <a:avLst/>
            <a:gdLst>
              <a:gd name="connsiteX0" fmla="*/ 2155371 w 2155371"/>
              <a:gd name="connsiteY0" fmla="*/ 198120 h 198120"/>
              <a:gd name="connsiteX1" fmla="*/ 1946365 w 2155371"/>
              <a:gd name="connsiteY1" fmla="*/ 2177 h 198120"/>
              <a:gd name="connsiteX2" fmla="*/ 1580605 w 2155371"/>
              <a:gd name="connsiteY2" fmla="*/ 185057 h 198120"/>
              <a:gd name="connsiteX3" fmla="*/ 1254034 w 2155371"/>
              <a:gd name="connsiteY3" fmla="*/ 54429 h 198120"/>
              <a:gd name="connsiteX4" fmla="*/ 1031965 w 2155371"/>
              <a:gd name="connsiteY4" fmla="*/ 185057 h 198120"/>
              <a:gd name="connsiteX5" fmla="*/ 718457 w 2155371"/>
              <a:gd name="connsiteY5" fmla="*/ 15240 h 198120"/>
              <a:gd name="connsiteX6" fmla="*/ 287383 w 2155371"/>
              <a:gd name="connsiteY6" fmla="*/ 171994 h 198120"/>
              <a:gd name="connsiteX7" fmla="*/ 0 w 2155371"/>
              <a:gd name="connsiteY7" fmla="*/ 158932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371" h="198120">
                <a:moveTo>
                  <a:pt x="2155371" y="198120"/>
                </a:moveTo>
                <a:cubicBezTo>
                  <a:pt x="2098765" y="101237"/>
                  <a:pt x="2042159" y="4354"/>
                  <a:pt x="1946365" y="2177"/>
                </a:cubicBezTo>
                <a:cubicBezTo>
                  <a:pt x="1850571" y="0"/>
                  <a:pt x="1695994" y="176348"/>
                  <a:pt x="1580605" y="185057"/>
                </a:cubicBezTo>
                <a:cubicBezTo>
                  <a:pt x="1465216" y="193766"/>
                  <a:pt x="1345474" y="54429"/>
                  <a:pt x="1254034" y="54429"/>
                </a:cubicBezTo>
                <a:cubicBezTo>
                  <a:pt x="1162594" y="54429"/>
                  <a:pt x="1121228" y="191589"/>
                  <a:pt x="1031965" y="185057"/>
                </a:cubicBezTo>
                <a:cubicBezTo>
                  <a:pt x="942702" y="178525"/>
                  <a:pt x="842554" y="17417"/>
                  <a:pt x="718457" y="15240"/>
                </a:cubicBezTo>
                <a:cubicBezTo>
                  <a:pt x="594360" y="13063"/>
                  <a:pt x="407126" y="148045"/>
                  <a:pt x="287383" y="171994"/>
                </a:cubicBezTo>
                <a:cubicBezTo>
                  <a:pt x="167640" y="195943"/>
                  <a:pt x="83820" y="177437"/>
                  <a:pt x="0" y="158932"/>
                </a:cubicBezTo>
              </a:path>
            </a:pathLst>
          </a:custGeom>
          <a:ln w="635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19800" y="1295400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electron promoted to `excited’ state</a:t>
            </a:r>
          </a:p>
          <a:p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n=2</a:t>
            </a:r>
            <a:r>
              <a:rPr lang="en-US" sz="2800" b="1" dirty="0" smtClean="0"/>
              <a:t>) by absorbing light of exactly the right energy E</a:t>
            </a:r>
            <a:r>
              <a:rPr lang="en-US" sz="2800" b="1" baseline="-25000" dirty="0" smtClean="0"/>
              <a:t>12</a:t>
            </a:r>
            <a:endParaRPr lang="en-US" sz="2800" b="1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5410200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4572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See also: Figure 5.3  p 167  and Figure 5.25  p. 195 of text</a:t>
            </a:r>
            <a:endParaRPr lang="en-US" sz="28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2895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913606" y="2057400"/>
            <a:ext cx="762794" cy="794"/>
          </a:xfrm>
          <a:prstGeom prst="straightConnector1">
            <a:avLst/>
          </a:prstGeom>
          <a:ln w="41275"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24000" y="190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r>
              <a:rPr lang="en-US" sz="2400" b="1" baseline="-25000" dirty="0" smtClean="0"/>
              <a:t>12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41910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If energy isn’t exactly right, electron won’t move, even if the energy is just a little smaller</a:t>
            </a:r>
            <a:endParaRPr lang="en-US" sz="2400" b="1" dirty="0"/>
          </a:p>
        </p:txBody>
      </p:sp>
      <p:sp>
        <p:nvSpPr>
          <p:cNvPr id="35" name="Freeform 34"/>
          <p:cNvSpPr/>
          <p:nvPr/>
        </p:nvSpPr>
        <p:spPr>
          <a:xfrm>
            <a:off x="-2667000" y="3810000"/>
            <a:ext cx="2514600" cy="685800"/>
          </a:xfrm>
          <a:custGeom>
            <a:avLst/>
            <a:gdLst>
              <a:gd name="connsiteX0" fmla="*/ 0 w 2054832"/>
              <a:gd name="connsiteY0" fmla="*/ 619874 h 1404134"/>
              <a:gd name="connsiteX1" fmla="*/ 154113 w 2054832"/>
              <a:gd name="connsiteY1" fmla="*/ 219181 h 1404134"/>
              <a:gd name="connsiteX2" fmla="*/ 277403 w 2054832"/>
              <a:gd name="connsiteY2" fmla="*/ 167811 h 1404134"/>
              <a:gd name="connsiteX3" fmla="*/ 482886 w 2054832"/>
              <a:gd name="connsiteY3" fmla="*/ 1226049 h 1404134"/>
              <a:gd name="connsiteX4" fmla="*/ 678095 w 2054832"/>
              <a:gd name="connsiteY4" fmla="*/ 1226049 h 1404134"/>
              <a:gd name="connsiteX5" fmla="*/ 780836 w 2054832"/>
              <a:gd name="connsiteY5" fmla="*/ 157536 h 1404134"/>
              <a:gd name="connsiteX6" fmla="*/ 1119884 w 2054832"/>
              <a:gd name="connsiteY6" fmla="*/ 1328790 h 1404134"/>
              <a:gd name="connsiteX7" fmla="*/ 1253448 w 2054832"/>
              <a:gd name="connsiteY7" fmla="*/ 136988 h 1404134"/>
              <a:gd name="connsiteX8" fmla="*/ 1530850 w 2054832"/>
              <a:gd name="connsiteY8" fmla="*/ 1339065 h 1404134"/>
              <a:gd name="connsiteX9" fmla="*/ 1695236 w 2054832"/>
              <a:gd name="connsiteY9" fmla="*/ 393842 h 1404134"/>
              <a:gd name="connsiteX10" fmla="*/ 2054832 w 2054832"/>
              <a:gd name="connsiteY10" fmla="*/ 291101 h 140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4832" h="1404134">
                <a:moveTo>
                  <a:pt x="0" y="619874"/>
                </a:moveTo>
                <a:cubicBezTo>
                  <a:pt x="53939" y="457199"/>
                  <a:pt x="107879" y="294525"/>
                  <a:pt x="154113" y="219181"/>
                </a:cubicBezTo>
                <a:cubicBezTo>
                  <a:pt x="200347" y="143837"/>
                  <a:pt x="222608" y="0"/>
                  <a:pt x="277403" y="167811"/>
                </a:cubicBezTo>
                <a:cubicBezTo>
                  <a:pt x="332198" y="335622"/>
                  <a:pt x="416104" y="1049676"/>
                  <a:pt x="482886" y="1226049"/>
                </a:cubicBezTo>
                <a:cubicBezTo>
                  <a:pt x="549668" y="1402422"/>
                  <a:pt x="628437" y="1404134"/>
                  <a:pt x="678095" y="1226049"/>
                </a:cubicBezTo>
                <a:cubicBezTo>
                  <a:pt x="727753" y="1047964"/>
                  <a:pt x="707204" y="140413"/>
                  <a:pt x="780836" y="157536"/>
                </a:cubicBezTo>
                <a:cubicBezTo>
                  <a:pt x="854467" y="174660"/>
                  <a:pt x="1041115" y="1332215"/>
                  <a:pt x="1119884" y="1328790"/>
                </a:cubicBezTo>
                <a:cubicBezTo>
                  <a:pt x="1198653" y="1325365"/>
                  <a:pt x="1184954" y="135276"/>
                  <a:pt x="1253448" y="136988"/>
                </a:cubicBezTo>
                <a:cubicBezTo>
                  <a:pt x="1321942" y="138701"/>
                  <a:pt x="1457219" y="1296256"/>
                  <a:pt x="1530850" y="1339065"/>
                </a:cubicBezTo>
                <a:cubicBezTo>
                  <a:pt x="1604481" y="1381874"/>
                  <a:pt x="1607906" y="568503"/>
                  <a:pt x="1695236" y="393842"/>
                </a:cubicBezTo>
                <a:cubicBezTo>
                  <a:pt x="1782566" y="219181"/>
                  <a:pt x="1918699" y="255141"/>
                  <a:pt x="2054832" y="291101"/>
                </a:cubicBezTo>
              </a:path>
            </a:pathLst>
          </a:custGeom>
          <a:ln w="41275">
            <a:solidFill>
              <a:schemeClr val="accent6">
                <a:lumMod val="75000"/>
                <a:alpha val="47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www.dreamstime.com/funny-frog-sticking-out-tongue-isolated-thumb1308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81400"/>
            <a:ext cx="2743200" cy="2779777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733800" y="5943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Electron ignores `wrong’ kind of light…even if its really close to E</a:t>
            </a:r>
            <a:r>
              <a:rPr lang="en-US" sz="2400" b="1" baseline="-25000" dirty="0" smtClean="0"/>
              <a:t>12</a:t>
            </a:r>
            <a:endParaRPr lang="en-US" sz="2400" b="1" dirty="0"/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838200" y="1676400"/>
            <a:ext cx="76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838200" y="2438400"/>
            <a:ext cx="76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1447800"/>
            <a:ext cx="76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n=2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2133600"/>
            <a:ext cx="685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n=1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2192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19200" y="1524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495800" y="3810000"/>
            <a:ext cx="2514600" cy="685800"/>
          </a:xfrm>
          <a:custGeom>
            <a:avLst/>
            <a:gdLst>
              <a:gd name="connsiteX0" fmla="*/ 0 w 2054832"/>
              <a:gd name="connsiteY0" fmla="*/ 619874 h 1404134"/>
              <a:gd name="connsiteX1" fmla="*/ 154113 w 2054832"/>
              <a:gd name="connsiteY1" fmla="*/ 219181 h 1404134"/>
              <a:gd name="connsiteX2" fmla="*/ 277403 w 2054832"/>
              <a:gd name="connsiteY2" fmla="*/ 167811 h 1404134"/>
              <a:gd name="connsiteX3" fmla="*/ 482886 w 2054832"/>
              <a:gd name="connsiteY3" fmla="*/ 1226049 h 1404134"/>
              <a:gd name="connsiteX4" fmla="*/ 678095 w 2054832"/>
              <a:gd name="connsiteY4" fmla="*/ 1226049 h 1404134"/>
              <a:gd name="connsiteX5" fmla="*/ 780836 w 2054832"/>
              <a:gd name="connsiteY5" fmla="*/ 157536 h 1404134"/>
              <a:gd name="connsiteX6" fmla="*/ 1119884 w 2054832"/>
              <a:gd name="connsiteY6" fmla="*/ 1328790 h 1404134"/>
              <a:gd name="connsiteX7" fmla="*/ 1253448 w 2054832"/>
              <a:gd name="connsiteY7" fmla="*/ 136988 h 1404134"/>
              <a:gd name="connsiteX8" fmla="*/ 1530850 w 2054832"/>
              <a:gd name="connsiteY8" fmla="*/ 1339065 h 1404134"/>
              <a:gd name="connsiteX9" fmla="*/ 1695236 w 2054832"/>
              <a:gd name="connsiteY9" fmla="*/ 393842 h 1404134"/>
              <a:gd name="connsiteX10" fmla="*/ 2054832 w 2054832"/>
              <a:gd name="connsiteY10" fmla="*/ 291101 h 140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4832" h="1404134">
                <a:moveTo>
                  <a:pt x="0" y="619874"/>
                </a:moveTo>
                <a:cubicBezTo>
                  <a:pt x="53939" y="457199"/>
                  <a:pt x="107879" y="294525"/>
                  <a:pt x="154113" y="219181"/>
                </a:cubicBezTo>
                <a:cubicBezTo>
                  <a:pt x="200347" y="143837"/>
                  <a:pt x="222608" y="0"/>
                  <a:pt x="277403" y="167811"/>
                </a:cubicBezTo>
                <a:cubicBezTo>
                  <a:pt x="332198" y="335622"/>
                  <a:pt x="416104" y="1049676"/>
                  <a:pt x="482886" y="1226049"/>
                </a:cubicBezTo>
                <a:cubicBezTo>
                  <a:pt x="549668" y="1402422"/>
                  <a:pt x="628437" y="1404134"/>
                  <a:pt x="678095" y="1226049"/>
                </a:cubicBezTo>
                <a:cubicBezTo>
                  <a:pt x="727753" y="1047964"/>
                  <a:pt x="707204" y="140413"/>
                  <a:pt x="780836" y="157536"/>
                </a:cubicBezTo>
                <a:cubicBezTo>
                  <a:pt x="854467" y="174660"/>
                  <a:pt x="1041115" y="1332215"/>
                  <a:pt x="1119884" y="1328790"/>
                </a:cubicBezTo>
                <a:cubicBezTo>
                  <a:pt x="1198653" y="1325365"/>
                  <a:pt x="1184954" y="135276"/>
                  <a:pt x="1253448" y="136988"/>
                </a:cubicBezTo>
                <a:cubicBezTo>
                  <a:pt x="1321942" y="138701"/>
                  <a:pt x="1457219" y="1296256"/>
                  <a:pt x="1530850" y="1339065"/>
                </a:cubicBezTo>
                <a:cubicBezTo>
                  <a:pt x="1604481" y="1381874"/>
                  <a:pt x="1607906" y="568503"/>
                  <a:pt x="1695236" y="393842"/>
                </a:cubicBezTo>
                <a:cubicBezTo>
                  <a:pt x="1782566" y="219181"/>
                  <a:pt x="1918699" y="255141"/>
                  <a:pt x="2054832" y="291101"/>
                </a:cubicBezTo>
              </a:path>
            </a:pathLst>
          </a:custGeom>
          <a:ln w="4127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24 C -0.03211 -0.00417 -0.06493 -0.00417 -0.09774 -0.00555 C -0.12448 -0.00671 -0.15208 -0.01249 -0.17864 -0.01434 C -0.25312 -0.01388 -0.32586 -0.01064 -0.4 -0.00879 C -0.43455 -0.00532 -0.46944 -0.00555 -0.50416 -0.00555 " pathEditMode="relative" rAng="0" ptsTypes="ffff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0507 C 0.0533 -0.05255 0.08473 -0.06042 0.11719 -0.0625 C 0.13316 -0.06922 0.15799 -0.07223 0.17466 -0.07408 C 0.19723 -0.08519 0.2283 -0.07825 0.24775 -0.07871 C 0.26007 -0.0801 0.27205 -0.08195 0.28438 -0.08311 C 0.30799 -0.09445 0.33577 -0.08426 0.36042 -0.08172 C 0.36302 -0.08125 0.3717 -0.07894 0.37396 -0.07871 C 0.38473 -0.07755 0.40625 -0.0757 0.40625 -0.07547 C 0.41702 -0.07246 0.4283 -0.07246 0.43941 -0.0713 C 0.44688 -0.06806 0.45486 -0.06783 0.46268 -0.06551 C 0.47049 -0.05834 0.45973 -0.06737 0.47587 -0.05973 C 0.47778 -0.0588 0.47934 -0.05625 0.48143 -0.0551 C 0.48316 -0.05417 0.48525 -0.0544 0.48698 -0.05371 C 0.48907 -0.05278 0.49358 -0.0507 0.49358 -0.05047 C 0.49931 -0.04584 0.50539 -0.03889 0.5125 -0.03889 " pathEditMode="relative" rAng="0" ptsTypes="ffffffffffffff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4809 -0.00348 0.11423 -0.00834 0.23472 -0.01065 C 0.28281 -0.01389 0.47534 -0.01436 0.59583 -0.01667 " pathEditMode="relative" rAng="0" ptsTypes="ffA">
                                      <p:cBhvr>
                                        <p:cTn id="1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6" grpId="1" animBg="1"/>
      <p:bldP spid="20" grpId="0" animBg="1"/>
      <p:bldP spid="24" grpId="0" animBg="1"/>
      <p:bldP spid="24" grpId="1" animBg="1"/>
      <p:bldP spid="25" grpId="0"/>
      <p:bldP spid="26" grpId="0" animBg="1"/>
      <p:bldP spid="26" grpId="1" animBg="1"/>
      <p:bldP spid="32" grpId="0"/>
      <p:bldP spid="33" grpId="0"/>
      <p:bldP spid="35" grpId="0" animBg="1"/>
      <p:bldP spid="35" grpId="1" animBg="1"/>
      <p:bldP spid="27" grpId="0"/>
      <p:bldP spid="36" grpId="0" animBg="1"/>
      <p:bldP spid="37" grpId="0" animBg="1"/>
      <p:bldP spid="29" grpId="0" animBg="1"/>
      <p:bldP spid="29" grpId="1" animBg="1"/>
      <p:bldP spid="30" grpId="0" animBg="1"/>
      <p:bldP spid="38" grpId="0" animBg="1"/>
      <p:bldP spid="3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0400" y="2438400"/>
            <a:ext cx="16002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685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n=1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1676400"/>
            <a:ext cx="3048000" cy="32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3200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2971800"/>
            <a:ext cx="457200" cy="533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990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Nucleus magnified  x 100,000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rot="5400000">
            <a:off x="3012137" y="2173936"/>
            <a:ext cx="1519535" cy="76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 rot="16200000" flipH="1">
            <a:off x="3316933" y="1945332"/>
            <a:ext cx="1443334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1524000"/>
            <a:ext cx="76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n=2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152400"/>
            <a:ext cx="8305800" cy="46166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electrons change addresses: moving back from </a:t>
            </a:r>
            <a:r>
              <a:rPr lang="en-US" sz="2400" b="1" dirty="0" smtClean="0">
                <a:solidFill>
                  <a:srgbClr val="FF0000"/>
                </a:solidFill>
              </a:rPr>
              <a:t>n=2</a:t>
            </a:r>
            <a:r>
              <a:rPr lang="en-US" sz="2400" b="1" dirty="0" smtClean="0"/>
              <a:t> to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n=1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762000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electron returns from excited state (</a:t>
            </a:r>
            <a:r>
              <a:rPr lang="en-US" sz="2800" b="1" dirty="0" smtClean="0">
                <a:solidFill>
                  <a:srgbClr val="FF0000"/>
                </a:solidFill>
              </a:rPr>
              <a:t>n=2</a:t>
            </a:r>
            <a:r>
              <a:rPr lang="en-US" sz="2800" b="1" dirty="0" smtClean="0"/>
              <a:t>) to `ground’ state</a:t>
            </a:r>
          </a:p>
          <a:p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n=1) </a:t>
            </a:r>
            <a:r>
              <a:rPr lang="en-US" sz="2800" b="1" dirty="0" smtClean="0"/>
              <a:t>by emitting light of energy E</a:t>
            </a:r>
            <a:r>
              <a:rPr lang="en-US" sz="2800" b="1" baseline="-25000" dirty="0" smtClean="0"/>
              <a:t>12</a:t>
            </a:r>
            <a:endParaRPr lang="en-US" sz="2800" b="1" dirty="0"/>
          </a:p>
        </p:txBody>
      </p:sp>
      <p:sp>
        <p:nvSpPr>
          <p:cNvPr id="26" name="Oval 25"/>
          <p:cNvSpPr/>
          <p:nvPr/>
        </p:nvSpPr>
        <p:spPr>
          <a:xfrm>
            <a:off x="54864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867400" y="3276600"/>
            <a:ext cx="2286000" cy="228600"/>
          </a:xfrm>
          <a:custGeom>
            <a:avLst/>
            <a:gdLst>
              <a:gd name="connsiteX0" fmla="*/ 2155371 w 2155371"/>
              <a:gd name="connsiteY0" fmla="*/ 198120 h 198120"/>
              <a:gd name="connsiteX1" fmla="*/ 1946365 w 2155371"/>
              <a:gd name="connsiteY1" fmla="*/ 2177 h 198120"/>
              <a:gd name="connsiteX2" fmla="*/ 1580605 w 2155371"/>
              <a:gd name="connsiteY2" fmla="*/ 185057 h 198120"/>
              <a:gd name="connsiteX3" fmla="*/ 1254034 w 2155371"/>
              <a:gd name="connsiteY3" fmla="*/ 54429 h 198120"/>
              <a:gd name="connsiteX4" fmla="*/ 1031965 w 2155371"/>
              <a:gd name="connsiteY4" fmla="*/ 185057 h 198120"/>
              <a:gd name="connsiteX5" fmla="*/ 718457 w 2155371"/>
              <a:gd name="connsiteY5" fmla="*/ 15240 h 198120"/>
              <a:gd name="connsiteX6" fmla="*/ 287383 w 2155371"/>
              <a:gd name="connsiteY6" fmla="*/ 171994 h 198120"/>
              <a:gd name="connsiteX7" fmla="*/ 0 w 2155371"/>
              <a:gd name="connsiteY7" fmla="*/ 158932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371" h="198120">
                <a:moveTo>
                  <a:pt x="2155371" y="198120"/>
                </a:moveTo>
                <a:cubicBezTo>
                  <a:pt x="2098765" y="101237"/>
                  <a:pt x="2042159" y="4354"/>
                  <a:pt x="1946365" y="2177"/>
                </a:cubicBezTo>
                <a:cubicBezTo>
                  <a:pt x="1850571" y="0"/>
                  <a:pt x="1695994" y="176348"/>
                  <a:pt x="1580605" y="185057"/>
                </a:cubicBezTo>
                <a:cubicBezTo>
                  <a:pt x="1465216" y="193766"/>
                  <a:pt x="1345474" y="54429"/>
                  <a:pt x="1254034" y="54429"/>
                </a:cubicBezTo>
                <a:cubicBezTo>
                  <a:pt x="1162594" y="54429"/>
                  <a:pt x="1121228" y="191589"/>
                  <a:pt x="1031965" y="185057"/>
                </a:cubicBezTo>
                <a:cubicBezTo>
                  <a:pt x="942702" y="178525"/>
                  <a:pt x="842554" y="17417"/>
                  <a:pt x="718457" y="15240"/>
                </a:cubicBezTo>
                <a:cubicBezTo>
                  <a:pt x="594360" y="13063"/>
                  <a:pt x="407126" y="148045"/>
                  <a:pt x="287383" y="171994"/>
                </a:cubicBezTo>
                <a:cubicBezTo>
                  <a:pt x="167640" y="195943"/>
                  <a:pt x="83820" y="177437"/>
                  <a:pt x="0" y="158932"/>
                </a:cubicBezTo>
              </a:path>
            </a:pathLst>
          </a:custGeom>
          <a:ln w="63500">
            <a:solidFill>
              <a:srgbClr val="00B05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1960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91000" y="2895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22" idx="0"/>
          </p:cNvCxnSpPr>
          <p:nvPr/>
        </p:nvCxnSpPr>
        <p:spPr>
          <a:xfrm rot="5400000" flipH="1" flipV="1">
            <a:off x="1486694" y="2094706"/>
            <a:ext cx="685800" cy="1588"/>
          </a:xfrm>
          <a:prstGeom prst="straightConnector1">
            <a:avLst/>
          </a:prstGeom>
          <a:ln w="41275"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81200" y="190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r>
              <a:rPr lang="en-US" sz="2400" b="1" baseline="-25000" dirty="0" smtClean="0"/>
              <a:t>12</a:t>
            </a:r>
            <a:endParaRPr lang="en-US" sz="2400" b="1" dirty="0"/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1524000" y="1752600"/>
            <a:ext cx="838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1524000" y="2514600"/>
            <a:ext cx="838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752600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0" y="2057400"/>
            <a:ext cx="1828800" cy="228600"/>
          </a:xfrm>
          <a:custGeom>
            <a:avLst/>
            <a:gdLst>
              <a:gd name="connsiteX0" fmla="*/ 2155371 w 2155371"/>
              <a:gd name="connsiteY0" fmla="*/ 198120 h 198120"/>
              <a:gd name="connsiteX1" fmla="*/ 1946365 w 2155371"/>
              <a:gd name="connsiteY1" fmla="*/ 2177 h 198120"/>
              <a:gd name="connsiteX2" fmla="*/ 1580605 w 2155371"/>
              <a:gd name="connsiteY2" fmla="*/ 185057 h 198120"/>
              <a:gd name="connsiteX3" fmla="*/ 1254034 w 2155371"/>
              <a:gd name="connsiteY3" fmla="*/ 54429 h 198120"/>
              <a:gd name="connsiteX4" fmla="*/ 1031965 w 2155371"/>
              <a:gd name="connsiteY4" fmla="*/ 185057 h 198120"/>
              <a:gd name="connsiteX5" fmla="*/ 718457 w 2155371"/>
              <a:gd name="connsiteY5" fmla="*/ 15240 h 198120"/>
              <a:gd name="connsiteX6" fmla="*/ 287383 w 2155371"/>
              <a:gd name="connsiteY6" fmla="*/ 171994 h 198120"/>
              <a:gd name="connsiteX7" fmla="*/ 0 w 2155371"/>
              <a:gd name="connsiteY7" fmla="*/ 158932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371" h="198120">
                <a:moveTo>
                  <a:pt x="2155371" y="198120"/>
                </a:moveTo>
                <a:cubicBezTo>
                  <a:pt x="2098765" y="101237"/>
                  <a:pt x="2042159" y="4354"/>
                  <a:pt x="1946365" y="2177"/>
                </a:cubicBezTo>
                <a:cubicBezTo>
                  <a:pt x="1850571" y="0"/>
                  <a:pt x="1695994" y="176348"/>
                  <a:pt x="1580605" y="185057"/>
                </a:cubicBezTo>
                <a:cubicBezTo>
                  <a:pt x="1465216" y="193766"/>
                  <a:pt x="1345474" y="54429"/>
                  <a:pt x="1254034" y="54429"/>
                </a:cubicBezTo>
                <a:cubicBezTo>
                  <a:pt x="1162594" y="54429"/>
                  <a:pt x="1121228" y="191589"/>
                  <a:pt x="1031965" y="185057"/>
                </a:cubicBezTo>
                <a:cubicBezTo>
                  <a:pt x="942702" y="178525"/>
                  <a:pt x="842554" y="17417"/>
                  <a:pt x="718457" y="15240"/>
                </a:cubicBezTo>
                <a:cubicBezTo>
                  <a:pt x="594360" y="13063"/>
                  <a:pt x="407126" y="148045"/>
                  <a:pt x="287383" y="171994"/>
                </a:cubicBezTo>
                <a:cubicBezTo>
                  <a:pt x="167640" y="195943"/>
                  <a:pt x="83820" y="177437"/>
                  <a:pt x="0" y="158932"/>
                </a:cubicBezTo>
              </a:path>
            </a:pathLst>
          </a:custGeom>
          <a:ln w="63500">
            <a:solidFill>
              <a:srgbClr val="00B05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638800" y="3733800"/>
            <a:ext cx="76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n=2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3810000"/>
            <a:ext cx="685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n=1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997 -0.00509 0.04914 -0.01504 0.06858 -0.01643 C 0.16441 -0.02314 0.26042 -0.01874 0.35625 -0.01944 C 0.37188 -0.0155 0.38664 -0.00648 0.40226 -0.00278 C 0.43177 0.00416 0.46025 0.01087 0.48993 0.01503 C 0.49098 0.01411 0.49323 0.01388 0.49323 0.01202 C 0.49323 0.00508 0.47865 0.00532 0.47865 0.00162 " pathEditMode="relative" ptsTypes="ffffff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504 -0.00046 -0.11007 -0.0007 -0.16511 -0.00162 C -0.20851 -0.00232 -0.25208 -0.00856 -0.29549 -0.01203 C -0.36059 -0.01712 -0.42431 -0.01643 -0.48976 -0.01643 " pathEditMode="relative" ptsTypes="fff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7" grpId="1" animBg="1"/>
      <p:bldP spid="18" grpId="0" animBg="1"/>
      <p:bldP spid="19" grpId="0"/>
      <p:bldP spid="21" grpId="0" animBg="1"/>
      <p:bldP spid="22" grpId="0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686800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energy levels (</a:t>
            </a:r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r>
              <a:rPr lang="en-US" sz="2800" b="1" dirty="0" smtClean="0"/>
              <a:t> ) for H </a:t>
            </a:r>
            <a:r>
              <a:rPr lang="en-US" b="1" dirty="0" smtClean="0"/>
              <a:t>(see also: fig 5.25, p 195)  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5867400"/>
            <a:ext cx="152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3048000"/>
            <a:ext cx="152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2590800"/>
            <a:ext cx="152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556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-13.6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-3.40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251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-1.50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2209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-0.85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5400" y="2362200"/>
            <a:ext cx="152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95400" y="2133600"/>
            <a:ext cx="152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190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-0.54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95400" y="2057400"/>
            <a:ext cx="152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242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-0.37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1752600"/>
            <a:ext cx="4572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0070C0"/>
                </a:solidFill>
              </a:rPr>
              <a:t>6</a:t>
            </a:r>
          </a:p>
          <a:p>
            <a:r>
              <a:rPr lang="en-US" sz="1700" b="1" dirty="0" smtClean="0">
                <a:solidFill>
                  <a:srgbClr val="0070C0"/>
                </a:solidFill>
              </a:rPr>
              <a:t>5</a:t>
            </a:r>
          </a:p>
          <a:p>
            <a:r>
              <a:rPr lang="en-US" sz="1700" b="1" dirty="0" smtClean="0">
                <a:solidFill>
                  <a:srgbClr val="0070C0"/>
                </a:solidFill>
              </a:rPr>
              <a:t>4</a:t>
            </a:r>
          </a:p>
          <a:p>
            <a:r>
              <a:rPr lang="en-US" sz="1700" b="1" dirty="0" smtClean="0">
                <a:solidFill>
                  <a:srgbClr val="0070C0"/>
                </a:solidFill>
              </a:rPr>
              <a:t>3</a:t>
            </a:r>
          </a:p>
          <a:p>
            <a:r>
              <a:rPr lang="en-US" sz="1700" b="1" dirty="0" smtClean="0">
                <a:solidFill>
                  <a:srgbClr val="0070C0"/>
                </a:solidFill>
              </a:rPr>
              <a:t>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b="1" dirty="0" smtClean="0">
                <a:solidFill>
                  <a:srgbClr val="002060"/>
                </a:solidFill>
              </a:rPr>
              <a:t>1</a:t>
            </a:r>
          </a:p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295400" y="1905000"/>
            <a:ext cx="1600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228600" y="1219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</a:t>
            </a:r>
            <a:r>
              <a:rPr lang="en-US" b="1" u="sng" dirty="0" smtClean="0"/>
              <a:t>n</a:t>
            </a:r>
            <a:r>
              <a:rPr lang="en-US" b="1" dirty="0" smtClean="0"/>
              <a:t>       </a:t>
            </a:r>
          </a:p>
          <a:p>
            <a:r>
              <a:rPr lang="en-US" dirty="0" smtClean="0">
                <a:sym typeface="Symbol"/>
              </a:rPr>
              <a:t>             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2895600" y="1828800"/>
            <a:ext cx="304800" cy="19633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24200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 (</a:t>
            </a:r>
            <a:r>
              <a:rPr lang="en-US" b="1" u="sng" dirty="0" err="1" smtClean="0">
                <a:solidFill>
                  <a:srgbClr val="FF0000"/>
                </a:solidFill>
              </a:rPr>
              <a:t>eV</a:t>
            </a:r>
            <a:r>
              <a:rPr lang="en-US" b="1" u="sng" dirty="0" smtClean="0">
                <a:solidFill>
                  <a:srgbClr val="FF0000"/>
                </a:solidFill>
              </a:rPr>
              <a:t>)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>
            <a:stCxn id="46" idx="1"/>
          </p:cNvCxnSpPr>
          <p:nvPr/>
        </p:nvCxnSpPr>
        <p:spPr>
          <a:xfrm rot="10800000" flipV="1">
            <a:off x="2057400" y="1556266"/>
            <a:ext cx="1143000" cy="34873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00400" y="137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1066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is free of nucleus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762794" y="1447800"/>
            <a:ext cx="913606" cy="794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19200" y="5867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state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1295400" y="2590800"/>
            <a:ext cx="915194" cy="794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905794" y="2361406"/>
            <a:ext cx="457200" cy="1588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9600" y="1981200"/>
            <a:ext cx="68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09600" y="2590800"/>
            <a:ext cx="685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2400697" y="2247503"/>
            <a:ext cx="228600" cy="79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952897" y="2552303"/>
            <a:ext cx="990600" cy="794"/>
          </a:xfrm>
          <a:prstGeom prst="straightConnector1">
            <a:avLst/>
          </a:prstGeom>
          <a:ln w="444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3" descr="s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6921"/>
            <a:ext cx="28194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4038600" y="914400"/>
            <a:ext cx="5029200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Our Sun: a ball of very hot (excited) H  </a:t>
            </a:r>
            <a:endParaRPr lang="en-US" sz="24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4495800" y="4267200"/>
            <a:ext cx="4114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95800" y="5257800"/>
            <a:ext cx="4114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7506097" y="4762103"/>
            <a:ext cx="990600" cy="794"/>
          </a:xfrm>
          <a:prstGeom prst="straightConnector1">
            <a:avLst/>
          </a:prstGeom>
          <a:ln w="44450">
            <a:solidFill>
              <a:srgbClr val="CC00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7124700" y="4762500"/>
            <a:ext cx="990600" cy="1588"/>
          </a:xfrm>
          <a:prstGeom prst="straightConnector1">
            <a:avLst/>
          </a:prstGeom>
          <a:ln w="444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6134894" y="4761706"/>
            <a:ext cx="990600" cy="1588"/>
          </a:xfrm>
          <a:prstGeom prst="straightConnector1">
            <a:avLst/>
          </a:prstGeom>
          <a:ln w="444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4229497" y="4762103"/>
            <a:ext cx="990600" cy="794"/>
          </a:xfrm>
          <a:prstGeom prst="straightConnector1">
            <a:avLst/>
          </a:prstGeom>
          <a:ln w="444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4958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5</a:t>
            </a:r>
            <a:r>
              <a:rPr lang="en-US" b="1" dirty="0" smtClean="0">
                <a:sym typeface="Wingdings" pitchFamily="2" charset="2"/>
              </a:rPr>
              <a:t>4 </a:t>
            </a:r>
            <a:r>
              <a:rPr lang="en-US" dirty="0" smtClean="0">
                <a:sym typeface="Wingdings" pitchFamily="2" charset="2"/>
              </a:rPr>
              <a:t>                            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10800000" flipV="1">
            <a:off x="4648200" y="3581400"/>
            <a:ext cx="1752600" cy="228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1" idx="2"/>
          </p:cNvCxnSpPr>
          <p:nvPr/>
        </p:nvCxnSpPr>
        <p:spPr>
          <a:xfrm rot="16200000" flipH="1">
            <a:off x="7656792" y="2932391"/>
            <a:ext cx="269316" cy="1485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657600" y="5334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(nm)</a:t>
            </a:r>
            <a:r>
              <a:rPr lang="en-US" dirty="0" smtClean="0"/>
              <a:t>    656 	           486                434    410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105400" y="3581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Sun’s visible emission lines</a:t>
            </a:r>
            <a:endParaRPr lang="en-US" sz="2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61722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5</a:t>
            </a:r>
            <a:r>
              <a:rPr lang="en-US" b="1" dirty="0" smtClean="0">
                <a:sym typeface="Wingdings" pitchFamily="2" charset="2"/>
              </a:rPr>
              <a:t>3</a:t>
            </a:r>
            <a:r>
              <a:rPr lang="en-US" dirty="0" smtClean="0">
                <a:sym typeface="Wingdings" pitchFamily="2" charset="2"/>
              </a:rPr>
              <a:t>                             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2390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5</a:t>
            </a:r>
            <a:r>
              <a:rPr lang="en-US" b="1" dirty="0" smtClean="0">
                <a:sym typeface="Wingdings" pitchFamily="2" charset="2"/>
              </a:rPr>
              <a:t>2</a:t>
            </a:r>
            <a:r>
              <a:rPr lang="en-US" dirty="0" smtClean="0">
                <a:sym typeface="Wingdings" pitchFamily="2" charset="2"/>
              </a:rPr>
              <a:t>                             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78486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6</a:t>
            </a:r>
            <a:r>
              <a:rPr lang="en-US" b="1" dirty="0" smtClean="0">
                <a:sym typeface="Wingdings" pitchFamily="2" charset="2"/>
              </a:rPr>
              <a:t>2</a:t>
            </a:r>
            <a:r>
              <a:rPr lang="en-US" dirty="0" smtClean="0">
                <a:sym typeface="Wingdings" pitchFamily="2" charset="2"/>
              </a:rPr>
              <a:t>                             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953000" y="5715000"/>
            <a:ext cx="3429000" cy="98488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 of lines:</a:t>
            </a:r>
          </a:p>
          <a:p>
            <a:r>
              <a:rPr lang="en-US" sz="2000" b="1" dirty="0" smtClean="0"/>
              <a:t> transition of excited electron in H to lower state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686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1" grpId="0"/>
      <p:bldP spid="83" grpId="0"/>
      <p:bldP spid="89" grpId="0"/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95400" y="1828800"/>
            <a:ext cx="4114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295400" y="2819400"/>
            <a:ext cx="4114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4305697" y="2323703"/>
            <a:ext cx="990600" cy="794"/>
          </a:xfrm>
          <a:prstGeom prst="straightConnector1">
            <a:avLst/>
          </a:prstGeom>
          <a:ln w="44450">
            <a:solidFill>
              <a:srgbClr val="CC00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924300" y="2324100"/>
            <a:ext cx="990600" cy="1588"/>
          </a:xfrm>
          <a:prstGeom prst="straightConnector1">
            <a:avLst/>
          </a:prstGeom>
          <a:ln w="444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934494" y="2323306"/>
            <a:ext cx="990600" cy="1588"/>
          </a:xfrm>
          <a:prstGeom prst="straightConnector1">
            <a:avLst/>
          </a:prstGeom>
          <a:ln w="444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029097" y="2323703"/>
            <a:ext cx="990600" cy="794"/>
          </a:xfrm>
          <a:prstGeom prst="straightConnector1">
            <a:avLst/>
          </a:prstGeom>
          <a:ln w="444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95400" y="144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5</a:t>
            </a:r>
            <a:r>
              <a:rPr lang="en-US" dirty="0" smtClean="0">
                <a:sym typeface="Wingdings" pitchFamily="2" charset="2"/>
              </a:rPr>
              <a:t>4                         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895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(nm)</a:t>
            </a:r>
            <a:r>
              <a:rPr lang="en-US" dirty="0" smtClean="0"/>
              <a:t>    656 	           486                434    410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144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5</a:t>
            </a:r>
            <a:r>
              <a:rPr lang="en-US" dirty="0" smtClean="0">
                <a:sym typeface="Wingdings" pitchFamily="2" charset="2"/>
              </a:rPr>
              <a:t>3                         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144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5</a:t>
            </a:r>
            <a:r>
              <a:rPr lang="en-US" dirty="0" smtClean="0">
                <a:sym typeface="Wingdings" pitchFamily="2" charset="2"/>
              </a:rPr>
              <a:t>2                          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6858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 atom’s `emission spectrum’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620431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6400800" y="2590800"/>
            <a:ext cx="152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00800" y="2133600"/>
            <a:ext cx="152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00800" y="1905000"/>
            <a:ext cx="152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00800" y="1676400"/>
            <a:ext cx="152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00800" y="1600200"/>
            <a:ext cx="152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86400" y="1295400"/>
            <a:ext cx="4572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0070C0"/>
                </a:solidFill>
              </a:rPr>
              <a:t>6</a:t>
            </a:r>
          </a:p>
          <a:p>
            <a:r>
              <a:rPr lang="en-US" sz="1700" b="1" dirty="0" smtClean="0">
                <a:solidFill>
                  <a:srgbClr val="0070C0"/>
                </a:solidFill>
              </a:rPr>
              <a:t>5</a:t>
            </a:r>
          </a:p>
          <a:p>
            <a:r>
              <a:rPr lang="en-US" sz="1700" b="1" dirty="0" smtClean="0">
                <a:solidFill>
                  <a:srgbClr val="0070C0"/>
                </a:solidFill>
              </a:rPr>
              <a:t>4</a:t>
            </a:r>
          </a:p>
          <a:p>
            <a:r>
              <a:rPr lang="en-US" sz="1700" b="1" dirty="0" smtClean="0">
                <a:solidFill>
                  <a:srgbClr val="0070C0"/>
                </a:solidFill>
              </a:rPr>
              <a:t>3</a:t>
            </a:r>
          </a:p>
          <a:p>
            <a:r>
              <a:rPr lang="en-US" sz="1700" b="1" dirty="0" smtClean="0">
                <a:solidFill>
                  <a:srgbClr val="0070C0"/>
                </a:solidFill>
              </a:rPr>
              <a:t>2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400800" y="1371600"/>
            <a:ext cx="1600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324600" y="2133600"/>
            <a:ext cx="915194" cy="794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6934994" y="1904206"/>
            <a:ext cx="457200" cy="1588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7429897" y="1790303"/>
            <a:ext cx="228600" cy="79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5982097" y="2095103"/>
            <a:ext cx="990600" cy="794"/>
          </a:xfrm>
          <a:prstGeom prst="straightConnector1">
            <a:avLst/>
          </a:prstGeom>
          <a:ln w="444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38600" y="69643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sz="2400" dirty="0" smtClean="0"/>
              <a:t>allows us to construct the energy levels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8001000" y="228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-3.40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48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-1.50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24800" y="175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-0.85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4800" y="152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-0.54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24800" y="1371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-0.37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24800" y="91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 (</a:t>
            </a:r>
            <a:r>
              <a:rPr lang="en-US" b="1" u="sng" dirty="0" err="1" smtClean="0">
                <a:solidFill>
                  <a:srgbClr val="FF0000"/>
                </a:solidFill>
              </a:rPr>
              <a:t>eV</a:t>
            </a:r>
            <a:r>
              <a:rPr lang="en-US" b="1" u="sng" dirty="0" smtClean="0">
                <a:solidFill>
                  <a:srgbClr val="FF0000"/>
                </a:solidFill>
              </a:rPr>
              <a:t>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01000" y="1143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3788443"/>
            <a:ext cx="289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similar fashion, the emission spectra of bigger elements allows us to construct `many electron’ atom levels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85800" y="152400"/>
            <a:ext cx="7772400" cy="46166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Extension to atoms bigger than H: multi-electron elements 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07920" y="2631013"/>
            <a:ext cx="2514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 </a:t>
            </a:r>
            <a:r>
              <a:rPr lang="en-US" sz="4000" dirty="0" smtClean="0">
                <a:sym typeface="Symbol"/>
              </a:rPr>
              <a:t></a:t>
            </a:r>
            <a:r>
              <a:rPr lang="en-US" sz="4000" dirty="0" smtClean="0"/>
              <a:t>  1/</a:t>
            </a:r>
            <a:r>
              <a:rPr lang="en-US" sz="4000" dirty="0" smtClean="0">
                <a:sym typeface="Symbol"/>
              </a:rPr>
              <a:t></a:t>
            </a:r>
          </a:p>
          <a:p>
            <a:r>
              <a:rPr lang="en-US" sz="2800" dirty="0" smtClean="0">
                <a:sym typeface="Symbol"/>
              </a:rPr>
              <a:t>(Max Planck)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52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867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Ground state H</a:t>
            </a:r>
            <a:endParaRPr lang="en-US" sz="4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219200" y="5867400"/>
            <a:ext cx="9906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24000" y="38100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47800" y="259080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43400" y="41148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43400" y="36576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5867400"/>
            <a:ext cx="10668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28194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02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77000" y="24384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196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4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484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628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01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447800" y="1905000"/>
            <a:ext cx="838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9600" y="21336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19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3340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24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24000" y="13716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419600" y="15240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196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2578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0960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9342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7724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4196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2578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1722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81000" y="609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 atom (1 e</a:t>
            </a:r>
            <a:r>
              <a:rPr lang="en-US" sz="2800" b="1" baseline="30000" dirty="0" smtClean="0"/>
              <a:t>-</a:t>
            </a:r>
            <a:r>
              <a:rPr lang="en-US" sz="2800" b="1" dirty="0" smtClean="0"/>
              <a:t> ) </a:t>
            </a:r>
            <a:endParaRPr lang="en-US" sz="28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3505200" y="457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</a:t>
            </a:r>
            <a:r>
              <a:rPr lang="en-US" sz="2000" b="1" dirty="0" smtClean="0"/>
              <a:t>Element </a:t>
            </a:r>
            <a:r>
              <a:rPr lang="en-US" sz="2000" dirty="0" smtClean="0"/>
              <a:t> </a:t>
            </a:r>
            <a:r>
              <a:rPr lang="en-US" sz="2000" b="1" dirty="0" smtClean="0"/>
              <a:t>with</a:t>
            </a:r>
            <a:r>
              <a:rPr lang="en-US" sz="2000" dirty="0" smtClean="0"/>
              <a:t> </a:t>
            </a:r>
            <a:r>
              <a:rPr lang="en-US" sz="2000" b="1" dirty="0" smtClean="0"/>
              <a:t>many e-  (see also: fig 5.4 p. 168)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533400" y="571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33400" y="3733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09600" y="2438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09600" y="1676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09600" y="1143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 energy levels deduced for  H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Bigger Elements with many electron (e-)</a:t>
            </a:r>
            <a:endParaRPr lang="en-US" sz="2000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438400" y="3810000"/>
            <a:ext cx="1905000" cy="2286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514600" y="3657600"/>
            <a:ext cx="1828800" cy="152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362200" y="2590800"/>
            <a:ext cx="1828800" cy="1524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438400" y="2514600"/>
            <a:ext cx="1981200" cy="762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362200" y="1981200"/>
            <a:ext cx="2057400" cy="6096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286000" y="1905000"/>
            <a:ext cx="2057400" cy="3048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362200" y="1676400"/>
            <a:ext cx="2057400" cy="2286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362200" y="1295400"/>
            <a:ext cx="2133600" cy="6096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86000" y="1371600"/>
            <a:ext cx="2133600" cy="15240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2362200" y="1066800"/>
            <a:ext cx="2057400" cy="30480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1409700" y="5600700"/>
            <a:ext cx="381000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438400" y="5867400"/>
            <a:ext cx="160020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7" grpId="0"/>
      <p:bldP spid="88" grpId="0"/>
      <p:bldP spid="94" grpId="0"/>
      <p:bldP spid="96" grpId="0"/>
      <p:bldP spid="97" grpId="0"/>
      <p:bldP spid="98" grpId="0"/>
      <p:bldP spid="9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1202</Words>
  <Application>Microsoft Office PowerPoint</Application>
  <PresentationFormat>On-screen Show (4:3)</PresentationFormat>
  <Paragraphs>361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2) The specific combo of orbits  creates the unique chemistry of an element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120</cp:revision>
  <dcterms:created xsi:type="dcterms:W3CDTF">2010-01-13T02:23:53Z</dcterms:created>
  <dcterms:modified xsi:type="dcterms:W3CDTF">2014-03-12T21:56:26Z</dcterms:modified>
</cp:coreProperties>
</file>