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91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9" r:id="rId12"/>
    <p:sldId id="510" r:id="rId13"/>
    <p:sldId id="501" r:id="rId14"/>
    <p:sldId id="502" r:id="rId15"/>
    <p:sldId id="503" r:id="rId16"/>
    <p:sldId id="504" r:id="rId17"/>
    <p:sldId id="505" r:id="rId18"/>
    <p:sldId id="506" r:id="rId19"/>
    <p:sldId id="507" r:id="rId20"/>
    <p:sldId id="5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5" autoAdjust="0"/>
    <p:restoredTop sz="99545" autoAdjust="0"/>
  </p:normalViewPr>
  <p:slideViewPr>
    <p:cSldViewPr>
      <p:cViewPr varScale="1">
        <p:scale>
          <a:sx n="67" d="100"/>
          <a:sy n="67" d="100"/>
        </p:scale>
        <p:origin x="84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42CA2-99C8-41DC-86A7-60F008C0F635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C75EA-4FBF-4ABF-845F-D7C0E9E3CB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7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8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1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9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8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87529-195E-4286-AB87-9949FDEEC7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2DA6-A7BC-4015-939D-3A47523E78CD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7F96-53C3-49D4-BDF7-00DC07A63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1954" y="4812632"/>
            <a:ext cx="64972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pH</a:t>
            </a:r>
            <a:r>
              <a:rPr lang="en-US" sz="8000" b="1" dirty="0"/>
              <a:t> + </a:t>
            </a:r>
            <a:r>
              <a:rPr lang="en-US" sz="8000" b="1" dirty="0" err="1">
                <a:solidFill>
                  <a:srgbClr val="0070C0"/>
                </a:solidFill>
              </a:rPr>
              <a:t>pOH</a:t>
            </a:r>
            <a:r>
              <a:rPr lang="en-US" sz="8000" b="1" dirty="0">
                <a:solidFill>
                  <a:srgbClr val="002060"/>
                </a:solidFill>
              </a:rPr>
              <a:t> </a:t>
            </a:r>
            <a:r>
              <a:rPr lang="en-US" sz="8000" b="1" dirty="0"/>
              <a:t>= 14 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pH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err="1" smtClean="0">
                <a:solidFill>
                  <a:srgbClr val="0070C0"/>
                </a:solidFill>
                <a:sym typeface="Wingdings" pitchFamily="2" charset="2"/>
              </a:rPr>
              <a:t>pOH</a:t>
            </a:r>
            <a:endParaRPr lang="en-US" sz="4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0070C0"/>
                </a:solidFill>
                <a:sym typeface="Wingdings" pitchFamily="2" charset="2"/>
              </a:rPr>
              <a:t>pOH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pH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H+</a:t>
            </a:r>
            <a:r>
              <a:rPr lang="en-US" sz="4000" b="1" dirty="0" smtClean="0">
                <a:sym typeface="Wingdings" pitchFamily="2" charset="2"/>
              </a:rPr>
              <a:t> 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pH</a:t>
            </a:r>
            <a:r>
              <a:rPr lang="en-US" sz="4000" b="1" dirty="0" err="1" smtClean="0">
                <a:sym typeface="Wingdings" pitchFamily="2" charset="2"/>
              </a:rPr>
              <a:t></a:t>
            </a:r>
            <a:r>
              <a:rPr lang="en-US" sz="4000" b="1" dirty="0" err="1" smtClean="0">
                <a:solidFill>
                  <a:srgbClr val="0070C0"/>
                </a:solidFill>
                <a:sym typeface="Wingdings" pitchFamily="2" charset="2"/>
              </a:rPr>
              <a:t>pOH</a:t>
            </a:r>
            <a:endParaRPr lang="en-US" sz="4000" b="1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0070C0"/>
                </a:solidFill>
                <a:sym typeface="Wingdings" pitchFamily="2" charset="2"/>
              </a:rPr>
              <a:t>OH</a:t>
            </a:r>
            <a:r>
              <a:rPr lang="en-US" sz="4000" b="1" dirty="0" smtClean="0">
                <a:sym typeface="Wingdings" pitchFamily="2" charset="2"/>
              </a:rPr>
              <a:t>-</a:t>
            </a:r>
            <a:r>
              <a:rPr lang="en-US" sz="4000" b="1" dirty="0" err="1" smtClean="0">
                <a:solidFill>
                  <a:srgbClr val="0070C0"/>
                </a:solidFill>
                <a:sym typeface="Wingdings" pitchFamily="2" charset="2"/>
              </a:rPr>
              <a:t>pOH</a:t>
            </a:r>
            <a:r>
              <a:rPr lang="en-US" sz="4000" b="1" dirty="0" err="1" smtClean="0">
                <a:sym typeface="Wingdings" pitchFamily="2" charset="2"/>
              </a:rPr>
              <a:t></a:t>
            </a:r>
            <a:r>
              <a:rPr lang="en-US" sz="4000" b="1" dirty="0" err="1" smtClean="0">
                <a:solidFill>
                  <a:srgbClr val="FF0000"/>
                </a:solidFill>
                <a:sym typeface="Wingdings" pitchFamily="2" charset="2"/>
              </a:rPr>
              <a:t>pH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8138" y="106229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In class practice converting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273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Biological connections</a:t>
            </a:r>
          </a:p>
        </p:txBody>
      </p:sp>
      <p:pic>
        <p:nvPicPr>
          <p:cNvPr id="28675" name="Picture 5" descr="normal_cell_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225" y="1143000"/>
            <a:ext cx="18573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cell explodes hypoto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17700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bloated_cell_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67" y="4419600"/>
            <a:ext cx="2677258" cy="192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Line 12"/>
          <p:cNvSpPr>
            <a:spLocks noChangeShapeType="1"/>
          </p:cNvSpPr>
          <p:nvPr/>
        </p:nvSpPr>
        <p:spPr bwMode="auto">
          <a:xfrm flipH="1">
            <a:off x="2514600" y="2133600"/>
            <a:ext cx="99060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Text Box 13"/>
          <p:cNvSpPr txBox="1">
            <a:spLocks noChangeArrowheads="1"/>
          </p:cNvSpPr>
          <p:nvPr/>
        </p:nvSpPr>
        <p:spPr bwMode="auto">
          <a:xfrm>
            <a:off x="1295339" y="1143000"/>
            <a:ext cx="2514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/>
              <a:t>Cell saltier than </a:t>
            </a:r>
            <a:r>
              <a:rPr lang="en-US" sz="2800" b="1" i="0" dirty="0" err="1"/>
              <a:t>suroundings</a:t>
            </a:r>
            <a:endParaRPr lang="en-US" sz="2800" b="1" i="0" dirty="0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362200" y="3048000"/>
            <a:ext cx="1524000" cy="83099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/>
              <a:t>Hypotonic solution</a:t>
            </a:r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>
            <a:off x="5943600" y="2133600"/>
            <a:ext cx="762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304" name="Picture 16" descr="hypertonic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371600"/>
            <a:ext cx="2209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Text Box 17"/>
          <p:cNvSpPr txBox="1">
            <a:spLocks noChangeArrowheads="1"/>
          </p:cNvSpPr>
          <p:nvPr/>
        </p:nvSpPr>
        <p:spPr bwMode="auto">
          <a:xfrm>
            <a:off x="5653086" y="1019888"/>
            <a:ext cx="2195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/>
              <a:t>Surroundings saltier than cell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5410200" y="3124200"/>
            <a:ext cx="1676400" cy="830997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/>
              <a:t>Hypertonic solution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56431" y="3957934"/>
            <a:ext cx="3229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/>
              <a:t>Water moves into cell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4191000" y="4188767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/>
              <a:t>Water moves out of cell</a:t>
            </a:r>
          </a:p>
        </p:txBody>
      </p:sp>
      <p:pic>
        <p:nvPicPr>
          <p:cNvPr id="12309" name="Picture 21" descr="shrunk_cell_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2468" y="4648200"/>
            <a:ext cx="2709863" cy="194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63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animBg="1"/>
      <p:bldP spid="12306" grpId="0" animBg="1"/>
      <p:bldP spid="12307" grpId="0"/>
      <p:bldP spid="123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990600"/>
            <a:ext cx="914400" cy="25908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990600"/>
            <a:ext cx="228600" cy="259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0022" y="990600"/>
            <a:ext cx="914400" cy="25908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7389" y="352779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g </a:t>
            </a:r>
            <a:r>
              <a:rPr lang="en-US" sz="2400" dirty="0" err="1" smtClean="0"/>
              <a:t>NaCl</a:t>
            </a:r>
            <a:r>
              <a:rPr lang="en-US" sz="2400" dirty="0" smtClean="0"/>
              <a:t>/L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31066" y="3578577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0.01 g </a:t>
            </a:r>
            <a:r>
              <a:rPr lang="en-US" sz="2400" dirty="0" err="1" smtClean="0"/>
              <a:t>NaCl</a:t>
            </a:r>
            <a:r>
              <a:rPr lang="en-US" sz="2400" dirty="0" smtClean="0"/>
              <a:t>/L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87966" y="4672041"/>
            <a:ext cx="7675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Which way does the </a:t>
            </a:r>
            <a:r>
              <a:rPr lang="en-US" sz="4400" b="1" dirty="0" smtClean="0">
                <a:solidFill>
                  <a:srgbClr val="FF0000"/>
                </a:solidFill>
              </a:rPr>
              <a:t>osmotic pressure </a:t>
            </a:r>
            <a:r>
              <a:rPr lang="en-US" sz="4400" dirty="0" smtClean="0"/>
              <a:t>push the membrane ?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228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Semi-permeable membrane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4" idx="0"/>
          </p:cNvCxnSpPr>
          <p:nvPr/>
        </p:nvCxnSpPr>
        <p:spPr>
          <a:xfrm>
            <a:off x="2857500" y="609600"/>
            <a:ext cx="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14034" y="2180400"/>
            <a:ext cx="990599" cy="1709"/>
          </a:xfrm>
          <a:prstGeom prst="straightConnector1">
            <a:avLst/>
          </a:prstGeom>
          <a:ln w="149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1295400"/>
            <a:ext cx="4343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Pressure applied </a:t>
            </a:r>
            <a:r>
              <a:rPr lang="en-US" sz="3200" b="1" dirty="0"/>
              <a:t> </a:t>
            </a:r>
            <a:r>
              <a:rPr lang="en-US" sz="3200" b="1" dirty="0" smtClean="0"/>
              <a:t>to dilute saltier side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895600"/>
            <a:ext cx="4114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=&gt; </a:t>
            </a:r>
            <a:r>
              <a:rPr lang="en-US" sz="4000" b="1" dirty="0">
                <a:solidFill>
                  <a:srgbClr val="FF0000"/>
                </a:solidFill>
              </a:rPr>
              <a:t>pressure to left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404055" y="1886129"/>
            <a:ext cx="1738489" cy="1828800"/>
          </a:xfrm>
          <a:custGeom>
            <a:avLst/>
            <a:gdLst>
              <a:gd name="connsiteX0" fmla="*/ 1444978 w 1738489"/>
              <a:gd name="connsiteY0" fmla="*/ 0 h 1828800"/>
              <a:gd name="connsiteX1" fmla="*/ 1444978 w 1738489"/>
              <a:gd name="connsiteY1" fmla="*/ 0 h 1828800"/>
              <a:gd name="connsiteX2" fmla="*/ 1320800 w 1738489"/>
              <a:gd name="connsiteY2" fmla="*/ 11289 h 1828800"/>
              <a:gd name="connsiteX3" fmla="*/ 1264356 w 1738489"/>
              <a:gd name="connsiteY3" fmla="*/ 33867 h 1828800"/>
              <a:gd name="connsiteX4" fmla="*/ 1162756 w 1738489"/>
              <a:gd name="connsiteY4" fmla="*/ 56445 h 1828800"/>
              <a:gd name="connsiteX5" fmla="*/ 1117600 w 1738489"/>
              <a:gd name="connsiteY5" fmla="*/ 67734 h 1828800"/>
              <a:gd name="connsiteX6" fmla="*/ 880534 w 1738489"/>
              <a:gd name="connsiteY6" fmla="*/ 79022 h 1828800"/>
              <a:gd name="connsiteX7" fmla="*/ 846667 w 1738489"/>
              <a:gd name="connsiteY7" fmla="*/ 90311 h 1828800"/>
              <a:gd name="connsiteX8" fmla="*/ 801512 w 1738489"/>
              <a:gd name="connsiteY8" fmla="*/ 112889 h 1828800"/>
              <a:gd name="connsiteX9" fmla="*/ 745067 w 1738489"/>
              <a:gd name="connsiteY9" fmla="*/ 124178 h 1828800"/>
              <a:gd name="connsiteX10" fmla="*/ 711200 w 1738489"/>
              <a:gd name="connsiteY10" fmla="*/ 135467 h 1828800"/>
              <a:gd name="connsiteX11" fmla="*/ 654756 w 1738489"/>
              <a:gd name="connsiteY11" fmla="*/ 146756 h 1828800"/>
              <a:gd name="connsiteX12" fmla="*/ 609600 w 1738489"/>
              <a:gd name="connsiteY12" fmla="*/ 158045 h 1828800"/>
              <a:gd name="connsiteX13" fmla="*/ 575734 w 1738489"/>
              <a:gd name="connsiteY13" fmla="*/ 169334 h 1828800"/>
              <a:gd name="connsiteX14" fmla="*/ 417689 w 1738489"/>
              <a:gd name="connsiteY14" fmla="*/ 191911 h 1828800"/>
              <a:gd name="connsiteX15" fmla="*/ 383823 w 1738489"/>
              <a:gd name="connsiteY15" fmla="*/ 214489 h 1828800"/>
              <a:gd name="connsiteX16" fmla="*/ 304800 w 1738489"/>
              <a:gd name="connsiteY16" fmla="*/ 237067 h 1828800"/>
              <a:gd name="connsiteX17" fmla="*/ 203200 w 1738489"/>
              <a:gd name="connsiteY17" fmla="*/ 304800 h 1828800"/>
              <a:gd name="connsiteX18" fmla="*/ 135467 w 1738489"/>
              <a:gd name="connsiteY18" fmla="*/ 361245 h 1828800"/>
              <a:gd name="connsiteX19" fmla="*/ 112889 w 1738489"/>
              <a:gd name="connsiteY19" fmla="*/ 395111 h 1828800"/>
              <a:gd name="connsiteX20" fmla="*/ 101600 w 1738489"/>
              <a:gd name="connsiteY20" fmla="*/ 428978 h 1828800"/>
              <a:gd name="connsiteX21" fmla="*/ 67734 w 1738489"/>
              <a:gd name="connsiteY21" fmla="*/ 508000 h 1828800"/>
              <a:gd name="connsiteX22" fmla="*/ 56445 w 1738489"/>
              <a:gd name="connsiteY22" fmla="*/ 553156 h 1828800"/>
              <a:gd name="connsiteX23" fmla="*/ 33867 w 1738489"/>
              <a:gd name="connsiteY23" fmla="*/ 620889 h 1828800"/>
              <a:gd name="connsiteX24" fmla="*/ 0 w 1738489"/>
              <a:gd name="connsiteY24" fmla="*/ 745067 h 1828800"/>
              <a:gd name="connsiteX25" fmla="*/ 22578 w 1738489"/>
              <a:gd name="connsiteY25" fmla="*/ 1207911 h 1828800"/>
              <a:gd name="connsiteX26" fmla="*/ 45156 w 1738489"/>
              <a:gd name="connsiteY26" fmla="*/ 1365956 h 1828800"/>
              <a:gd name="connsiteX27" fmla="*/ 67734 w 1738489"/>
              <a:gd name="connsiteY27" fmla="*/ 1411111 h 1828800"/>
              <a:gd name="connsiteX28" fmla="*/ 90312 w 1738489"/>
              <a:gd name="connsiteY28" fmla="*/ 1478845 h 1828800"/>
              <a:gd name="connsiteX29" fmla="*/ 101600 w 1738489"/>
              <a:gd name="connsiteY29" fmla="*/ 1512711 h 1828800"/>
              <a:gd name="connsiteX30" fmla="*/ 124178 w 1738489"/>
              <a:gd name="connsiteY30" fmla="*/ 1546578 h 1828800"/>
              <a:gd name="connsiteX31" fmla="*/ 158045 w 1738489"/>
              <a:gd name="connsiteY31" fmla="*/ 1614311 h 1828800"/>
              <a:gd name="connsiteX32" fmla="*/ 225778 w 1738489"/>
              <a:gd name="connsiteY32" fmla="*/ 1682045 h 1828800"/>
              <a:gd name="connsiteX33" fmla="*/ 293512 w 1738489"/>
              <a:gd name="connsiteY33" fmla="*/ 1749778 h 1828800"/>
              <a:gd name="connsiteX34" fmla="*/ 316089 w 1738489"/>
              <a:gd name="connsiteY34" fmla="*/ 1783645 h 1828800"/>
              <a:gd name="connsiteX35" fmla="*/ 383823 w 1738489"/>
              <a:gd name="connsiteY35" fmla="*/ 1806222 h 1828800"/>
              <a:gd name="connsiteX36" fmla="*/ 530578 w 1738489"/>
              <a:gd name="connsiteY36" fmla="*/ 1828800 h 1828800"/>
              <a:gd name="connsiteX37" fmla="*/ 711200 w 1738489"/>
              <a:gd name="connsiteY37" fmla="*/ 1817511 h 1828800"/>
              <a:gd name="connsiteX38" fmla="*/ 801512 w 1738489"/>
              <a:gd name="connsiteY38" fmla="*/ 1806222 h 1828800"/>
              <a:gd name="connsiteX39" fmla="*/ 936978 w 1738489"/>
              <a:gd name="connsiteY39" fmla="*/ 1783645 h 1828800"/>
              <a:gd name="connsiteX40" fmla="*/ 970845 w 1738489"/>
              <a:gd name="connsiteY40" fmla="*/ 1761067 h 1828800"/>
              <a:gd name="connsiteX41" fmla="*/ 1004712 w 1738489"/>
              <a:gd name="connsiteY41" fmla="*/ 1749778 h 1828800"/>
              <a:gd name="connsiteX42" fmla="*/ 1072445 w 1738489"/>
              <a:gd name="connsiteY42" fmla="*/ 1704622 h 1828800"/>
              <a:gd name="connsiteX43" fmla="*/ 1140178 w 1738489"/>
              <a:gd name="connsiteY43" fmla="*/ 1659467 h 1828800"/>
              <a:gd name="connsiteX44" fmla="*/ 1174045 w 1738489"/>
              <a:gd name="connsiteY44" fmla="*/ 1636889 h 1828800"/>
              <a:gd name="connsiteX45" fmla="*/ 1207912 w 1738489"/>
              <a:gd name="connsiteY45" fmla="*/ 1625600 h 1828800"/>
              <a:gd name="connsiteX46" fmla="*/ 1230489 w 1738489"/>
              <a:gd name="connsiteY46" fmla="*/ 1591734 h 1828800"/>
              <a:gd name="connsiteX47" fmla="*/ 1264356 w 1738489"/>
              <a:gd name="connsiteY47" fmla="*/ 1580445 h 1828800"/>
              <a:gd name="connsiteX48" fmla="*/ 1298223 w 1738489"/>
              <a:gd name="connsiteY48" fmla="*/ 1557867 h 1828800"/>
              <a:gd name="connsiteX49" fmla="*/ 1365956 w 1738489"/>
              <a:gd name="connsiteY49" fmla="*/ 1444978 h 1828800"/>
              <a:gd name="connsiteX50" fmla="*/ 1388534 w 1738489"/>
              <a:gd name="connsiteY50" fmla="*/ 1411111 h 1828800"/>
              <a:gd name="connsiteX51" fmla="*/ 1411112 w 1738489"/>
              <a:gd name="connsiteY51" fmla="*/ 1343378 h 1828800"/>
              <a:gd name="connsiteX52" fmla="*/ 1433689 w 1738489"/>
              <a:gd name="connsiteY52" fmla="*/ 1309511 h 1828800"/>
              <a:gd name="connsiteX53" fmla="*/ 1456267 w 1738489"/>
              <a:gd name="connsiteY53" fmla="*/ 1241778 h 1828800"/>
              <a:gd name="connsiteX54" fmla="*/ 1490134 w 1738489"/>
              <a:gd name="connsiteY54" fmla="*/ 1140178 h 1828800"/>
              <a:gd name="connsiteX55" fmla="*/ 1546578 w 1738489"/>
              <a:gd name="connsiteY55" fmla="*/ 1038578 h 1828800"/>
              <a:gd name="connsiteX56" fmla="*/ 1569156 w 1738489"/>
              <a:gd name="connsiteY56" fmla="*/ 1004711 h 1828800"/>
              <a:gd name="connsiteX57" fmla="*/ 1591734 w 1738489"/>
              <a:gd name="connsiteY57" fmla="*/ 970845 h 1828800"/>
              <a:gd name="connsiteX58" fmla="*/ 1603023 w 1738489"/>
              <a:gd name="connsiteY58" fmla="*/ 936978 h 1828800"/>
              <a:gd name="connsiteX59" fmla="*/ 1648178 w 1738489"/>
              <a:gd name="connsiteY59" fmla="*/ 857956 h 1828800"/>
              <a:gd name="connsiteX60" fmla="*/ 1682045 w 1738489"/>
              <a:gd name="connsiteY60" fmla="*/ 790222 h 1828800"/>
              <a:gd name="connsiteX61" fmla="*/ 1715912 w 1738489"/>
              <a:gd name="connsiteY61" fmla="*/ 722489 h 1828800"/>
              <a:gd name="connsiteX62" fmla="*/ 1738489 w 1738489"/>
              <a:gd name="connsiteY62" fmla="*/ 587022 h 1828800"/>
              <a:gd name="connsiteX63" fmla="*/ 1727200 w 1738489"/>
              <a:gd name="connsiteY63" fmla="*/ 474134 h 1828800"/>
              <a:gd name="connsiteX64" fmla="*/ 1704623 w 1738489"/>
              <a:gd name="connsiteY64" fmla="*/ 428978 h 1828800"/>
              <a:gd name="connsiteX65" fmla="*/ 1670756 w 1738489"/>
              <a:gd name="connsiteY65" fmla="*/ 316089 h 1828800"/>
              <a:gd name="connsiteX66" fmla="*/ 1648178 w 1738489"/>
              <a:gd name="connsiteY66" fmla="*/ 282222 h 1828800"/>
              <a:gd name="connsiteX67" fmla="*/ 1591734 w 1738489"/>
              <a:gd name="connsiteY67" fmla="*/ 191911 h 1828800"/>
              <a:gd name="connsiteX68" fmla="*/ 1557867 w 1738489"/>
              <a:gd name="connsiteY68" fmla="*/ 79022 h 1828800"/>
              <a:gd name="connsiteX69" fmla="*/ 1444978 w 1738489"/>
              <a:gd name="connsiteY69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738489" h="1828800">
                <a:moveTo>
                  <a:pt x="1444978" y="0"/>
                </a:moveTo>
                <a:lnTo>
                  <a:pt x="1444978" y="0"/>
                </a:lnTo>
                <a:cubicBezTo>
                  <a:pt x="1403585" y="3763"/>
                  <a:pt x="1361651" y="3629"/>
                  <a:pt x="1320800" y="11289"/>
                </a:cubicBezTo>
                <a:cubicBezTo>
                  <a:pt x="1300883" y="15023"/>
                  <a:pt x="1283580" y="27459"/>
                  <a:pt x="1264356" y="33867"/>
                </a:cubicBezTo>
                <a:cubicBezTo>
                  <a:pt x="1236827" y="43043"/>
                  <a:pt x="1189595" y="50481"/>
                  <a:pt x="1162756" y="56445"/>
                </a:cubicBezTo>
                <a:cubicBezTo>
                  <a:pt x="1147610" y="59811"/>
                  <a:pt x="1133066" y="66497"/>
                  <a:pt x="1117600" y="67734"/>
                </a:cubicBezTo>
                <a:cubicBezTo>
                  <a:pt x="1038740" y="74043"/>
                  <a:pt x="959556" y="75259"/>
                  <a:pt x="880534" y="79022"/>
                </a:cubicBezTo>
                <a:cubicBezTo>
                  <a:pt x="869245" y="82785"/>
                  <a:pt x="857604" y="85623"/>
                  <a:pt x="846667" y="90311"/>
                </a:cubicBezTo>
                <a:cubicBezTo>
                  <a:pt x="831199" y="96940"/>
                  <a:pt x="817477" y="107567"/>
                  <a:pt x="801512" y="112889"/>
                </a:cubicBezTo>
                <a:cubicBezTo>
                  <a:pt x="783309" y="118957"/>
                  <a:pt x="763682" y="119524"/>
                  <a:pt x="745067" y="124178"/>
                </a:cubicBezTo>
                <a:cubicBezTo>
                  <a:pt x="733523" y="127064"/>
                  <a:pt x="722744" y="132581"/>
                  <a:pt x="711200" y="135467"/>
                </a:cubicBezTo>
                <a:cubicBezTo>
                  <a:pt x="692586" y="140121"/>
                  <a:pt x="673486" y="142594"/>
                  <a:pt x="654756" y="146756"/>
                </a:cubicBezTo>
                <a:cubicBezTo>
                  <a:pt x="639610" y="150122"/>
                  <a:pt x="624518" y="153783"/>
                  <a:pt x="609600" y="158045"/>
                </a:cubicBezTo>
                <a:cubicBezTo>
                  <a:pt x="598159" y="161314"/>
                  <a:pt x="587278" y="166448"/>
                  <a:pt x="575734" y="169334"/>
                </a:cubicBezTo>
                <a:cubicBezTo>
                  <a:pt x="518233" y="183709"/>
                  <a:pt x="480896" y="184888"/>
                  <a:pt x="417689" y="191911"/>
                </a:cubicBezTo>
                <a:cubicBezTo>
                  <a:pt x="406400" y="199437"/>
                  <a:pt x="395958" y="208421"/>
                  <a:pt x="383823" y="214489"/>
                </a:cubicBezTo>
                <a:cubicBezTo>
                  <a:pt x="367628" y="222587"/>
                  <a:pt x="319267" y="233450"/>
                  <a:pt x="304800" y="237067"/>
                </a:cubicBezTo>
                <a:cubicBezTo>
                  <a:pt x="209378" y="294321"/>
                  <a:pt x="285498" y="246016"/>
                  <a:pt x="203200" y="304800"/>
                </a:cubicBezTo>
                <a:cubicBezTo>
                  <a:pt x="166637" y="330916"/>
                  <a:pt x="166470" y="324042"/>
                  <a:pt x="135467" y="361245"/>
                </a:cubicBezTo>
                <a:cubicBezTo>
                  <a:pt x="126781" y="371668"/>
                  <a:pt x="120415" y="383822"/>
                  <a:pt x="112889" y="395111"/>
                </a:cubicBezTo>
                <a:cubicBezTo>
                  <a:pt x="109126" y="406400"/>
                  <a:pt x="106287" y="418040"/>
                  <a:pt x="101600" y="428978"/>
                </a:cubicBezTo>
                <a:cubicBezTo>
                  <a:pt x="75800" y="489180"/>
                  <a:pt x="82861" y="455056"/>
                  <a:pt x="67734" y="508000"/>
                </a:cubicBezTo>
                <a:cubicBezTo>
                  <a:pt x="63472" y="522918"/>
                  <a:pt x="60903" y="538295"/>
                  <a:pt x="56445" y="553156"/>
                </a:cubicBezTo>
                <a:cubicBezTo>
                  <a:pt x="49606" y="575951"/>
                  <a:pt x="39639" y="597801"/>
                  <a:pt x="33867" y="620889"/>
                </a:cubicBezTo>
                <a:cubicBezTo>
                  <a:pt x="8403" y="722744"/>
                  <a:pt x="21102" y="681762"/>
                  <a:pt x="0" y="745067"/>
                </a:cubicBezTo>
                <a:cubicBezTo>
                  <a:pt x="7092" y="943651"/>
                  <a:pt x="5971" y="1033536"/>
                  <a:pt x="22578" y="1207911"/>
                </a:cubicBezTo>
                <a:cubicBezTo>
                  <a:pt x="23750" y="1220220"/>
                  <a:pt x="38654" y="1344284"/>
                  <a:pt x="45156" y="1365956"/>
                </a:cubicBezTo>
                <a:cubicBezTo>
                  <a:pt x="49992" y="1382075"/>
                  <a:pt x="61484" y="1395486"/>
                  <a:pt x="67734" y="1411111"/>
                </a:cubicBezTo>
                <a:cubicBezTo>
                  <a:pt x="76573" y="1433208"/>
                  <a:pt x="82786" y="1456267"/>
                  <a:pt x="90312" y="1478845"/>
                </a:cubicBezTo>
                <a:cubicBezTo>
                  <a:pt x="94075" y="1490134"/>
                  <a:pt x="94999" y="1502810"/>
                  <a:pt x="101600" y="1512711"/>
                </a:cubicBezTo>
                <a:cubicBezTo>
                  <a:pt x="109126" y="1524000"/>
                  <a:pt x="118110" y="1534443"/>
                  <a:pt x="124178" y="1546578"/>
                </a:cubicBezTo>
                <a:cubicBezTo>
                  <a:pt x="146596" y="1591413"/>
                  <a:pt x="121069" y="1572713"/>
                  <a:pt x="158045" y="1614311"/>
                </a:cubicBezTo>
                <a:cubicBezTo>
                  <a:pt x="179258" y="1638176"/>
                  <a:pt x="203200" y="1659467"/>
                  <a:pt x="225778" y="1682045"/>
                </a:cubicBezTo>
                <a:lnTo>
                  <a:pt x="293512" y="1749778"/>
                </a:lnTo>
                <a:cubicBezTo>
                  <a:pt x="301038" y="1761067"/>
                  <a:pt x="304584" y="1776454"/>
                  <a:pt x="316089" y="1783645"/>
                </a:cubicBezTo>
                <a:cubicBezTo>
                  <a:pt x="336271" y="1796258"/>
                  <a:pt x="361245" y="1798696"/>
                  <a:pt x="383823" y="1806222"/>
                </a:cubicBezTo>
                <a:cubicBezTo>
                  <a:pt x="453570" y="1829471"/>
                  <a:pt x="405833" y="1816325"/>
                  <a:pt x="530578" y="1828800"/>
                </a:cubicBezTo>
                <a:cubicBezTo>
                  <a:pt x="590785" y="1825037"/>
                  <a:pt x="651084" y="1822521"/>
                  <a:pt x="711200" y="1817511"/>
                </a:cubicBezTo>
                <a:cubicBezTo>
                  <a:pt x="741433" y="1814992"/>
                  <a:pt x="771440" y="1810231"/>
                  <a:pt x="801512" y="1806222"/>
                </a:cubicBezTo>
                <a:cubicBezTo>
                  <a:pt x="885536" y="1795019"/>
                  <a:pt x="864533" y="1798134"/>
                  <a:pt x="936978" y="1783645"/>
                </a:cubicBezTo>
                <a:cubicBezTo>
                  <a:pt x="948267" y="1776119"/>
                  <a:pt x="958710" y="1767135"/>
                  <a:pt x="970845" y="1761067"/>
                </a:cubicBezTo>
                <a:cubicBezTo>
                  <a:pt x="981488" y="1755745"/>
                  <a:pt x="994310" y="1755557"/>
                  <a:pt x="1004712" y="1749778"/>
                </a:cubicBezTo>
                <a:cubicBezTo>
                  <a:pt x="1028432" y="1736600"/>
                  <a:pt x="1049867" y="1719674"/>
                  <a:pt x="1072445" y="1704622"/>
                </a:cubicBezTo>
                <a:lnTo>
                  <a:pt x="1140178" y="1659467"/>
                </a:lnTo>
                <a:cubicBezTo>
                  <a:pt x="1151467" y="1651941"/>
                  <a:pt x="1161174" y="1641179"/>
                  <a:pt x="1174045" y="1636889"/>
                </a:cubicBezTo>
                <a:lnTo>
                  <a:pt x="1207912" y="1625600"/>
                </a:lnTo>
                <a:cubicBezTo>
                  <a:pt x="1215438" y="1614311"/>
                  <a:pt x="1219895" y="1600209"/>
                  <a:pt x="1230489" y="1591734"/>
                </a:cubicBezTo>
                <a:cubicBezTo>
                  <a:pt x="1239781" y="1584300"/>
                  <a:pt x="1253713" y="1585767"/>
                  <a:pt x="1264356" y="1580445"/>
                </a:cubicBezTo>
                <a:cubicBezTo>
                  <a:pt x="1276491" y="1574377"/>
                  <a:pt x="1286934" y="1565393"/>
                  <a:pt x="1298223" y="1557867"/>
                </a:cubicBezTo>
                <a:cubicBezTo>
                  <a:pt x="1408688" y="1392169"/>
                  <a:pt x="1296528" y="1566477"/>
                  <a:pt x="1365956" y="1444978"/>
                </a:cubicBezTo>
                <a:cubicBezTo>
                  <a:pt x="1372687" y="1433198"/>
                  <a:pt x="1383024" y="1423509"/>
                  <a:pt x="1388534" y="1411111"/>
                </a:cubicBezTo>
                <a:cubicBezTo>
                  <a:pt x="1398200" y="1389363"/>
                  <a:pt x="1397911" y="1363180"/>
                  <a:pt x="1411112" y="1343378"/>
                </a:cubicBezTo>
                <a:cubicBezTo>
                  <a:pt x="1418638" y="1332089"/>
                  <a:pt x="1428179" y="1321909"/>
                  <a:pt x="1433689" y="1309511"/>
                </a:cubicBezTo>
                <a:cubicBezTo>
                  <a:pt x="1443355" y="1287763"/>
                  <a:pt x="1448741" y="1264356"/>
                  <a:pt x="1456267" y="1241778"/>
                </a:cubicBezTo>
                <a:lnTo>
                  <a:pt x="1490134" y="1140178"/>
                </a:lnTo>
                <a:cubicBezTo>
                  <a:pt x="1510004" y="1080569"/>
                  <a:pt x="1494822" y="1116212"/>
                  <a:pt x="1546578" y="1038578"/>
                </a:cubicBezTo>
                <a:lnTo>
                  <a:pt x="1569156" y="1004711"/>
                </a:lnTo>
                <a:lnTo>
                  <a:pt x="1591734" y="970845"/>
                </a:lnTo>
                <a:cubicBezTo>
                  <a:pt x="1595497" y="959556"/>
                  <a:pt x="1598336" y="947916"/>
                  <a:pt x="1603023" y="936978"/>
                </a:cubicBezTo>
                <a:cubicBezTo>
                  <a:pt x="1620212" y="896870"/>
                  <a:pt x="1625501" y="891971"/>
                  <a:pt x="1648178" y="857956"/>
                </a:cubicBezTo>
                <a:cubicBezTo>
                  <a:pt x="1676552" y="772834"/>
                  <a:pt x="1638278" y="877754"/>
                  <a:pt x="1682045" y="790222"/>
                </a:cubicBezTo>
                <a:cubicBezTo>
                  <a:pt x="1728784" y="696746"/>
                  <a:pt x="1651206" y="819549"/>
                  <a:pt x="1715912" y="722489"/>
                </a:cubicBezTo>
                <a:cubicBezTo>
                  <a:pt x="1727800" y="674932"/>
                  <a:pt x="1738489" y="639872"/>
                  <a:pt x="1738489" y="587022"/>
                </a:cubicBezTo>
                <a:cubicBezTo>
                  <a:pt x="1738489" y="549205"/>
                  <a:pt x="1735124" y="511112"/>
                  <a:pt x="1727200" y="474134"/>
                </a:cubicBezTo>
                <a:cubicBezTo>
                  <a:pt x="1723674" y="457679"/>
                  <a:pt x="1710532" y="444735"/>
                  <a:pt x="1704623" y="428978"/>
                </a:cubicBezTo>
                <a:cubicBezTo>
                  <a:pt x="1691101" y="392918"/>
                  <a:pt x="1692812" y="349173"/>
                  <a:pt x="1670756" y="316089"/>
                </a:cubicBezTo>
                <a:cubicBezTo>
                  <a:pt x="1663230" y="304800"/>
                  <a:pt x="1653688" y="294620"/>
                  <a:pt x="1648178" y="282222"/>
                </a:cubicBezTo>
                <a:cubicBezTo>
                  <a:pt x="1608582" y="193133"/>
                  <a:pt x="1652657" y="232528"/>
                  <a:pt x="1591734" y="191911"/>
                </a:cubicBezTo>
                <a:cubicBezTo>
                  <a:pt x="1585423" y="166669"/>
                  <a:pt x="1568860" y="95512"/>
                  <a:pt x="1557867" y="79022"/>
                </a:cubicBezTo>
                <a:cubicBezTo>
                  <a:pt x="1506808" y="2433"/>
                  <a:pt x="1463793" y="13170"/>
                  <a:pt x="1444978" y="0"/>
                </a:cubicBez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  <a:ln w="793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30310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3 % salt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7322" y="3806188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Surrounding solution is 1% salt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105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Does the cell explode or shrivel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33320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 wall</a:t>
            </a:r>
            <a:endParaRPr lang="en-US" sz="2400" dirty="0"/>
          </a:p>
        </p:txBody>
      </p:sp>
      <p:cxnSp>
        <p:nvCxnSpPr>
          <p:cNvPr id="8" name="Straight Arrow Connector 7"/>
          <p:cNvCxnSpPr>
            <a:endCxn id="2" idx="16"/>
          </p:cNvCxnSpPr>
          <p:nvPr/>
        </p:nvCxnSpPr>
        <p:spPr>
          <a:xfrm>
            <a:off x="1601611" y="1907886"/>
            <a:ext cx="107244" cy="21531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9177" y="620889"/>
            <a:ext cx="4648200" cy="3457222"/>
          </a:xfrm>
          <a:custGeom>
            <a:avLst/>
            <a:gdLst>
              <a:gd name="connsiteX0" fmla="*/ 1444978 w 1738489"/>
              <a:gd name="connsiteY0" fmla="*/ 0 h 1828800"/>
              <a:gd name="connsiteX1" fmla="*/ 1444978 w 1738489"/>
              <a:gd name="connsiteY1" fmla="*/ 0 h 1828800"/>
              <a:gd name="connsiteX2" fmla="*/ 1320800 w 1738489"/>
              <a:gd name="connsiteY2" fmla="*/ 11289 h 1828800"/>
              <a:gd name="connsiteX3" fmla="*/ 1264356 w 1738489"/>
              <a:gd name="connsiteY3" fmla="*/ 33867 h 1828800"/>
              <a:gd name="connsiteX4" fmla="*/ 1162756 w 1738489"/>
              <a:gd name="connsiteY4" fmla="*/ 56445 h 1828800"/>
              <a:gd name="connsiteX5" fmla="*/ 1117600 w 1738489"/>
              <a:gd name="connsiteY5" fmla="*/ 67734 h 1828800"/>
              <a:gd name="connsiteX6" fmla="*/ 880534 w 1738489"/>
              <a:gd name="connsiteY6" fmla="*/ 79022 h 1828800"/>
              <a:gd name="connsiteX7" fmla="*/ 846667 w 1738489"/>
              <a:gd name="connsiteY7" fmla="*/ 90311 h 1828800"/>
              <a:gd name="connsiteX8" fmla="*/ 801512 w 1738489"/>
              <a:gd name="connsiteY8" fmla="*/ 112889 h 1828800"/>
              <a:gd name="connsiteX9" fmla="*/ 745067 w 1738489"/>
              <a:gd name="connsiteY9" fmla="*/ 124178 h 1828800"/>
              <a:gd name="connsiteX10" fmla="*/ 711200 w 1738489"/>
              <a:gd name="connsiteY10" fmla="*/ 135467 h 1828800"/>
              <a:gd name="connsiteX11" fmla="*/ 654756 w 1738489"/>
              <a:gd name="connsiteY11" fmla="*/ 146756 h 1828800"/>
              <a:gd name="connsiteX12" fmla="*/ 609600 w 1738489"/>
              <a:gd name="connsiteY12" fmla="*/ 158045 h 1828800"/>
              <a:gd name="connsiteX13" fmla="*/ 575734 w 1738489"/>
              <a:gd name="connsiteY13" fmla="*/ 169334 h 1828800"/>
              <a:gd name="connsiteX14" fmla="*/ 417689 w 1738489"/>
              <a:gd name="connsiteY14" fmla="*/ 191911 h 1828800"/>
              <a:gd name="connsiteX15" fmla="*/ 383823 w 1738489"/>
              <a:gd name="connsiteY15" fmla="*/ 214489 h 1828800"/>
              <a:gd name="connsiteX16" fmla="*/ 304800 w 1738489"/>
              <a:gd name="connsiteY16" fmla="*/ 237067 h 1828800"/>
              <a:gd name="connsiteX17" fmla="*/ 203200 w 1738489"/>
              <a:gd name="connsiteY17" fmla="*/ 304800 h 1828800"/>
              <a:gd name="connsiteX18" fmla="*/ 135467 w 1738489"/>
              <a:gd name="connsiteY18" fmla="*/ 361245 h 1828800"/>
              <a:gd name="connsiteX19" fmla="*/ 112889 w 1738489"/>
              <a:gd name="connsiteY19" fmla="*/ 395111 h 1828800"/>
              <a:gd name="connsiteX20" fmla="*/ 101600 w 1738489"/>
              <a:gd name="connsiteY20" fmla="*/ 428978 h 1828800"/>
              <a:gd name="connsiteX21" fmla="*/ 67734 w 1738489"/>
              <a:gd name="connsiteY21" fmla="*/ 508000 h 1828800"/>
              <a:gd name="connsiteX22" fmla="*/ 56445 w 1738489"/>
              <a:gd name="connsiteY22" fmla="*/ 553156 h 1828800"/>
              <a:gd name="connsiteX23" fmla="*/ 33867 w 1738489"/>
              <a:gd name="connsiteY23" fmla="*/ 620889 h 1828800"/>
              <a:gd name="connsiteX24" fmla="*/ 0 w 1738489"/>
              <a:gd name="connsiteY24" fmla="*/ 745067 h 1828800"/>
              <a:gd name="connsiteX25" fmla="*/ 22578 w 1738489"/>
              <a:gd name="connsiteY25" fmla="*/ 1207911 h 1828800"/>
              <a:gd name="connsiteX26" fmla="*/ 45156 w 1738489"/>
              <a:gd name="connsiteY26" fmla="*/ 1365956 h 1828800"/>
              <a:gd name="connsiteX27" fmla="*/ 67734 w 1738489"/>
              <a:gd name="connsiteY27" fmla="*/ 1411111 h 1828800"/>
              <a:gd name="connsiteX28" fmla="*/ 90312 w 1738489"/>
              <a:gd name="connsiteY28" fmla="*/ 1478845 h 1828800"/>
              <a:gd name="connsiteX29" fmla="*/ 101600 w 1738489"/>
              <a:gd name="connsiteY29" fmla="*/ 1512711 h 1828800"/>
              <a:gd name="connsiteX30" fmla="*/ 124178 w 1738489"/>
              <a:gd name="connsiteY30" fmla="*/ 1546578 h 1828800"/>
              <a:gd name="connsiteX31" fmla="*/ 158045 w 1738489"/>
              <a:gd name="connsiteY31" fmla="*/ 1614311 h 1828800"/>
              <a:gd name="connsiteX32" fmla="*/ 225778 w 1738489"/>
              <a:gd name="connsiteY32" fmla="*/ 1682045 h 1828800"/>
              <a:gd name="connsiteX33" fmla="*/ 293512 w 1738489"/>
              <a:gd name="connsiteY33" fmla="*/ 1749778 h 1828800"/>
              <a:gd name="connsiteX34" fmla="*/ 316089 w 1738489"/>
              <a:gd name="connsiteY34" fmla="*/ 1783645 h 1828800"/>
              <a:gd name="connsiteX35" fmla="*/ 383823 w 1738489"/>
              <a:gd name="connsiteY35" fmla="*/ 1806222 h 1828800"/>
              <a:gd name="connsiteX36" fmla="*/ 530578 w 1738489"/>
              <a:gd name="connsiteY36" fmla="*/ 1828800 h 1828800"/>
              <a:gd name="connsiteX37" fmla="*/ 711200 w 1738489"/>
              <a:gd name="connsiteY37" fmla="*/ 1817511 h 1828800"/>
              <a:gd name="connsiteX38" fmla="*/ 801512 w 1738489"/>
              <a:gd name="connsiteY38" fmla="*/ 1806222 h 1828800"/>
              <a:gd name="connsiteX39" fmla="*/ 936978 w 1738489"/>
              <a:gd name="connsiteY39" fmla="*/ 1783645 h 1828800"/>
              <a:gd name="connsiteX40" fmla="*/ 970845 w 1738489"/>
              <a:gd name="connsiteY40" fmla="*/ 1761067 h 1828800"/>
              <a:gd name="connsiteX41" fmla="*/ 1004712 w 1738489"/>
              <a:gd name="connsiteY41" fmla="*/ 1749778 h 1828800"/>
              <a:gd name="connsiteX42" fmla="*/ 1072445 w 1738489"/>
              <a:gd name="connsiteY42" fmla="*/ 1704622 h 1828800"/>
              <a:gd name="connsiteX43" fmla="*/ 1140178 w 1738489"/>
              <a:gd name="connsiteY43" fmla="*/ 1659467 h 1828800"/>
              <a:gd name="connsiteX44" fmla="*/ 1174045 w 1738489"/>
              <a:gd name="connsiteY44" fmla="*/ 1636889 h 1828800"/>
              <a:gd name="connsiteX45" fmla="*/ 1207912 w 1738489"/>
              <a:gd name="connsiteY45" fmla="*/ 1625600 h 1828800"/>
              <a:gd name="connsiteX46" fmla="*/ 1230489 w 1738489"/>
              <a:gd name="connsiteY46" fmla="*/ 1591734 h 1828800"/>
              <a:gd name="connsiteX47" fmla="*/ 1264356 w 1738489"/>
              <a:gd name="connsiteY47" fmla="*/ 1580445 h 1828800"/>
              <a:gd name="connsiteX48" fmla="*/ 1298223 w 1738489"/>
              <a:gd name="connsiteY48" fmla="*/ 1557867 h 1828800"/>
              <a:gd name="connsiteX49" fmla="*/ 1365956 w 1738489"/>
              <a:gd name="connsiteY49" fmla="*/ 1444978 h 1828800"/>
              <a:gd name="connsiteX50" fmla="*/ 1388534 w 1738489"/>
              <a:gd name="connsiteY50" fmla="*/ 1411111 h 1828800"/>
              <a:gd name="connsiteX51" fmla="*/ 1411112 w 1738489"/>
              <a:gd name="connsiteY51" fmla="*/ 1343378 h 1828800"/>
              <a:gd name="connsiteX52" fmla="*/ 1433689 w 1738489"/>
              <a:gd name="connsiteY52" fmla="*/ 1309511 h 1828800"/>
              <a:gd name="connsiteX53" fmla="*/ 1456267 w 1738489"/>
              <a:gd name="connsiteY53" fmla="*/ 1241778 h 1828800"/>
              <a:gd name="connsiteX54" fmla="*/ 1490134 w 1738489"/>
              <a:gd name="connsiteY54" fmla="*/ 1140178 h 1828800"/>
              <a:gd name="connsiteX55" fmla="*/ 1546578 w 1738489"/>
              <a:gd name="connsiteY55" fmla="*/ 1038578 h 1828800"/>
              <a:gd name="connsiteX56" fmla="*/ 1569156 w 1738489"/>
              <a:gd name="connsiteY56" fmla="*/ 1004711 h 1828800"/>
              <a:gd name="connsiteX57" fmla="*/ 1591734 w 1738489"/>
              <a:gd name="connsiteY57" fmla="*/ 970845 h 1828800"/>
              <a:gd name="connsiteX58" fmla="*/ 1603023 w 1738489"/>
              <a:gd name="connsiteY58" fmla="*/ 936978 h 1828800"/>
              <a:gd name="connsiteX59" fmla="*/ 1648178 w 1738489"/>
              <a:gd name="connsiteY59" fmla="*/ 857956 h 1828800"/>
              <a:gd name="connsiteX60" fmla="*/ 1682045 w 1738489"/>
              <a:gd name="connsiteY60" fmla="*/ 790222 h 1828800"/>
              <a:gd name="connsiteX61" fmla="*/ 1715912 w 1738489"/>
              <a:gd name="connsiteY61" fmla="*/ 722489 h 1828800"/>
              <a:gd name="connsiteX62" fmla="*/ 1738489 w 1738489"/>
              <a:gd name="connsiteY62" fmla="*/ 587022 h 1828800"/>
              <a:gd name="connsiteX63" fmla="*/ 1727200 w 1738489"/>
              <a:gd name="connsiteY63" fmla="*/ 474134 h 1828800"/>
              <a:gd name="connsiteX64" fmla="*/ 1704623 w 1738489"/>
              <a:gd name="connsiteY64" fmla="*/ 428978 h 1828800"/>
              <a:gd name="connsiteX65" fmla="*/ 1670756 w 1738489"/>
              <a:gd name="connsiteY65" fmla="*/ 316089 h 1828800"/>
              <a:gd name="connsiteX66" fmla="*/ 1648178 w 1738489"/>
              <a:gd name="connsiteY66" fmla="*/ 282222 h 1828800"/>
              <a:gd name="connsiteX67" fmla="*/ 1591734 w 1738489"/>
              <a:gd name="connsiteY67" fmla="*/ 191911 h 1828800"/>
              <a:gd name="connsiteX68" fmla="*/ 1557867 w 1738489"/>
              <a:gd name="connsiteY68" fmla="*/ 79022 h 1828800"/>
              <a:gd name="connsiteX69" fmla="*/ 1444978 w 1738489"/>
              <a:gd name="connsiteY69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738489" h="1828800">
                <a:moveTo>
                  <a:pt x="1444978" y="0"/>
                </a:moveTo>
                <a:lnTo>
                  <a:pt x="1444978" y="0"/>
                </a:lnTo>
                <a:cubicBezTo>
                  <a:pt x="1403585" y="3763"/>
                  <a:pt x="1361651" y="3629"/>
                  <a:pt x="1320800" y="11289"/>
                </a:cubicBezTo>
                <a:cubicBezTo>
                  <a:pt x="1300883" y="15023"/>
                  <a:pt x="1283580" y="27459"/>
                  <a:pt x="1264356" y="33867"/>
                </a:cubicBezTo>
                <a:cubicBezTo>
                  <a:pt x="1236827" y="43043"/>
                  <a:pt x="1189595" y="50481"/>
                  <a:pt x="1162756" y="56445"/>
                </a:cubicBezTo>
                <a:cubicBezTo>
                  <a:pt x="1147610" y="59811"/>
                  <a:pt x="1133066" y="66497"/>
                  <a:pt x="1117600" y="67734"/>
                </a:cubicBezTo>
                <a:cubicBezTo>
                  <a:pt x="1038740" y="74043"/>
                  <a:pt x="959556" y="75259"/>
                  <a:pt x="880534" y="79022"/>
                </a:cubicBezTo>
                <a:cubicBezTo>
                  <a:pt x="869245" y="82785"/>
                  <a:pt x="857604" y="85623"/>
                  <a:pt x="846667" y="90311"/>
                </a:cubicBezTo>
                <a:cubicBezTo>
                  <a:pt x="831199" y="96940"/>
                  <a:pt x="817477" y="107567"/>
                  <a:pt x="801512" y="112889"/>
                </a:cubicBezTo>
                <a:cubicBezTo>
                  <a:pt x="783309" y="118957"/>
                  <a:pt x="763682" y="119524"/>
                  <a:pt x="745067" y="124178"/>
                </a:cubicBezTo>
                <a:cubicBezTo>
                  <a:pt x="733523" y="127064"/>
                  <a:pt x="722744" y="132581"/>
                  <a:pt x="711200" y="135467"/>
                </a:cubicBezTo>
                <a:cubicBezTo>
                  <a:pt x="692586" y="140121"/>
                  <a:pt x="673486" y="142594"/>
                  <a:pt x="654756" y="146756"/>
                </a:cubicBezTo>
                <a:cubicBezTo>
                  <a:pt x="639610" y="150122"/>
                  <a:pt x="624518" y="153783"/>
                  <a:pt x="609600" y="158045"/>
                </a:cubicBezTo>
                <a:cubicBezTo>
                  <a:pt x="598159" y="161314"/>
                  <a:pt x="587278" y="166448"/>
                  <a:pt x="575734" y="169334"/>
                </a:cubicBezTo>
                <a:cubicBezTo>
                  <a:pt x="518233" y="183709"/>
                  <a:pt x="480896" y="184888"/>
                  <a:pt x="417689" y="191911"/>
                </a:cubicBezTo>
                <a:cubicBezTo>
                  <a:pt x="406400" y="199437"/>
                  <a:pt x="395958" y="208421"/>
                  <a:pt x="383823" y="214489"/>
                </a:cubicBezTo>
                <a:cubicBezTo>
                  <a:pt x="367628" y="222587"/>
                  <a:pt x="319267" y="233450"/>
                  <a:pt x="304800" y="237067"/>
                </a:cubicBezTo>
                <a:cubicBezTo>
                  <a:pt x="209378" y="294321"/>
                  <a:pt x="285498" y="246016"/>
                  <a:pt x="203200" y="304800"/>
                </a:cubicBezTo>
                <a:cubicBezTo>
                  <a:pt x="166637" y="330916"/>
                  <a:pt x="166470" y="324042"/>
                  <a:pt x="135467" y="361245"/>
                </a:cubicBezTo>
                <a:cubicBezTo>
                  <a:pt x="126781" y="371668"/>
                  <a:pt x="120415" y="383822"/>
                  <a:pt x="112889" y="395111"/>
                </a:cubicBezTo>
                <a:cubicBezTo>
                  <a:pt x="109126" y="406400"/>
                  <a:pt x="106287" y="418040"/>
                  <a:pt x="101600" y="428978"/>
                </a:cubicBezTo>
                <a:cubicBezTo>
                  <a:pt x="75800" y="489180"/>
                  <a:pt x="82861" y="455056"/>
                  <a:pt x="67734" y="508000"/>
                </a:cubicBezTo>
                <a:cubicBezTo>
                  <a:pt x="63472" y="522918"/>
                  <a:pt x="60903" y="538295"/>
                  <a:pt x="56445" y="553156"/>
                </a:cubicBezTo>
                <a:cubicBezTo>
                  <a:pt x="49606" y="575951"/>
                  <a:pt x="39639" y="597801"/>
                  <a:pt x="33867" y="620889"/>
                </a:cubicBezTo>
                <a:cubicBezTo>
                  <a:pt x="8403" y="722744"/>
                  <a:pt x="21102" y="681762"/>
                  <a:pt x="0" y="745067"/>
                </a:cubicBezTo>
                <a:cubicBezTo>
                  <a:pt x="7092" y="943651"/>
                  <a:pt x="5971" y="1033536"/>
                  <a:pt x="22578" y="1207911"/>
                </a:cubicBezTo>
                <a:cubicBezTo>
                  <a:pt x="23750" y="1220220"/>
                  <a:pt x="38654" y="1344284"/>
                  <a:pt x="45156" y="1365956"/>
                </a:cubicBezTo>
                <a:cubicBezTo>
                  <a:pt x="49992" y="1382075"/>
                  <a:pt x="61484" y="1395486"/>
                  <a:pt x="67734" y="1411111"/>
                </a:cubicBezTo>
                <a:cubicBezTo>
                  <a:pt x="76573" y="1433208"/>
                  <a:pt x="82786" y="1456267"/>
                  <a:pt x="90312" y="1478845"/>
                </a:cubicBezTo>
                <a:cubicBezTo>
                  <a:pt x="94075" y="1490134"/>
                  <a:pt x="94999" y="1502810"/>
                  <a:pt x="101600" y="1512711"/>
                </a:cubicBezTo>
                <a:cubicBezTo>
                  <a:pt x="109126" y="1524000"/>
                  <a:pt x="118110" y="1534443"/>
                  <a:pt x="124178" y="1546578"/>
                </a:cubicBezTo>
                <a:cubicBezTo>
                  <a:pt x="146596" y="1591413"/>
                  <a:pt x="121069" y="1572713"/>
                  <a:pt x="158045" y="1614311"/>
                </a:cubicBezTo>
                <a:cubicBezTo>
                  <a:pt x="179258" y="1638176"/>
                  <a:pt x="203200" y="1659467"/>
                  <a:pt x="225778" y="1682045"/>
                </a:cubicBezTo>
                <a:lnTo>
                  <a:pt x="293512" y="1749778"/>
                </a:lnTo>
                <a:cubicBezTo>
                  <a:pt x="301038" y="1761067"/>
                  <a:pt x="304584" y="1776454"/>
                  <a:pt x="316089" y="1783645"/>
                </a:cubicBezTo>
                <a:cubicBezTo>
                  <a:pt x="336271" y="1796258"/>
                  <a:pt x="361245" y="1798696"/>
                  <a:pt x="383823" y="1806222"/>
                </a:cubicBezTo>
                <a:cubicBezTo>
                  <a:pt x="453570" y="1829471"/>
                  <a:pt x="405833" y="1816325"/>
                  <a:pt x="530578" y="1828800"/>
                </a:cubicBezTo>
                <a:cubicBezTo>
                  <a:pt x="590785" y="1825037"/>
                  <a:pt x="651084" y="1822521"/>
                  <a:pt x="711200" y="1817511"/>
                </a:cubicBezTo>
                <a:cubicBezTo>
                  <a:pt x="741433" y="1814992"/>
                  <a:pt x="771440" y="1810231"/>
                  <a:pt x="801512" y="1806222"/>
                </a:cubicBezTo>
                <a:cubicBezTo>
                  <a:pt x="885536" y="1795019"/>
                  <a:pt x="864533" y="1798134"/>
                  <a:pt x="936978" y="1783645"/>
                </a:cubicBezTo>
                <a:cubicBezTo>
                  <a:pt x="948267" y="1776119"/>
                  <a:pt x="958710" y="1767135"/>
                  <a:pt x="970845" y="1761067"/>
                </a:cubicBezTo>
                <a:cubicBezTo>
                  <a:pt x="981488" y="1755745"/>
                  <a:pt x="994310" y="1755557"/>
                  <a:pt x="1004712" y="1749778"/>
                </a:cubicBezTo>
                <a:cubicBezTo>
                  <a:pt x="1028432" y="1736600"/>
                  <a:pt x="1049867" y="1719674"/>
                  <a:pt x="1072445" y="1704622"/>
                </a:cubicBezTo>
                <a:lnTo>
                  <a:pt x="1140178" y="1659467"/>
                </a:lnTo>
                <a:cubicBezTo>
                  <a:pt x="1151467" y="1651941"/>
                  <a:pt x="1161174" y="1641179"/>
                  <a:pt x="1174045" y="1636889"/>
                </a:cubicBezTo>
                <a:lnTo>
                  <a:pt x="1207912" y="1625600"/>
                </a:lnTo>
                <a:cubicBezTo>
                  <a:pt x="1215438" y="1614311"/>
                  <a:pt x="1219895" y="1600209"/>
                  <a:pt x="1230489" y="1591734"/>
                </a:cubicBezTo>
                <a:cubicBezTo>
                  <a:pt x="1239781" y="1584300"/>
                  <a:pt x="1253713" y="1585767"/>
                  <a:pt x="1264356" y="1580445"/>
                </a:cubicBezTo>
                <a:cubicBezTo>
                  <a:pt x="1276491" y="1574377"/>
                  <a:pt x="1286934" y="1565393"/>
                  <a:pt x="1298223" y="1557867"/>
                </a:cubicBezTo>
                <a:cubicBezTo>
                  <a:pt x="1408688" y="1392169"/>
                  <a:pt x="1296528" y="1566477"/>
                  <a:pt x="1365956" y="1444978"/>
                </a:cubicBezTo>
                <a:cubicBezTo>
                  <a:pt x="1372687" y="1433198"/>
                  <a:pt x="1383024" y="1423509"/>
                  <a:pt x="1388534" y="1411111"/>
                </a:cubicBezTo>
                <a:cubicBezTo>
                  <a:pt x="1398200" y="1389363"/>
                  <a:pt x="1397911" y="1363180"/>
                  <a:pt x="1411112" y="1343378"/>
                </a:cubicBezTo>
                <a:cubicBezTo>
                  <a:pt x="1418638" y="1332089"/>
                  <a:pt x="1428179" y="1321909"/>
                  <a:pt x="1433689" y="1309511"/>
                </a:cubicBezTo>
                <a:cubicBezTo>
                  <a:pt x="1443355" y="1287763"/>
                  <a:pt x="1448741" y="1264356"/>
                  <a:pt x="1456267" y="1241778"/>
                </a:cubicBezTo>
                <a:lnTo>
                  <a:pt x="1490134" y="1140178"/>
                </a:lnTo>
                <a:cubicBezTo>
                  <a:pt x="1510004" y="1080569"/>
                  <a:pt x="1494822" y="1116212"/>
                  <a:pt x="1546578" y="1038578"/>
                </a:cubicBezTo>
                <a:lnTo>
                  <a:pt x="1569156" y="1004711"/>
                </a:lnTo>
                <a:lnTo>
                  <a:pt x="1591734" y="970845"/>
                </a:lnTo>
                <a:cubicBezTo>
                  <a:pt x="1595497" y="959556"/>
                  <a:pt x="1598336" y="947916"/>
                  <a:pt x="1603023" y="936978"/>
                </a:cubicBezTo>
                <a:cubicBezTo>
                  <a:pt x="1620212" y="896870"/>
                  <a:pt x="1625501" y="891971"/>
                  <a:pt x="1648178" y="857956"/>
                </a:cubicBezTo>
                <a:cubicBezTo>
                  <a:pt x="1676552" y="772834"/>
                  <a:pt x="1638278" y="877754"/>
                  <a:pt x="1682045" y="790222"/>
                </a:cubicBezTo>
                <a:cubicBezTo>
                  <a:pt x="1728784" y="696746"/>
                  <a:pt x="1651206" y="819549"/>
                  <a:pt x="1715912" y="722489"/>
                </a:cubicBezTo>
                <a:cubicBezTo>
                  <a:pt x="1727800" y="674932"/>
                  <a:pt x="1738489" y="639872"/>
                  <a:pt x="1738489" y="587022"/>
                </a:cubicBezTo>
                <a:cubicBezTo>
                  <a:pt x="1738489" y="549205"/>
                  <a:pt x="1735124" y="511112"/>
                  <a:pt x="1727200" y="474134"/>
                </a:cubicBezTo>
                <a:cubicBezTo>
                  <a:pt x="1723674" y="457679"/>
                  <a:pt x="1710532" y="444735"/>
                  <a:pt x="1704623" y="428978"/>
                </a:cubicBezTo>
                <a:cubicBezTo>
                  <a:pt x="1691101" y="392918"/>
                  <a:pt x="1692812" y="349173"/>
                  <a:pt x="1670756" y="316089"/>
                </a:cubicBezTo>
                <a:cubicBezTo>
                  <a:pt x="1663230" y="304800"/>
                  <a:pt x="1653688" y="294620"/>
                  <a:pt x="1648178" y="282222"/>
                </a:cubicBezTo>
                <a:cubicBezTo>
                  <a:pt x="1608582" y="193133"/>
                  <a:pt x="1652657" y="232528"/>
                  <a:pt x="1591734" y="191911"/>
                </a:cubicBezTo>
                <a:cubicBezTo>
                  <a:pt x="1585423" y="166669"/>
                  <a:pt x="1568860" y="95512"/>
                  <a:pt x="1557867" y="79022"/>
                </a:cubicBezTo>
                <a:cubicBezTo>
                  <a:pt x="1506808" y="2433"/>
                  <a:pt x="1463793" y="13170"/>
                  <a:pt x="1444978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127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1907886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expands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229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Political Connections</a:t>
            </a: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990600" y="1371600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8006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guantanomoprison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219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" y="5105400"/>
            <a:ext cx="4648200" cy="36933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Guantanamo </a:t>
            </a:r>
            <a:r>
              <a:rPr lang="en-US" b="1" i="0" dirty="0" smtClean="0"/>
              <a:t>Bay…where </a:t>
            </a:r>
            <a:r>
              <a:rPr lang="en-US" b="1" dirty="0"/>
              <a:t>terrorists </a:t>
            </a:r>
            <a:r>
              <a:rPr lang="en-US" b="1" i="0" dirty="0"/>
              <a:t>are </a:t>
            </a:r>
            <a:r>
              <a:rPr lang="en-US" b="1" i="0" dirty="0" smtClean="0"/>
              <a:t>kept</a:t>
            </a:r>
            <a:endParaRPr lang="en-US" b="1" i="0" dirty="0"/>
          </a:p>
        </p:txBody>
      </p:sp>
    </p:spTree>
    <p:extLst>
      <p:ext uri="{BB962C8B-B14F-4D97-AF65-F5344CB8AC3E}">
        <p14:creationId xmlns:p14="http://schemas.microsoft.com/office/powerpoint/2010/main" val="15873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Guantanamo</a:t>
            </a:r>
          </a:p>
        </p:txBody>
      </p:sp>
      <p:pic>
        <p:nvPicPr>
          <p:cNvPr id="41987" name="Picture 3" descr="cuba_guantanamo_b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219200"/>
            <a:ext cx="3238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big desal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5105400"/>
            <a:ext cx="419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Thus, all water for </a:t>
            </a:r>
            <a:r>
              <a:rPr lang="en-US" b="1" i="0" dirty="0" err="1"/>
              <a:t>Gitmo</a:t>
            </a:r>
            <a:r>
              <a:rPr lang="en-US" b="1" i="0" dirty="0"/>
              <a:t> is extracted by reverse osmosis from Atlantic ocean (Cuba won’t sell us water)</a:t>
            </a:r>
            <a:endParaRPr lang="en-US" i="0" dirty="0"/>
          </a:p>
        </p:txBody>
      </p:sp>
      <p:pic>
        <p:nvPicPr>
          <p:cNvPr id="41990" name="Picture 6" descr="fuckoff_spla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00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biografia-fidel-cast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219200"/>
            <a:ext cx="22844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477000" y="3429000"/>
            <a:ext cx="24384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Take that, America !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6781800" y="4114800"/>
            <a:ext cx="2362200" cy="78483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Large scale </a:t>
            </a:r>
            <a:endParaRPr lang="en-US" b="1" i="0" dirty="0" smtClean="0"/>
          </a:p>
          <a:p>
            <a:pPr>
              <a:spcBef>
                <a:spcPct val="50000"/>
              </a:spcBef>
            </a:pPr>
            <a:r>
              <a:rPr lang="en-US" b="1" i="0" dirty="0" smtClean="0"/>
              <a:t>desalinization </a:t>
            </a:r>
            <a:r>
              <a:rPr lang="en-US" b="1" i="0" dirty="0"/>
              <a:t>columns</a:t>
            </a:r>
            <a:r>
              <a:rPr lang="en-US" i="0" dirty="0"/>
              <a:t> 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800600" y="1295400"/>
            <a:ext cx="2286000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No water for you, </a:t>
            </a:r>
            <a:r>
              <a:rPr lang="en-US" b="1" i="0" dirty="0" smtClean="0"/>
              <a:t>Uncle Sam </a:t>
            </a:r>
            <a:r>
              <a:rPr lang="en-US" b="1" i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0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2" grpId="0" animBg="1"/>
      <p:bldP spid="41993" grpId="0" animBg="1"/>
      <p:bldP spid="419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/>
              <a:t>Details of practical desalinators</a:t>
            </a:r>
          </a:p>
        </p:txBody>
      </p:sp>
      <p:pic>
        <p:nvPicPr>
          <p:cNvPr id="43011" name="Picture 3" descr="osmosis membrane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2385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portable deslalinato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648200"/>
            <a:ext cx="4953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0" y="23622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 dirty="0">
                <a:latin typeface="Times New Roman" pitchFamily="18" charset="0"/>
              </a:rPr>
              <a:t>For sea water: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343400" y="27432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FF0066"/>
                </a:solidFill>
              </a:rPr>
              <a:t>P(osmotic) </a:t>
            </a:r>
            <a:r>
              <a:rPr lang="en-US" sz="2800" b="1" i="0" dirty="0" smtClean="0">
                <a:solidFill>
                  <a:srgbClr val="FF0066"/>
                </a:solidFill>
              </a:rPr>
              <a:t> </a:t>
            </a:r>
            <a:r>
              <a:rPr lang="en-US" sz="2800" b="1" i="0" dirty="0">
                <a:solidFill>
                  <a:srgbClr val="FF0066"/>
                </a:solidFill>
              </a:rPr>
              <a:t>= 2.5 </a:t>
            </a:r>
            <a:r>
              <a:rPr lang="en-US" sz="2800" b="1" i="0" dirty="0" err="1">
                <a:solidFill>
                  <a:srgbClr val="FF0066"/>
                </a:solidFill>
              </a:rPr>
              <a:t>atm</a:t>
            </a:r>
            <a:r>
              <a:rPr lang="en-US" sz="2800" b="1" i="0" dirty="0">
                <a:solidFill>
                  <a:srgbClr val="FF0066"/>
                </a:solidFill>
              </a:rPr>
              <a:t> ~ 40 psi</a:t>
            </a:r>
            <a:endParaRPr lang="en-US" sz="2800" i="0" dirty="0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066800" y="1219200"/>
            <a:ext cx="2590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Membrane design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724400" y="1219200"/>
            <a:ext cx="365760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Required reverse pressures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143000" y="4267200"/>
            <a:ext cx="34290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/>
              <a:t>Portable life boat desalinator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019800" y="4495800"/>
            <a:ext cx="28194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0" dirty="0"/>
              <a:t>Output ~5 L/hour</a:t>
            </a:r>
          </a:p>
          <a:p>
            <a:pPr>
              <a:spcBef>
                <a:spcPct val="50000"/>
              </a:spcBef>
            </a:pPr>
            <a:r>
              <a:rPr lang="en-US" sz="2400" b="1" i="0" dirty="0"/>
              <a:t>(1.5 gal/h)</a:t>
            </a:r>
          </a:p>
          <a:p>
            <a:pPr>
              <a:spcBef>
                <a:spcPct val="50000"/>
              </a:spcBef>
            </a:pPr>
            <a:r>
              <a:rPr lang="en-US" sz="2400" b="1" i="0" dirty="0"/>
              <a:t> at 400 </a:t>
            </a:r>
            <a:r>
              <a:rPr lang="en-US" sz="2400" b="1" i="0" dirty="0" err="1"/>
              <a:t>ppm</a:t>
            </a:r>
            <a:endParaRPr lang="en-US" sz="2400" b="1" i="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981994" y="1981200"/>
            <a:ext cx="608806" cy="457994"/>
          </a:xfrm>
          <a:prstGeom prst="straightConnector1">
            <a:avLst/>
          </a:prstGeom>
          <a:ln w="1143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19400" y="1752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&gt; 40 psi applied here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5" grpId="0"/>
      <p:bldP spid="43016" grpId="0" animBg="1"/>
      <p:bldP spid="43017" grpId="0" animBg="1"/>
      <p:bldP spid="43018" grpId="0" animBg="1"/>
      <p:bldP spid="43019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8077200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BIG PICTURE 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Basic </a:t>
            </a:r>
            <a:r>
              <a:rPr lang="en-US" sz="2400" b="1" u="sng" dirty="0" smtClean="0"/>
              <a:t>picture of atoms</a:t>
            </a:r>
            <a:r>
              <a:rPr lang="en-US" sz="2400" dirty="0" smtClean="0"/>
              <a:t>= </a:t>
            </a:r>
            <a:r>
              <a:rPr lang="en-US" sz="2400" b="1" dirty="0" smtClean="0"/>
              <a:t>nucleus (p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&amp; n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) + electrons (e-</a:t>
            </a:r>
            <a:r>
              <a:rPr lang="en-US" sz="2400" dirty="0" smtClean="0"/>
              <a:t>) </a:t>
            </a:r>
            <a:r>
              <a:rPr lang="en-US" sz="2400" b="1" dirty="0" smtClean="0"/>
              <a:t>+ space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Reading, writing and balancing chemical sentences (</a:t>
            </a:r>
            <a:r>
              <a:rPr lang="en-US" sz="2400" b="1" u="sng" dirty="0" smtClean="0"/>
              <a:t>reactions</a:t>
            </a:r>
            <a:r>
              <a:rPr lang="en-US" sz="2800" b="1" u="sng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sz="2800" b="1" u="sng" dirty="0" smtClean="0"/>
          </a:p>
          <a:p>
            <a:pPr marL="342900" indent="-342900">
              <a:buFont typeface="+mj-lt"/>
              <a:buAutoNum type="arabicPeriod"/>
            </a:pPr>
            <a:endParaRPr lang="en-US" sz="2800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Building  </a:t>
            </a:r>
            <a:r>
              <a:rPr lang="en-US" sz="2400" b="1" u="sng" dirty="0" smtClean="0"/>
              <a:t>ionic molecules using Per. Table + charge balance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2514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2H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+ 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2H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73380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+1        -2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Na  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+  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19400" y="4343400"/>
            <a:ext cx="14478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1524000" y="4038600"/>
            <a:ext cx="457200" cy="381000"/>
          </a:xfrm>
          <a:prstGeom prst="straightConnector1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47800" y="4038600"/>
            <a:ext cx="685800" cy="38100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4038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Na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O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1000" y="228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Chapters 1-4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Bohr’s circular orbits/e- as ‘quantum’ popcorn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562600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BIG PICTURE 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AutoNum type="arabicPeriod" startAt="4"/>
            </a:pPr>
            <a:r>
              <a:rPr lang="en-US" sz="2400" dirty="0" smtClean="0"/>
              <a:t>Building  simple </a:t>
            </a:r>
            <a:r>
              <a:rPr lang="en-US" sz="2400" b="1" u="sng" dirty="0" smtClean="0"/>
              <a:t>covalent molecules using Octet &amp; HONC rules</a:t>
            </a:r>
          </a:p>
          <a:p>
            <a:pPr marL="342900" indent="-342900">
              <a:buAutoNum type="arabicPeriod" startAt="4"/>
            </a:pPr>
            <a:endParaRPr lang="en-US" b="1" u="sng" dirty="0" smtClean="0"/>
          </a:p>
          <a:p>
            <a:pPr marL="342900" indent="-342900">
              <a:buAutoNum type="arabicPeriod" startAt="4"/>
            </a:pPr>
            <a:endParaRPr lang="en-US" b="1" u="sng" dirty="0" smtClean="0"/>
          </a:p>
          <a:p>
            <a:pPr marL="342900" indent="-342900"/>
            <a:endParaRPr lang="en-US" b="1" u="sng" dirty="0" smtClean="0"/>
          </a:p>
          <a:p>
            <a:pPr marL="342900" indent="-342900"/>
            <a:endParaRPr lang="en-US" b="1" u="sng" dirty="0" smtClean="0"/>
          </a:p>
          <a:p>
            <a:pPr marL="342900" indent="-342900"/>
            <a:endParaRPr lang="en-US" b="1" u="sng" dirty="0" smtClean="0"/>
          </a:p>
          <a:p>
            <a:pPr marL="457200" indent="-457200">
              <a:buAutoNum type="arabicPeriod" startAt="5"/>
            </a:pPr>
            <a:r>
              <a:rPr lang="en-US" sz="2400" dirty="0" smtClean="0"/>
              <a:t>Building more </a:t>
            </a:r>
            <a:r>
              <a:rPr lang="en-US" sz="2400" b="1" u="sng" dirty="0" smtClean="0"/>
              <a:t>complex molecules using formal charge rule or resonance notions</a:t>
            </a:r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342900" indent="-342900"/>
            <a:r>
              <a:rPr lang="en-US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600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:N</a:t>
            </a:r>
            <a:r>
              <a:rPr lang="en-US" sz="3200" b="1" dirty="0" smtClean="0">
                <a:sym typeface="Symbol"/>
              </a:rPr>
              <a:t></a:t>
            </a:r>
            <a:r>
              <a:rPr lang="en-US" sz="3200" b="1" dirty="0" smtClean="0"/>
              <a:t>N: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6858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5000" y="1589791"/>
          <a:ext cx="1536700" cy="1326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4" name="ChemSketch" r:id="rId4" imgW="1231560" imgH="1063800" progId="ACD.ChemSketch.20">
                  <p:embed/>
                </p:oleObj>
              </mc:Choice>
              <mc:Fallback>
                <p:oleObj name="ChemSketch" r:id="rId4" imgW="1231560" imgH="10638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89791"/>
                        <a:ext cx="1536700" cy="1326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895600" y="1600200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Phosgene </a:t>
            </a:r>
          </a:p>
          <a:p>
            <a:r>
              <a:rPr lang="en-US" sz="2400" b="1" dirty="0" smtClean="0"/>
              <a:t>(mustard gas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048000" y="4572000"/>
          <a:ext cx="2362200" cy="2035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5" name="ChemSketch" r:id="rId6" imgW="1048512" imgH="908304" progId="ACD.ChemSketch.20">
                  <p:embed/>
                </p:oleObj>
              </mc:Choice>
              <mc:Fallback>
                <p:oleObj name="ChemSketch" r:id="rId6" imgW="1048512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2362200" cy="2035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81000" y="4571999"/>
          <a:ext cx="20574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ChemSketch" r:id="rId8" imgW="932688" imgH="795528" progId="ACD.ChemSketch.20">
                  <p:embed/>
                </p:oleObj>
              </mc:Choice>
              <mc:Fallback>
                <p:oleObj name="ChemSketch" r:id="rId8" imgW="932688" imgH="79552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1999"/>
                        <a:ext cx="205740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3962400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12 e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on 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962400"/>
            <a:ext cx="1828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 e</a:t>
            </a:r>
            <a:r>
              <a:rPr lang="en-US" sz="3200" b="1" baseline="30000" dirty="0" smtClean="0"/>
              <a:t>-</a:t>
            </a:r>
            <a:r>
              <a:rPr lang="en-US" sz="3200" b="1" dirty="0" smtClean="0"/>
              <a:t> on P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6096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aseline="-25000" dirty="0"/>
          </a:p>
        </p:txBody>
      </p: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562600" y="1600200"/>
          <a:ext cx="1524000" cy="1236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ChemSketch" r:id="rId10" imgW="874800" imgH="710280" progId="ACD.ChemSketch.20">
                  <p:embed/>
                </p:oleObj>
              </mc:Choice>
              <mc:Fallback>
                <p:oleObj name="ChemSketch" r:id="rId10" imgW="874800" imgH="710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00200"/>
                        <a:ext cx="1524000" cy="1236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29400" y="1752600"/>
            <a:ext cx="2514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/>
              <a:t>isopropanol</a:t>
            </a:r>
            <a:endParaRPr lang="en-US" sz="2300" b="1" dirty="0" smtClean="0"/>
          </a:p>
          <a:p>
            <a:r>
              <a:rPr lang="en-US" sz="2300" b="1" dirty="0" smtClean="0"/>
              <a:t>(Rubbing alcohol)</a:t>
            </a:r>
            <a:endParaRPr lang="en-US" sz="2300" b="1" dirty="0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840667" y="4876800"/>
          <a:ext cx="285413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8" name="ChemSketch" r:id="rId12" imgW="1295280" imgH="484560" progId="ACD.ChemSketch.20">
                  <p:embed/>
                </p:oleObj>
              </mc:Choice>
              <mc:Fallback>
                <p:oleObj name="ChemSketch" r:id="rId12" imgW="1295280" imgH="484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667" y="4876800"/>
                        <a:ext cx="285413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57800" y="3962400"/>
            <a:ext cx="3886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Resonance =&gt; 1.5 bond orders and circulating ring of e- in benzene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763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14" grpId="0" animBg="1"/>
      <p:bldP spid="15" grpId="0" animBg="1"/>
      <p:bldP spid="20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5562600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BIG PICTURE  (cont.)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915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</a:pPr>
            <a:r>
              <a:rPr lang="en-US" sz="2400" b="1" dirty="0" smtClean="0"/>
              <a:t>Use Lewis models and VSEPR `balloon thingies’ to predict molecule shape </a:t>
            </a:r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457200" indent="-457200">
              <a:buAutoNum type="arabicPeriod" startAt="5"/>
            </a:pPr>
            <a:endParaRPr lang="en-US" sz="2400" b="1" u="sng" dirty="0" smtClean="0"/>
          </a:p>
          <a:p>
            <a:pPr marL="342900" indent="-342900"/>
            <a:endParaRPr lang="en-US" b="1" u="sng" dirty="0" smtClean="0"/>
          </a:p>
          <a:p>
            <a:pPr marL="342900" indent="-342900"/>
            <a:endParaRPr lang="en-US" b="1" u="sng" dirty="0" smtClean="0"/>
          </a:p>
          <a:p>
            <a:pPr marL="342900" indent="-342900"/>
            <a:endParaRPr lang="en-US" b="1" u="sng" dirty="0" smtClean="0"/>
          </a:p>
          <a:p>
            <a:pPr marL="342900" indent="-342900"/>
            <a:endParaRPr lang="en-US" b="1" u="sng" dirty="0" smtClean="0"/>
          </a:p>
          <a:p>
            <a:pPr marL="342900" indent="-342900"/>
            <a:r>
              <a:rPr lang="en-US" sz="2800" b="1" u="sng" dirty="0" smtClean="0"/>
              <a:t>6.  Behavior of Ionic compounds in water and elsewhere</a:t>
            </a:r>
          </a:p>
          <a:p>
            <a:pPr marL="342900" indent="-342900"/>
            <a:r>
              <a:rPr lang="en-US" dirty="0" smtClean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4958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atomic scale dissolution pictures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tuning ion behavior: size matters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the special case of H: pH, </a:t>
            </a:r>
            <a:r>
              <a:rPr lang="en-US" sz="3200" b="1" dirty="0" err="1" smtClean="0">
                <a:solidFill>
                  <a:srgbClr val="FF0000"/>
                </a:solidFill>
              </a:rPr>
              <a:t>pOH</a:t>
            </a:r>
            <a:r>
              <a:rPr lang="en-US" sz="3200" b="1" dirty="0" smtClean="0">
                <a:solidFill>
                  <a:srgbClr val="FF0000"/>
                </a:solidFill>
              </a:rPr>
              <a:t> &amp; acidity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salt, osmosis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6858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601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240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14400" y="2057400"/>
          <a:ext cx="735012" cy="519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6" name="ChemSketch" r:id="rId4" imgW="249840" imgH="176760" progId="ACD.ChemSketch.20">
                  <p:embed/>
                </p:oleObj>
              </mc:Choice>
              <mc:Fallback>
                <p:oleObj name="ChemSketch" r:id="rId4" imgW="249840" imgH="17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735012" cy="519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124200" y="1752600"/>
          <a:ext cx="14398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ChemSketch" r:id="rId6" imgW="743760" imgH="317160" progId="ACD.ChemSketch.20">
                  <p:embed/>
                </p:oleObj>
              </mc:Choice>
              <mc:Fallback>
                <p:oleObj name="ChemSketch" r:id="rId6" imgW="743760" imgH="317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14398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http://img.sparknotes.com/figures/8/83ce1fb7be648ede5785ea60c96b495c/wat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53075" y="1295400"/>
            <a:ext cx="3590925" cy="19335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28600" y="1676400"/>
            <a:ext cx="2514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Ionic formula prediction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00400" y="1295400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Lewis model 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162800" y="1219200"/>
            <a:ext cx="1295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Lone pair balloons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20574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Bond pair balloons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705600" y="3048000"/>
            <a:ext cx="1752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 is a bent structure</a:t>
            </a:r>
            <a:endParaRPr lang="en-US" b="1" dirty="0"/>
          </a:p>
        </p:txBody>
      </p:sp>
      <p:cxnSp>
        <p:nvCxnSpPr>
          <p:cNvPr id="37" name="Straight Connector 36"/>
          <p:cNvCxnSpPr/>
          <p:nvPr/>
        </p:nvCxnSpPr>
        <p:spPr>
          <a:xfrm rot="5400000" flipH="1" flipV="1">
            <a:off x="6057900" y="2628900"/>
            <a:ext cx="381000" cy="15240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400800" y="2438400"/>
            <a:ext cx="457200" cy="22860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6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8288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 understand chemical </a:t>
            </a:r>
            <a:r>
              <a:rPr lang="en-US" sz="4800" b="1" i="1" dirty="0" smtClean="0">
                <a:solidFill>
                  <a:schemeClr val="accent1"/>
                </a:solidFill>
              </a:rPr>
              <a:t>PROPERTIES ….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4572000" cy="2308324"/>
          </a:xfrm>
          <a:prstGeom prst="rect">
            <a:avLst/>
          </a:prstGeom>
          <a:solidFill>
            <a:srgbClr val="FFFF00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Follow the </a:t>
            </a:r>
            <a:r>
              <a:rPr lang="en-US" sz="7200" b="1" dirty="0" smtClean="0">
                <a:solidFill>
                  <a:srgbClr val="0070C0"/>
                </a:solidFill>
              </a:rPr>
              <a:t>electrons…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</a:t>
            </a:r>
            <a:r>
              <a:rPr lang="en-US" sz="2800" dirty="0" err="1" smtClean="0"/>
              <a:t>Powerpoint</a:t>
            </a:r>
            <a:r>
              <a:rPr lang="en-US" sz="2800" dirty="0" smtClean="0"/>
              <a:t> lecture #4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66294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NOW WHAT ?</a:t>
            </a:r>
            <a:endParaRPr 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9718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Read chapter 5</a:t>
            </a:r>
          </a:p>
          <a:p>
            <a:r>
              <a:rPr lang="en-US" sz="6600" b="1" dirty="0" smtClean="0"/>
              <a:t>pp 166-186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149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4582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How do we recover the original H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+</a:t>
            </a:r>
            <a:r>
              <a:rPr lang="en-US" sz="3600" b="1" dirty="0" smtClean="0">
                <a:solidFill>
                  <a:schemeClr val="bg1"/>
                </a:solidFill>
              </a:rPr>
              <a:t> and OH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- </a:t>
            </a:r>
            <a:r>
              <a:rPr lang="en-US" sz="3600" b="1" dirty="0" smtClean="0">
                <a:solidFill>
                  <a:schemeClr val="bg1"/>
                </a:solidFill>
              </a:rPr>
              <a:t>concentrations from pH and </a:t>
            </a:r>
            <a:r>
              <a:rPr lang="en-US" sz="3600" b="1" dirty="0" err="1" smtClean="0">
                <a:solidFill>
                  <a:schemeClr val="bg1"/>
                </a:solidFill>
              </a:rPr>
              <a:t>pOH</a:t>
            </a:r>
            <a:r>
              <a:rPr lang="en-US" sz="3600" b="1" dirty="0" smtClean="0">
                <a:solidFill>
                  <a:schemeClr val="bg1"/>
                </a:solidFill>
              </a:rPr>
              <a:t> ???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752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pH =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log </a:t>
            </a:r>
            <a:r>
              <a:rPr lang="en-US" sz="4000" b="1" dirty="0" smtClean="0">
                <a:solidFill>
                  <a:srgbClr val="FF0000"/>
                </a:solidFill>
              </a:rPr>
              <a:t>[H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</a:rPr>
              <a:t>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2209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-pH = 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log</a:t>
            </a:r>
            <a:r>
              <a:rPr lang="en-US" sz="4000" b="1" dirty="0" smtClean="0">
                <a:solidFill>
                  <a:srgbClr val="FF0000"/>
                </a:solidFill>
              </a:rPr>
              <a:t> [H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</a:rPr>
              <a:t>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429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anti-log (</a:t>
            </a:r>
            <a:r>
              <a:rPr lang="en-US" sz="36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10^(</a:t>
            </a:r>
            <a:r>
              <a:rPr lang="en-US" sz="36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10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x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</a:rPr>
              <a:t>…</a:t>
            </a:r>
            <a:r>
              <a:rPr lang="en-US" sz="3600" b="1" dirty="0" smtClean="0">
                <a:solidFill>
                  <a:srgbClr val="002060"/>
                </a:solidFill>
              </a:rPr>
              <a:t> &lt;enter&gt;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25" name="Picture 7" descr="madsc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6653" y="762000"/>
            <a:ext cx="1537347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04800" y="2286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Get log [H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] by itself</a:t>
            </a:r>
            <a:endParaRPr lang="en-US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1219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</a:t>
            </a:r>
            <a:endParaRPr lang="en-US" sz="32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828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Remember definition 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2895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Apply the </a:t>
            </a:r>
            <a:r>
              <a:rPr lang="en-US" sz="2800" b="1" dirty="0" smtClean="0">
                <a:latin typeface="Bernard MT Condensed" pitchFamily="18" charset="0"/>
              </a:rPr>
              <a:t>magic</a:t>
            </a:r>
            <a:r>
              <a:rPr lang="en-US" sz="2800" b="1" dirty="0" smtClean="0"/>
              <a:t> `</a:t>
            </a:r>
            <a:r>
              <a:rPr lang="en-US" sz="3200" b="1" dirty="0" smtClean="0">
                <a:solidFill>
                  <a:srgbClr val="002060"/>
                </a:solidFill>
              </a:rPr>
              <a:t>undo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en-US" sz="2800" b="1" dirty="0" smtClean="0"/>
              <a:t> log key on calculator on </a:t>
            </a:r>
            <a:r>
              <a:rPr lang="en-US" sz="2800" b="1" dirty="0" smtClean="0">
                <a:solidFill>
                  <a:srgbClr val="FF0000"/>
                </a:solidFill>
              </a:rPr>
              <a:t>-pH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3657600"/>
            <a:ext cx="3657600" cy="14311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900" b="1" dirty="0" smtClean="0"/>
              <a:t>Forms of the </a:t>
            </a:r>
          </a:p>
          <a:p>
            <a:r>
              <a:rPr lang="en-US" sz="2900" b="1" dirty="0" smtClean="0"/>
              <a:t>`undo log’ key </a:t>
            </a:r>
          </a:p>
          <a:p>
            <a:r>
              <a:rPr lang="en-US" sz="2900" b="1" dirty="0" smtClean="0"/>
              <a:t>on various calculators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218245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6" grpId="0"/>
      <p:bldP spid="27" grpId="0"/>
      <p:bldP spid="28" grpId="0"/>
      <p:bldP spid="29" grpId="0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62484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Chapter 5 :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Film-the study of light and how electrons respond to it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desktopcopiers.org/images/desktop%20color%20copiers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2743200" cy="2743200"/>
          </a:xfrm>
          <a:prstGeom prst="rect">
            <a:avLst/>
          </a:prstGeom>
          <a:noFill/>
        </p:spPr>
      </p:pic>
      <p:pic>
        <p:nvPicPr>
          <p:cNvPr id="2054" name="Picture 6" descr="http://www.wallpapers8.com/wp-content/uploads/2009/12/free-movie-wallpaper-neytiri-wallpaper-character-in-the-movie-ava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771988"/>
            <a:ext cx="4038600" cy="3029817"/>
          </a:xfrm>
          <a:prstGeom prst="rect">
            <a:avLst/>
          </a:prstGeom>
          <a:noFill/>
        </p:spPr>
      </p:pic>
      <p:pic>
        <p:nvPicPr>
          <p:cNvPr id="2056" name="Picture 8" descr="http://pixdaus.com/pics/1255864060FIJlXT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93127"/>
            <a:ext cx="3937000" cy="2952750"/>
          </a:xfrm>
          <a:prstGeom prst="rect">
            <a:avLst/>
          </a:prstGeom>
          <a:noFill/>
        </p:spPr>
      </p:pic>
      <p:pic>
        <p:nvPicPr>
          <p:cNvPr id="2058" name="Picture 10" descr="http://farm4.static.flickr.com/3044/2622407403_69771ee91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533400"/>
            <a:ext cx="3038475" cy="317168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19400" y="11430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do these four objects have in common ?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2590800"/>
            <a:ext cx="1981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photo</a:t>
            </a:r>
            <a:r>
              <a:rPr lang="en-US" sz="2800" dirty="0" smtClean="0">
                <a:solidFill>
                  <a:srgbClr val="FF0000"/>
                </a:solidFill>
              </a:rPr>
              <a:t>copier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4000" y="56346"/>
            <a:ext cx="2286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Photo</a:t>
            </a:r>
            <a:r>
              <a:rPr lang="en-US" sz="2800" dirty="0" smtClean="0">
                <a:solidFill>
                  <a:srgbClr val="FF0000"/>
                </a:solidFill>
              </a:rPr>
              <a:t>electric door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5867400"/>
            <a:ext cx="297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Photo</a:t>
            </a:r>
            <a:r>
              <a:rPr lang="en-US" sz="3200" dirty="0" smtClean="0">
                <a:solidFill>
                  <a:srgbClr val="FF0000"/>
                </a:solidFill>
              </a:rPr>
              <a:t>synthesis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4495800"/>
            <a:ext cx="1981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Photo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(and </a:t>
            </a:r>
            <a:r>
              <a:rPr lang="en-US" sz="4000" b="1" dirty="0" smtClean="0">
                <a:solidFill>
                  <a:srgbClr val="FF0000"/>
                </a:solidFill>
              </a:rPr>
              <a:t>film)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24384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Light moves electrons in all four objects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" y="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Example of converting pH back to </a:t>
            </a:r>
            <a:r>
              <a:rPr lang="en-US" sz="4000" b="1" dirty="0" smtClean="0">
                <a:solidFill>
                  <a:srgbClr val="FF0000"/>
                </a:solidFill>
              </a:rPr>
              <a:t>[H+]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685800"/>
            <a:ext cx="9220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2800" b="1" dirty="0" smtClean="0">
                <a:solidFill>
                  <a:srgbClr val="FF0000"/>
                </a:solidFill>
              </a:rPr>
              <a:t>pH</a:t>
            </a:r>
            <a:r>
              <a:rPr lang="en-US" sz="2800" b="1" dirty="0" smtClean="0"/>
              <a:t> = 3.5 is equivalent to what concentration of </a:t>
            </a:r>
            <a:r>
              <a:rPr lang="en-US" sz="3600" b="1" dirty="0" smtClean="0">
                <a:solidFill>
                  <a:srgbClr val="FF0000"/>
                </a:solidFill>
              </a:rPr>
              <a:t>[H+] </a:t>
            </a:r>
            <a:r>
              <a:rPr lang="en-US" sz="3600" b="1" dirty="0" smtClean="0"/>
              <a:t>?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2209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pH</a:t>
            </a:r>
            <a:r>
              <a:rPr lang="en-US" sz="4000" dirty="0" smtClean="0"/>
              <a:t> = -3.5 = log </a:t>
            </a:r>
            <a:r>
              <a:rPr lang="en-US" sz="4000" b="1" dirty="0" smtClean="0">
                <a:solidFill>
                  <a:srgbClr val="FF0000"/>
                </a:solidFill>
              </a:rPr>
              <a:t>[H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</a:rPr>
              <a:t>]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886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10^</a:t>
            </a:r>
            <a:endParaRPr lang="en-US" sz="4000" b="1" baseline="30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286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Get log [H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] by itself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76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1) Remember definition </a:t>
            </a:r>
            <a:endParaRPr lang="en-US" sz="2800" b="1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3886200" y="1600200"/>
            <a:ext cx="297180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pH</a:t>
            </a:r>
            <a:r>
              <a:rPr lang="en-US" sz="4000" dirty="0" smtClean="0"/>
              <a:t> = 3.5= ??</a:t>
            </a:r>
            <a:endParaRPr lang="en-US" sz="40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600200"/>
            <a:ext cx="2590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-log </a:t>
            </a:r>
            <a:r>
              <a:rPr lang="en-US" sz="3600" b="1" dirty="0" smtClean="0">
                <a:solidFill>
                  <a:srgbClr val="FF0000"/>
                </a:solidFill>
              </a:rPr>
              <a:t>[H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]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895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3) Apply the </a:t>
            </a:r>
            <a:r>
              <a:rPr lang="en-US" sz="2800" b="1" dirty="0" smtClean="0">
                <a:latin typeface="Bernard MT Condensed" pitchFamily="18" charset="0"/>
              </a:rPr>
              <a:t>magic</a:t>
            </a:r>
            <a:r>
              <a:rPr lang="en-US" sz="2800" b="1" dirty="0" smtClean="0"/>
              <a:t> `</a:t>
            </a:r>
            <a:r>
              <a:rPr lang="en-US" sz="3200" b="1" dirty="0" smtClean="0">
                <a:solidFill>
                  <a:srgbClr val="002060"/>
                </a:solidFill>
              </a:rPr>
              <a:t>undo</a:t>
            </a:r>
            <a:r>
              <a:rPr lang="en-US" sz="2800" b="1" dirty="0" smtClean="0">
                <a:solidFill>
                  <a:srgbClr val="002060"/>
                </a:solidFill>
              </a:rPr>
              <a:t>’</a:t>
            </a:r>
            <a:r>
              <a:rPr lang="en-US" sz="2800" b="1" dirty="0" smtClean="0"/>
              <a:t> log key on calculator on </a:t>
            </a:r>
            <a:r>
              <a:rPr lang="en-US" sz="2800" b="1" dirty="0" smtClean="0">
                <a:solidFill>
                  <a:srgbClr val="FF0000"/>
                </a:solidFill>
              </a:rPr>
              <a:t>-pH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624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a)You hit this key </a:t>
            </a:r>
            <a:r>
              <a:rPr lang="en-US" sz="2400" b="1" dirty="0" smtClean="0"/>
              <a:t>(or similar)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886200"/>
            <a:ext cx="1600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-3.5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5029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b) Type in –</a:t>
            </a:r>
            <a:r>
              <a:rPr lang="en-US" sz="2800" b="1" dirty="0" smtClean="0">
                <a:solidFill>
                  <a:srgbClr val="FF0000"/>
                </a:solidFill>
              </a:rPr>
              <a:t>pH </a:t>
            </a:r>
            <a:r>
              <a:rPr lang="en-US" sz="2800" b="1" dirty="0" smtClean="0"/>
              <a:t>value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352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c) Hit &lt;enter&gt;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43600" y="3810000"/>
            <a:ext cx="29718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=0.000316 </a:t>
            </a:r>
            <a:r>
              <a:rPr lang="en-US" sz="2800" b="1" dirty="0" smtClean="0"/>
              <a:t>or </a:t>
            </a:r>
            <a:r>
              <a:rPr lang="en-US" sz="4000" b="1" dirty="0" smtClean="0"/>
              <a:t>3.16 EE-4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548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= [H+]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953000" y="1512498"/>
            <a:ext cx="1189008" cy="342181"/>
          </a:xfrm>
          <a:custGeom>
            <a:avLst/>
            <a:gdLst>
              <a:gd name="connsiteX0" fmla="*/ 1255143 w 1255143"/>
              <a:gd name="connsiteY0" fmla="*/ 342181 h 342181"/>
              <a:gd name="connsiteX1" fmla="*/ 1134373 w 1255143"/>
              <a:gd name="connsiteY1" fmla="*/ 152400 h 342181"/>
              <a:gd name="connsiteX2" fmla="*/ 797943 w 1255143"/>
              <a:gd name="connsiteY2" fmla="*/ 14377 h 342181"/>
              <a:gd name="connsiteX3" fmla="*/ 228599 w 1255143"/>
              <a:gd name="connsiteY3" fmla="*/ 66136 h 342181"/>
              <a:gd name="connsiteX4" fmla="*/ 30192 w 1255143"/>
              <a:gd name="connsiteY4" fmla="*/ 204159 h 342181"/>
              <a:gd name="connsiteX5" fmla="*/ 47444 w 1255143"/>
              <a:gd name="connsiteY5" fmla="*/ 342181 h 3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5143" h="342181">
                <a:moveTo>
                  <a:pt x="1255143" y="342181"/>
                </a:moveTo>
                <a:cubicBezTo>
                  <a:pt x="1232858" y="274607"/>
                  <a:pt x="1210573" y="207034"/>
                  <a:pt x="1134373" y="152400"/>
                </a:cubicBezTo>
                <a:cubicBezTo>
                  <a:pt x="1058173" y="97766"/>
                  <a:pt x="948905" y="28754"/>
                  <a:pt x="797943" y="14377"/>
                </a:cubicBezTo>
                <a:cubicBezTo>
                  <a:pt x="646981" y="0"/>
                  <a:pt x="356557" y="34506"/>
                  <a:pt x="228599" y="66136"/>
                </a:cubicBezTo>
                <a:cubicBezTo>
                  <a:pt x="100641" y="97766"/>
                  <a:pt x="60385" y="158152"/>
                  <a:pt x="30192" y="204159"/>
                </a:cubicBezTo>
                <a:cubicBezTo>
                  <a:pt x="0" y="250167"/>
                  <a:pt x="47444" y="342181"/>
                  <a:pt x="47444" y="342181"/>
                </a:cubicBezTo>
              </a:path>
            </a:pathLst>
          </a:cu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762000"/>
            <a:ext cx="90678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1) Compute </a:t>
            </a:r>
            <a:r>
              <a:rPr lang="en-US" sz="4000" b="1" dirty="0" smtClean="0">
                <a:solidFill>
                  <a:srgbClr val="FF0000"/>
                </a:solidFill>
              </a:rPr>
              <a:t>[H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</a:rPr>
              <a:t> ] </a:t>
            </a:r>
            <a:r>
              <a:rPr lang="en-US" sz="4000" b="1" dirty="0" smtClean="0"/>
              <a:t>or  </a:t>
            </a:r>
            <a:r>
              <a:rPr lang="en-US" sz="4000" b="1" dirty="0" smtClean="0">
                <a:solidFill>
                  <a:srgbClr val="0070C0"/>
                </a:solidFill>
              </a:rPr>
              <a:t>[OH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4000" b="1" dirty="0" smtClean="0">
                <a:solidFill>
                  <a:srgbClr val="0070C0"/>
                </a:solidFill>
              </a:rPr>
              <a:t>] from </a:t>
            </a:r>
            <a:r>
              <a:rPr lang="en-US" sz="4000" b="1" dirty="0" smtClean="0"/>
              <a:t>given the </a:t>
            </a:r>
            <a:r>
              <a:rPr lang="en-US" sz="4000" b="1" dirty="0" smtClean="0">
                <a:solidFill>
                  <a:srgbClr val="FF0000"/>
                </a:solidFill>
              </a:rPr>
              <a:t>pH</a:t>
            </a:r>
            <a:r>
              <a:rPr lang="en-US" sz="4000" b="1" dirty="0" smtClean="0"/>
              <a:t> and </a:t>
            </a:r>
            <a:r>
              <a:rPr lang="en-US" sz="4000" b="1" dirty="0" err="1" smtClean="0">
                <a:solidFill>
                  <a:srgbClr val="0070C0"/>
                </a:solidFill>
              </a:rPr>
              <a:t>pOH</a:t>
            </a:r>
            <a:r>
              <a:rPr lang="en-US" sz="4000" b="1" dirty="0" smtClean="0"/>
              <a:t> below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CONVERTING pH and </a:t>
            </a:r>
            <a:r>
              <a:rPr lang="en-US" sz="2000" b="1" dirty="0" err="1" smtClean="0"/>
              <a:t>pOH</a:t>
            </a:r>
            <a:r>
              <a:rPr lang="en-US" sz="2000" b="1" dirty="0" smtClean="0"/>
              <a:t> back to [H+] and [OH-]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38400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</a:t>
            </a:r>
            <a:r>
              <a:rPr lang="en-US" sz="3200" b="1" dirty="0" smtClean="0"/>
              <a:t>  =</a:t>
            </a:r>
            <a:r>
              <a:rPr lang="en-US" sz="3200" b="1" dirty="0" smtClean="0">
                <a:solidFill>
                  <a:srgbClr val="FF0000"/>
                </a:solidFill>
              </a:rPr>
              <a:t> 6.5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pOH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0070C0"/>
                </a:solidFill>
              </a:rPr>
              <a:t>9.2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pH</a:t>
            </a:r>
            <a:r>
              <a:rPr lang="en-US" sz="3200" b="1" dirty="0" smtClean="0"/>
              <a:t>=   </a:t>
            </a:r>
            <a:r>
              <a:rPr lang="en-US" sz="3200" b="1" dirty="0" smtClean="0">
                <a:solidFill>
                  <a:srgbClr val="FF0000"/>
                </a:solidFill>
              </a:rPr>
              <a:t>3.6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</a:rPr>
              <a:t>pOH</a:t>
            </a:r>
            <a:r>
              <a:rPr lang="en-US" sz="3200" b="1" dirty="0" smtClean="0"/>
              <a:t>=</a:t>
            </a:r>
            <a:r>
              <a:rPr lang="en-US" sz="3200" b="1" dirty="0" smtClean="0">
                <a:solidFill>
                  <a:srgbClr val="0070C0"/>
                </a:solidFill>
              </a:rPr>
              <a:t>5.4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514600"/>
            <a:ext cx="152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[H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]  </a:t>
            </a:r>
            <a:r>
              <a:rPr lang="en-US" sz="3200" b="1" dirty="0" smtClean="0"/>
              <a:t>=</a:t>
            </a:r>
          </a:p>
          <a:p>
            <a:r>
              <a:rPr lang="en-US" sz="3200" b="1" dirty="0" smtClean="0"/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[OH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</a:rPr>
              <a:t>] </a:t>
            </a:r>
            <a:r>
              <a:rPr lang="en-US" sz="3200" b="1" dirty="0" smtClean="0"/>
              <a:t>=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[H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]   =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[OH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 </a:t>
            </a:r>
            <a:r>
              <a:rPr lang="en-US" sz="3200" b="1" dirty="0" smtClean="0">
                <a:solidFill>
                  <a:srgbClr val="0070C0"/>
                </a:solidFill>
              </a:rPr>
              <a:t>]=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251460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-6.5</a:t>
            </a:r>
            <a:r>
              <a:rPr lang="en-US" sz="3200" b="1" dirty="0" smtClean="0">
                <a:solidFill>
                  <a:srgbClr val="FF0000"/>
                </a:solidFill>
              </a:rPr>
              <a:t> =3.16EE-7  = 3.16*10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-7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10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-9.2</a:t>
            </a:r>
            <a:r>
              <a:rPr lang="en-US" sz="3200" b="1" dirty="0" smtClean="0">
                <a:solidFill>
                  <a:srgbClr val="0070C0"/>
                </a:solidFill>
              </a:rPr>
              <a:t> =6.31EE-10 = 6.31*10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-10</a:t>
            </a:r>
          </a:p>
          <a:p>
            <a:endParaRPr lang="en-US" sz="3200" b="1" dirty="0" smtClean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-3.6</a:t>
            </a:r>
            <a:r>
              <a:rPr lang="en-US" sz="3200" b="1" dirty="0" smtClean="0">
                <a:solidFill>
                  <a:srgbClr val="FF0000"/>
                </a:solidFill>
              </a:rPr>
              <a:t> =2.51EE-4 = 2.51*10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-4</a:t>
            </a:r>
          </a:p>
          <a:p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10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-5.4 </a:t>
            </a:r>
            <a:r>
              <a:rPr lang="en-US" sz="3200" b="1" dirty="0" smtClean="0">
                <a:solidFill>
                  <a:srgbClr val="0070C0"/>
                </a:solidFill>
              </a:rPr>
              <a:t> =3.98EE-6 = 3.98*10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2438400"/>
            <a:ext cx="68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A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C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057400"/>
            <a:ext cx="1219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EXAMPLE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565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762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r>
              <a:rPr lang="en-US" sz="3200" b="1" dirty="0" smtClean="0"/>
              <a:t>) Computing the related </a:t>
            </a:r>
            <a:r>
              <a:rPr lang="en-US" sz="3200" b="1" dirty="0" smtClean="0">
                <a:solidFill>
                  <a:srgbClr val="0070C0"/>
                </a:solidFill>
              </a:rPr>
              <a:t>[OH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</a:rPr>
              <a:t>] </a:t>
            </a:r>
            <a:r>
              <a:rPr lang="en-US" sz="3200" b="1" dirty="0" smtClean="0"/>
              <a:t>or </a:t>
            </a:r>
            <a:r>
              <a:rPr lang="en-US" sz="3200" b="1" dirty="0" smtClean="0">
                <a:solidFill>
                  <a:srgbClr val="FF0000"/>
                </a:solidFill>
              </a:rPr>
              <a:t>[H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] </a:t>
            </a:r>
            <a:r>
              <a:rPr lang="en-US" sz="3200" b="1" dirty="0" smtClean="0"/>
              <a:t>from given  </a:t>
            </a:r>
            <a:r>
              <a:rPr lang="en-US" sz="3200" b="1" dirty="0" smtClean="0">
                <a:solidFill>
                  <a:srgbClr val="FF0000"/>
                </a:solidFill>
              </a:rPr>
              <a:t>pH</a:t>
            </a:r>
            <a:r>
              <a:rPr lang="en-US" sz="3200" b="1" dirty="0" smtClean="0"/>
              <a:t> and </a:t>
            </a:r>
            <a:r>
              <a:rPr lang="en-US" sz="3200" b="1" dirty="0" err="1" smtClean="0">
                <a:solidFill>
                  <a:srgbClr val="0070C0"/>
                </a:solidFill>
              </a:rPr>
              <a:t>pOH</a:t>
            </a:r>
            <a:r>
              <a:rPr lang="en-US" sz="3200" b="1" dirty="0" smtClean="0"/>
              <a:t>: applying </a:t>
            </a:r>
            <a:r>
              <a:rPr lang="en-US" sz="3200" b="1" dirty="0" smtClean="0">
                <a:solidFill>
                  <a:srgbClr val="FF0000"/>
                </a:solidFill>
              </a:rPr>
              <a:t>pH</a:t>
            </a:r>
            <a:r>
              <a:rPr lang="en-US" sz="3200" b="1" dirty="0" smtClean="0"/>
              <a:t> +</a:t>
            </a:r>
            <a:r>
              <a:rPr lang="en-US" sz="3200" b="1" dirty="0" err="1" smtClean="0">
                <a:solidFill>
                  <a:srgbClr val="0070C0"/>
                </a:solidFill>
              </a:rPr>
              <a:t>pOH</a:t>
            </a:r>
            <a:r>
              <a:rPr lang="en-US" sz="3200" b="1" dirty="0" smtClean="0"/>
              <a:t>=14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1524000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pH </a:t>
            </a:r>
            <a:r>
              <a:rPr lang="en-US" sz="3000" b="1" dirty="0" smtClean="0"/>
              <a:t> = </a:t>
            </a:r>
            <a:r>
              <a:rPr lang="en-US" sz="3000" b="1" dirty="0" smtClean="0">
                <a:solidFill>
                  <a:srgbClr val="FF0000"/>
                </a:solidFill>
              </a:rPr>
              <a:t>6.5</a:t>
            </a:r>
          </a:p>
          <a:p>
            <a:r>
              <a:rPr lang="en-US" sz="3000" b="1" dirty="0" err="1" smtClean="0">
                <a:solidFill>
                  <a:srgbClr val="0070C0"/>
                </a:solidFill>
              </a:rPr>
              <a:t>pOH</a:t>
            </a:r>
            <a:r>
              <a:rPr lang="en-US" sz="3000" b="1" dirty="0" smtClean="0"/>
              <a:t>=</a:t>
            </a:r>
            <a:r>
              <a:rPr lang="en-US" sz="3000" b="1" dirty="0" smtClean="0">
                <a:solidFill>
                  <a:srgbClr val="0070C0"/>
                </a:solidFill>
              </a:rPr>
              <a:t>9.2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pH=</a:t>
            </a:r>
            <a:r>
              <a:rPr lang="en-US" sz="3000" b="1" dirty="0" smtClean="0"/>
              <a:t>   </a:t>
            </a:r>
            <a:r>
              <a:rPr lang="en-US" sz="3000" b="1" dirty="0" smtClean="0">
                <a:solidFill>
                  <a:srgbClr val="FF0000"/>
                </a:solidFill>
              </a:rPr>
              <a:t>3.6</a:t>
            </a:r>
          </a:p>
          <a:p>
            <a:r>
              <a:rPr lang="en-US" sz="3000" b="1" dirty="0" err="1" smtClean="0">
                <a:solidFill>
                  <a:srgbClr val="0070C0"/>
                </a:solidFill>
              </a:rPr>
              <a:t>pOH</a:t>
            </a:r>
            <a:r>
              <a:rPr lang="en-US" sz="3000" b="1" dirty="0" smtClean="0"/>
              <a:t>=</a:t>
            </a:r>
            <a:r>
              <a:rPr lang="en-US" sz="3000" b="1" dirty="0" smtClean="0">
                <a:solidFill>
                  <a:srgbClr val="0070C0"/>
                </a:solidFill>
              </a:rPr>
              <a:t>5.4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6002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70C0"/>
                </a:solidFill>
              </a:rPr>
              <a:t>pOH</a:t>
            </a:r>
            <a:r>
              <a:rPr lang="en-US" sz="3000" b="1" dirty="0" smtClean="0"/>
              <a:t> =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pH</a:t>
            </a:r>
            <a:r>
              <a:rPr lang="en-US" sz="3000" b="1" dirty="0" smtClean="0"/>
              <a:t> =</a:t>
            </a:r>
          </a:p>
          <a:p>
            <a:r>
              <a:rPr lang="en-US" sz="3000" b="1" dirty="0" err="1" smtClean="0">
                <a:solidFill>
                  <a:srgbClr val="0070C0"/>
                </a:solidFill>
              </a:rPr>
              <a:t>pOH</a:t>
            </a:r>
            <a:r>
              <a:rPr lang="en-US" sz="3000" b="1" dirty="0" smtClean="0"/>
              <a:t>=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pH</a:t>
            </a:r>
            <a:r>
              <a:rPr lang="en-US" sz="3000" b="1" dirty="0" smtClean="0"/>
              <a:t>=</a:t>
            </a:r>
            <a:endParaRPr lang="en-US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524000"/>
            <a:ext cx="259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14-</a:t>
            </a:r>
            <a:r>
              <a:rPr lang="en-US" sz="3200" b="1" dirty="0" smtClean="0">
                <a:solidFill>
                  <a:srgbClr val="FF0000"/>
                </a:solidFill>
              </a:rPr>
              <a:t>6.5</a:t>
            </a:r>
            <a:r>
              <a:rPr lang="en-US" sz="3200" b="1" dirty="0" smtClean="0"/>
              <a:t> =7.5</a:t>
            </a:r>
          </a:p>
          <a:p>
            <a:r>
              <a:rPr lang="en-US" sz="3200" b="1" dirty="0" smtClean="0"/>
              <a:t>14-</a:t>
            </a:r>
            <a:r>
              <a:rPr lang="en-US" sz="3200" b="1" dirty="0" smtClean="0">
                <a:solidFill>
                  <a:srgbClr val="0070C0"/>
                </a:solidFill>
              </a:rPr>
              <a:t>9.2</a:t>
            </a:r>
            <a:r>
              <a:rPr lang="en-US" sz="3200" b="1" dirty="0" smtClean="0"/>
              <a:t>=4.8</a:t>
            </a:r>
          </a:p>
          <a:p>
            <a:r>
              <a:rPr lang="en-US" sz="3200" b="1" dirty="0" smtClean="0"/>
              <a:t>14-</a:t>
            </a:r>
            <a:r>
              <a:rPr lang="en-US" sz="3200" b="1" dirty="0" smtClean="0">
                <a:solidFill>
                  <a:srgbClr val="FF0000"/>
                </a:solidFill>
              </a:rPr>
              <a:t>3.6</a:t>
            </a:r>
            <a:r>
              <a:rPr lang="en-US" sz="3200" b="1" dirty="0" smtClean="0"/>
              <a:t>=11.4</a:t>
            </a:r>
          </a:p>
          <a:p>
            <a:r>
              <a:rPr lang="en-US" sz="3200" b="1" dirty="0" smtClean="0"/>
              <a:t>14-</a:t>
            </a:r>
            <a:r>
              <a:rPr lang="en-US" sz="3200" b="1" dirty="0" smtClean="0">
                <a:solidFill>
                  <a:srgbClr val="0070C0"/>
                </a:solidFill>
              </a:rPr>
              <a:t>5.4</a:t>
            </a:r>
            <a:r>
              <a:rPr lang="en-US" sz="3200" b="1" dirty="0" smtClean="0"/>
              <a:t>=9.6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00200" y="4180344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[OH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3600" b="1" dirty="0" smtClean="0">
                <a:solidFill>
                  <a:srgbClr val="0070C0"/>
                </a:solidFill>
              </a:rPr>
              <a:t>] </a:t>
            </a:r>
            <a:r>
              <a:rPr lang="en-US" sz="3600" b="1" dirty="0" smtClean="0"/>
              <a:t>=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[H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]    </a:t>
            </a:r>
            <a:r>
              <a:rPr lang="en-US" sz="3600" b="1" dirty="0" smtClean="0"/>
              <a:t>=</a:t>
            </a:r>
          </a:p>
          <a:p>
            <a:r>
              <a:rPr lang="en-US" sz="3600" b="1" dirty="0" smtClean="0">
                <a:solidFill>
                  <a:srgbClr val="0070C0"/>
                </a:solidFill>
              </a:rPr>
              <a:t>[OH</a:t>
            </a:r>
            <a:r>
              <a:rPr lang="en-US" sz="3600" b="1" baseline="30000" dirty="0" smtClean="0">
                <a:solidFill>
                  <a:srgbClr val="0070C0"/>
                </a:solidFill>
              </a:rPr>
              <a:t>-</a:t>
            </a:r>
            <a:r>
              <a:rPr lang="en-US" sz="3600" b="1" dirty="0" smtClean="0">
                <a:solidFill>
                  <a:srgbClr val="0070C0"/>
                </a:solidFill>
              </a:rPr>
              <a:t>] </a:t>
            </a:r>
            <a:r>
              <a:rPr lang="en-US" sz="3600" b="1" dirty="0" smtClean="0"/>
              <a:t>=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[H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]    </a:t>
            </a:r>
            <a:r>
              <a:rPr lang="en-US" sz="3600" b="1" dirty="0" smtClean="0"/>
              <a:t>=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42672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10</a:t>
            </a:r>
            <a:r>
              <a:rPr lang="en-US" sz="3600" b="1" baseline="30000" dirty="0" smtClean="0"/>
              <a:t>-7.5</a:t>
            </a:r>
            <a:r>
              <a:rPr lang="en-US" sz="3600" b="1" dirty="0" smtClean="0"/>
              <a:t> =3.16EE-8=3.16*10</a:t>
            </a:r>
            <a:r>
              <a:rPr lang="en-US" sz="3600" b="1" baseline="30000" dirty="0" smtClean="0"/>
              <a:t>-8</a:t>
            </a:r>
            <a:endParaRPr lang="en-US" sz="3600" dirty="0" smtClean="0"/>
          </a:p>
          <a:p>
            <a:r>
              <a:rPr lang="en-US" sz="3600" dirty="0" smtClean="0"/>
              <a:t>10</a:t>
            </a:r>
            <a:r>
              <a:rPr lang="en-US" sz="3600" baseline="30000" dirty="0" smtClean="0"/>
              <a:t>-4.8</a:t>
            </a:r>
            <a:r>
              <a:rPr lang="en-US" sz="3600" dirty="0" smtClean="0"/>
              <a:t>=1.58EE-5=1.58*10</a:t>
            </a:r>
            <a:r>
              <a:rPr lang="en-US" sz="3600" baseline="30000" dirty="0" smtClean="0"/>
              <a:t>-5</a:t>
            </a:r>
            <a:endParaRPr lang="en-US" sz="3600" dirty="0" smtClean="0"/>
          </a:p>
          <a:p>
            <a:r>
              <a:rPr lang="en-US" sz="3600" dirty="0" smtClean="0"/>
              <a:t>10</a:t>
            </a:r>
            <a:r>
              <a:rPr lang="en-US" sz="3600" baseline="30000" dirty="0" smtClean="0"/>
              <a:t>-11.4</a:t>
            </a:r>
            <a:r>
              <a:rPr lang="en-US" sz="3600" dirty="0" smtClean="0"/>
              <a:t>=3.98EE-12=3.98*10</a:t>
            </a:r>
            <a:r>
              <a:rPr lang="en-US" sz="3600" baseline="30000" dirty="0" smtClean="0"/>
              <a:t>-12</a:t>
            </a:r>
            <a:endParaRPr lang="en-US" sz="3600" dirty="0" smtClean="0"/>
          </a:p>
          <a:p>
            <a:r>
              <a:rPr lang="en-US" sz="3600" b="1" dirty="0" smtClean="0"/>
              <a:t>10</a:t>
            </a:r>
            <a:r>
              <a:rPr lang="en-US" sz="3600" b="1" baseline="30000" dirty="0" smtClean="0"/>
              <a:t>-9.6</a:t>
            </a:r>
            <a:r>
              <a:rPr lang="en-US" sz="3600" b="1" dirty="0" smtClean="0"/>
              <a:t>=2.51EE-10=2.51*10</a:t>
            </a:r>
            <a:r>
              <a:rPr lang="en-US" sz="3600" b="1" baseline="30000" dirty="0" smtClean="0"/>
              <a:t>-10</a:t>
            </a:r>
            <a:endParaRPr lang="en-US" sz="2300" b="1" baseline="30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0"/>
            <a:ext cx="99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</a:p>
          <a:p>
            <a:r>
              <a:rPr lang="en-US" sz="3200" b="1" dirty="0" smtClean="0"/>
              <a:t>B</a:t>
            </a:r>
          </a:p>
          <a:p>
            <a:r>
              <a:rPr lang="en-US" sz="3200" b="1" dirty="0" smtClean="0"/>
              <a:t>C</a:t>
            </a:r>
          </a:p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4191000"/>
            <a:ext cx="99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</a:p>
          <a:p>
            <a:r>
              <a:rPr lang="en-US" sz="3600" b="1" dirty="0" smtClean="0"/>
              <a:t>B</a:t>
            </a:r>
          </a:p>
          <a:p>
            <a:r>
              <a:rPr lang="en-US" sz="3600" b="1" dirty="0" smtClean="0"/>
              <a:t>C</a:t>
            </a:r>
          </a:p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219200"/>
            <a:ext cx="1295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1219200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Step 1 </a:t>
            </a:r>
            <a:r>
              <a:rPr lang="en-US" sz="2800" b="1" dirty="0" smtClean="0"/>
              <a:t>remember </a:t>
            </a:r>
            <a:r>
              <a:rPr lang="en-US" sz="2800" b="1" dirty="0" err="1" smtClean="0"/>
              <a:t>pH+pOH</a:t>
            </a:r>
            <a:r>
              <a:rPr lang="en-US" sz="2800" b="1" dirty="0" smtClean="0"/>
              <a:t>=14 and convert </a:t>
            </a:r>
            <a:r>
              <a:rPr lang="en-US" sz="2800" b="1" dirty="0" err="1" smtClean="0"/>
              <a:t>pH</a:t>
            </a:r>
            <a:r>
              <a:rPr lang="en-US" sz="2800" b="1" dirty="0" err="1" smtClean="0">
                <a:sym typeface="Wingdings" pitchFamily="2" charset="2"/>
              </a:rPr>
              <a:t>pOH</a:t>
            </a:r>
            <a:r>
              <a:rPr lang="en-US" sz="2800" b="1" dirty="0" smtClean="0">
                <a:sym typeface="Wingdings" pitchFamily="2" charset="2"/>
              </a:rPr>
              <a:t> or </a:t>
            </a:r>
            <a:r>
              <a:rPr lang="en-US" sz="2800" b="1" dirty="0" err="1" smtClean="0">
                <a:sym typeface="Wingdings" pitchFamily="2" charset="2"/>
              </a:rPr>
              <a:t>pOHpH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352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Steps 2,3 </a:t>
            </a:r>
          </a:p>
          <a:p>
            <a:r>
              <a:rPr lang="en-US" sz="2800" b="1" dirty="0" smtClean="0"/>
              <a:t>as before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34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0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signer-drugs.com/pte/12.162.180.114/dcd/chemistry/equipment/pictures/ph-cabb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114959" cy="3733800"/>
          </a:xfrm>
          <a:prstGeom prst="rect">
            <a:avLst/>
          </a:prstGeom>
          <a:noFill/>
        </p:spPr>
      </p:pic>
      <p:pic>
        <p:nvPicPr>
          <p:cNvPr id="1028" name="Picture 4" descr="http://scienceblogs.com/ethicsandscience/2008/09/26/Cabbage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066800"/>
            <a:ext cx="3454400" cy="2590800"/>
          </a:xfrm>
          <a:prstGeom prst="rect">
            <a:avLst/>
          </a:prstGeom>
          <a:noFill/>
        </p:spPr>
      </p:pic>
      <p:pic>
        <p:nvPicPr>
          <p:cNvPr id="1030" name="Picture 6" descr="http://www.chemistryland.com/CHM107Lab/Syllabus/RedCabbageP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733800"/>
            <a:ext cx="3347397" cy="24833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81600" y="2286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Measuring pH the traditional way: pH `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CC00CC"/>
                </a:solidFill>
              </a:rPr>
              <a:t>n</a:t>
            </a:r>
            <a:r>
              <a:rPr lang="en-US" sz="2400" b="1" dirty="0" smtClean="0">
                <a:solidFill>
                  <a:srgbClr val="FF99FF"/>
                </a:solidFill>
              </a:rPr>
              <a:t>d</a:t>
            </a:r>
            <a:r>
              <a:rPr lang="en-US" sz="2400" b="1" dirty="0" smtClean="0"/>
              <a:t>i</a:t>
            </a:r>
            <a:r>
              <a:rPr lang="en-US" sz="2400" b="1" dirty="0" smtClean="0">
                <a:solidFill>
                  <a:srgbClr val="00B0F0"/>
                </a:solidFill>
              </a:rPr>
              <a:t>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rgbClr val="92D050"/>
                </a:solidFill>
              </a:rPr>
              <a:t>t</a:t>
            </a:r>
            <a:r>
              <a:rPr lang="en-US" sz="2400" b="1" dirty="0" smtClean="0">
                <a:solidFill>
                  <a:srgbClr val="FFC000"/>
                </a:solidFill>
              </a:rPr>
              <a:t>o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2400" b="1" dirty="0" smtClean="0">
                <a:solidFill>
                  <a:schemeClr val="accent2"/>
                </a:solidFill>
              </a:rPr>
              <a:t>s</a:t>
            </a:r>
            <a:r>
              <a:rPr lang="en-US" sz="2400" b="1" dirty="0" smtClean="0"/>
              <a:t>’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8600"/>
            <a:ext cx="5105400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Indicators are almost always plant or fungus extracts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518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Stomach acid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857750" y="4895850"/>
            <a:ext cx="381000" cy="38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6400" y="5257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85228"/>
                </a:solidFill>
              </a:rPr>
              <a:t>Orange Juice</a:t>
            </a:r>
            <a:endParaRPr lang="en-US" b="1" dirty="0">
              <a:solidFill>
                <a:srgbClr val="785228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410200" y="4876800"/>
            <a:ext cx="533400" cy="76200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53200" y="5257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Lipton Tea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6248400" y="4800600"/>
            <a:ext cx="381000" cy="2286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6896100" y="4762500"/>
            <a:ext cx="4572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15200" y="5181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Blood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5410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Household ammonia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8001000" y="5029200"/>
            <a:ext cx="685800" cy="7620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672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6" grpId="0"/>
      <p:bldP spid="19" grpId="0"/>
      <p:bldP spid="25" grpId="0"/>
      <p:bldP spid="26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7741"/>
            <a:ext cx="3719512" cy="2925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09600"/>
            <a:ext cx="3581400" cy="3761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10" y="3733800"/>
            <a:ext cx="4425989" cy="3243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Indicators can be put on paper too…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9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http://www.hitechtrader.com/pics/68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2975356" cy="3121003"/>
          </a:xfrm>
          <a:prstGeom prst="rect">
            <a:avLst/>
          </a:prstGeom>
          <a:noFill/>
        </p:spPr>
      </p:pic>
      <p:pic>
        <p:nvPicPr>
          <p:cNvPr id="30722" name="Picture 2" descr="http://www.allproducts.com/ee/tecpel/Product-2006122811171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306" y="2971800"/>
            <a:ext cx="2617694" cy="3178629"/>
          </a:xfrm>
          <a:prstGeom prst="rect">
            <a:avLst/>
          </a:prstGeom>
          <a:noFill/>
        </p:spPr>
      </p:pic>
      <p:pic>
        <p:nvPicPr>
          <p:cNvPr id="30724" name="Picture 4" descr="http://www.idswater.com/Common/Paper/Paper_256/fig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3600450" cy="2476500"/>
          </a:xfrm>
          <a:prstGeom prst="rect">
            <a:avLst/>
          </a:prstGeom>
          <a:noFill/>
        </p:spPr>
      </p:pic>
      <p:pic>
        <p:nvPicPr>
          <p:cNvPr id="30726" name="Picture 6" descr="http://www.chem.usu.edu/~sbialkow/Classes/3600/Overheads/pH/isefig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2000"/>
            <a:ext cx="3464910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28600"/>
            <a:ext cx="502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the test material is too colored to allow indicators to `show (ex.: </a:t>
            </a:r>
            <a:r>
              <a:rPr lang="en-US" b="1" dirty="0" smtClean="0">
                <a:solidFill>
                  <a:srgbClr val="FF0000"/>
                </a:solidFill>
              </a:rPr>
              <a:t>blood</a:t>
            </a:r>
            <a:r>
              <a:rPr lang="en-US" b="1" dirty="0" smtClean="0"/>
              <a:t>) ’:  Use pH electrode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419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pH electrode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29293" y="293879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 meter is basically a voltmeter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3" idx="3"/>
          </p:cNvCxnSpPr>
          <p:nvPr/>
        </p:nvCxnSpPr>
        <p:spPr>
          <a:xfrm rot="10800000">
            <a:off x="6328156" y="4760902"/>
            <a:ext cx="1063244" cy="725498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1600200"/>
            <a:ext cx="1600200" cy="147732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Small Voltage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Created between reference and sensing tip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7162800" y="1295400"/>
            <a:ext cx="3048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743700" y="1790700"/>
            <a:ext cx="9144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reverse osm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37147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15"/>
          <p:cNvSpPr txBox="1">
            <a:spLocks noChangeArrowheads="1"/>
          </p:cNvSpPr>
          <p:nvPr/>
        </p:nvSpPr>
        <p:spPr bwMode="auto">
          <a:xfrm>
            <a:off x="5562600" y="12954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>
                <a:solidFill>
                  <a:srgbClr val="0000FF"/>
                </a:solidFill>
              </a:rPr>
              <a:t>Reverse </a:t>
            </a:r>
            <a:r>
              <a:rPr lang="en-US" sz="2800" b="1" i="0" dirty="0" smtClean="0">
                <a:solidFill>
                  <a:srgbClr val="0000FF"/>
                </a:solidFill>
              </a:rPr>
              <a:t>osmosis</a:t>
            </a:r>
            <a:endParaRPr lang="en-US" sz="2800" b="1" i="0" dirty="0">
              <a:solidFill>
                <a:srgbClr val="0000FF"/>
              </a:solidFill>
            </a:endParaRPr>
          </a:p>
        </p:txBody>
      </p:sp>
      <p:sp>
        <p:nvSpPr>
          <p:cNvPr id="27653" name="Rectangle 16"/>
          <p:cNvSpPr>
            <a:spLocks noChangeArrowheads="1"/>
          </p:cNvSpPr>
          <p:nvPr/>
        </p:nvSpPr>
        <p:spPr bwMode="auto">
          <a:xfrm>
            <a:off x="1066800" y="3276600"/>
            <a:ext cx="2590800" cy="213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17" descr="Large checker board"/>
          <p:cNvSpPr>
            <a:spLocks noChangeArrowheads="1"/>
          </p:cNvSpPr>
          <p:nvPr/>
        </p:nvSpPr>
        <p:spPr bwMode="auto">
          <a:xfrm>
            <a:off x="1069731" y="3298303"/>
            <a:ext cx="1295400" cy="2133600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18"/>
          <p:cNvSpPr>
            <a:spLocks noChangeArrowheads="1"/>
          </p:cNvSpPr>
          <p:nvPr/>
        </p:nvSpPr>
        <p:spPr bwMode="auto">
          <a:xfrm>
            <a:off x="2286000" y="3276600"/>
            <a:ext cx="152400" cy="21336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1905000" y="4343400"/>
            <a:ext cx="1066800" cy="0"/>
          </a:xfrm>
          <a:prstGeom prst="line">
            <a:avLst/>
          </a:prstGeom>
          <a:noFill/>
          <a:ln w="1016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514600" y="2286000"/>
            <a:ext cx="1981200" cy="5232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0" dirty="0"/>
              <a:t>Fresh water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838200" y="2068066"/>
            <a:ext cx="1447800" cy="107721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0" dirty="0"/>
              <a:t>Salt water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85800" y="5619017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0" dirty="0"/>
              <a:t>Semi permeable membrane</a:t>
            </a: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 flipV="1">
            <a:off x="2362200" y="5486400"/>
            <a:ext cx="0" cy="304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2590800" y="3886200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0">
                <a:solidFill>
                  <a:srgbClr val="FF0066"/>
                </a:solidFill>
              </a:rPr>
              <a:t>Osmotic pressure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3048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Salt and </a:t>
            </a:r>
            <a:r>
              <a:rPr lang="en-US" sz="2800" b="1" dirty="0" smtClean="0">
                <a:solidFill>
                  <a:srgbClr val="FF0000"/>
                </a:solidFill>
              </a:rPr>
              <a:t>Why  tomatoes suck (water)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1     </a:t>
            </a:r>
            <a:r>
              <a:rPr lang="en-US" sz="2800" b="1" dirty="0" smtClean="0">
                <a:solidFill>
                  <a:srgbClr val="FF0000"/>
                </a:solidFill>
              </a:rPr>
              <a:t>pp 141-4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2954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1</a:t>
            </a:r>
            <a:r>
              <a:rPr lang="en-US" sz="3200" dirty="0" smtClean="0"/>
              <a:t> </a:t>
            </a:r>
            <a:r>
              <a:rPr lang="en-US" sz="2800" b="1" dirty="0" smtClean="0"/>
              <a:t>How natural osmosis works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4438471"/>
            <a:ext cx="2209800" cy="1446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Water seeks to `dilute’ salty side by migrating there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5422627"/>
            <a:ext cx="3810000" cy="156966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Applying more than natural osmotic pressure in opposite direction forces fresh water from salt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1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10259" grpId="0" animBg="1"/>
      <p:bldP spid="10260" grpId="0" animBg="1"/>
      <p:bldP spid="10261" grpId="0" animBg="1"/>
      <p:bldP spid="10262" grpId="0"/>
      <p:bldP spid="10263" grpId="0" animBg="1"/>
      <p:bldP spid="10264" grpId="0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942</Words>
  <Application>Microsoft Office PowerPoint</Application>
  <PresentationFormat>On-screen Show (4:3)</PresentationFormat>
  <Paragraphs>238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Bernard MT Condensed</vt:lpstr>
      <vt:lpstr>Calibri</vt:lpstr>
      <vt:lpstr>Symbol</vt:lpstr>
      <vt:lpstr>Times New Roman</vt:lpstr>
      <vt:lpstr>Wingdings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Biological connections</vt:lpstr>
      <vt:lpstr>PowerPoint Presentation</vt:lpstr>
      <vt:lpstr>PowerPoint Presentation</vt:lpstr>
      <vt:lpstr>Political Connections</vt:lpstr>
      <vt:lpstr>Guantanamo</vt:lpstr>
      <vt:lpstr>Details of practical desalinators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Services</dc:creator>
  <cp:lastModifiedBy>Fong, Jerry</cp:lastModifiedBy>
  <cp:revision>115</cp:revision>
  <dcterms:created xsi:type="dcterms:W3CDTF">2010-01-13T02:23:53Z</dcterms:created>
  <dcterms:modified xsi:type="dcterms:W3CDTF">2014-03-10T16:18:27Z</dcterms:modified>
</cp:coreProperties>
</file>