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84" r:id="rId2"/>
    <p:sldId id="485" r:id="rId3"/>
    <p:sldId id="486" r:id="rId4"/>
    <p:sldId id="487" r:id="rId5"/>
    <p:sldId id="488" r:id="rId6"/>
    <p:sldId id="490" r:id="rId7"/>
    <p:sldId id="4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5" autoAdjust="0"/>
    <p:restoredTop sz="99545" autoAdjust="0"/>
  </p:normalViewPr>
  <p:slideViewPr>
    <p:cSldViewPr>
      <p:cViewPr varScale="1">
        <p:scale>
          <a:sx n="86" d="100"/>
          <a:sy n="86" d="100"/>
        </p:scale>
        <p:origin x="7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11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31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42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761998"/>
            <a:ext cx="6629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</a:rPr>
              <a:t>battery acid  	  ~10</a:t>
            </a:r>
          </a:p>
          <a:p>
            <a:r>
              <a:rPr lang="en-US" sz="3000" b="1" dirty="0" smtClean="0"/>
              <a:t>	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FF0000"/>
                </a:solidFill>
              </a:rPr>
              <a:t>Coca Cola	           0.004	</a:t>
            </a:r>
          </a:p>
          <a:p>
            <a:pPr>
              <a:buFont typeface="Arial" pitchFamily="34" charset="0"/>
              <a:buChar char="•"/>
            </a:pPr>
            <a:endParaRPr lang="en-US" sz="30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FF0000"/>
                </a:solidFill>
              </a:rPr>
              <a:t>Pee		           0.000001</a:t>
            </a:r>
          </a:p>
          <a:p>
            <a:pPr>
              <a:buFont typeface="Arial" pitchFamily="34" charset="0"/>
              <a:buChar char="•"/>
            </a:pPr>
            <a:endParaRPr lang="en-US" sz="3000" b="1" dirty="0" smtClean="0"/>
          </a:p>
          <a:p>
            <a:pPr>
              <a:buFont typeface="Arial" pitchFamily="34" charset="0"/>
              <a:buChar char="•"/>
            </a:pPr>
            <a:r>
              <a:rPr lang="en-US" sz="3000" b="1" dirty="0" smtClean="0"/>
              <a:t>Pure water	0.0000001</a:t>
            </a:r>
          </a:p>
          <a:p>
            <a:pPr>
              <a:buFont typeface="Arial" pitchFamily="34" charset="0"/>
              <a:buChar char="•"/>
            </a:pPr>
            <a:endParaRPr lang="en-US" sz="3000" b="1" dirty="0" smtClean="0"/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0070C0"/>
                </a:solidFill>
              </a:rPr>
              <a:t>Blood	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smtClean="0">
                <a:solidFill>
                  <a:srgbClr val="0070C0"/>
                </a:solidFill>
              </a:rPr>
              <a:t>         0.000000032</a:t>
            </a:r>
          </a:p>
          <a:p>
            <a:pPr>
              <a:buFont typeface="Arial" pitchFamily="34" charset="0"/>
              <a:buChar char="•"/>
            </a:pPr>
            <a:endParaRPr lang="en-US" sz="30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0070C0"/>
                </a:solidFill>
              </a:rPr>
              <a:t>ammonia            0.00000000003</a:t>
            </a:r>
          </a:p>
          <a:p>
            <a:pPr>
              <a:buFont typeface="Arial" pitchFamily="34" charset="0"/>
              <a:buChar char="•"/>
            </a:pPr>
            <a:endParaRPr lang="en-US" sz="30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0070C0"/>
                </a:solidFill>
              </a:rPr>
              <a:t>Drano 	      0.00000000000001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55773" y="808164"/>
            <a:ext cx="1828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1.0EE+1</a:t>
            </a:r>
          </a:p>
          <a:p>
            <a:endParaRPr lang="en-US" sz="3000" b="1" dirty="0" smtClean="0">
              <a:solidFill>
                <a:srgbClr val="FF0000"/>
              </a:solidFill>
            </a:endParaRPr>
          </a:p>
          <a:p>
            <a:r>
              <a:rPr lang="en-US" sz="3000" b="1" dirty="0" smtClean="0">
                <a:solidFill>
                  <a:srgbClr val="FF0000"/>
                </a:solidFill>
              </a:rPr>
              <a:t>4.0EE-3</a:t>
            </a:r>
          </a:p>
          <a:p>
            <a:endParaRPr lang="en-US" sz="3000" b="1" dirty="0" smtClean="0">
              <a:solidFill>
                <a:srgbClr val="FF0000"/>
              </a:solidFill>
            </a:endParaRPr>
          </a:p>
          <a:p>
            <a:r>
              <a:rPr lang="en-US" sz="3000" b="1" dirty="0" smtClean="0">
                <a:solidFill>
                  <a:srgbClr val="FF0000"/>
                </a:solidFill>
              </a:rPr>
              <a:t>1EE-6</a:t>
            </a:r>
          </a:p>
          <a:p>
            <a:endParaRPr lang="en-US" sz="3000" b="1" dirty="0" smtClean="0">
              <a:solidFill>
                <a:srgbClr val="0070C0"/>
              </a:solidFill>
            </a:endParaRPr>
          </a:p>
          <a:p>
            <a:r>
              <a:rPr lang="en-US" sz="3000" b="1" dirty="0" smtClean="0">
                <a:solidFill>
                  <a:srgbClr val="002060"/>
                </a:solidFill>
              </a:rPr>
              <a:t>1EE-7</a:t>
            </a:r>
          </a:p>
          <a:p>
            <a:endParaRPr lang="en-US" sz="3000" b="1" dirty="0" smtClean="0">
              <a:solidFill>
                <a:srgbClr val="0070C0"/>
              </a:solidFill>
            </a:endParaRPr>
          </a:p>
          <a:p>
            <a:r>
              <a:rPr lang="en-US" sz="3000" b="1" dirty="0" smtClean="0">
                <a:solidFill>
                  <a:srgbClr val="0070C0"/>
                </a:solidFill>
              </a:rPr>
              <a:t>3.2EE-8</a:t>
            </a:r>
          </a:p>
          <a:p>
            <a:endParaRPr lang="en-US" sz="3000" b="1" dirty="0" smtClean="0">
              <a:solidFill>
                <a:srgbClr val="0070C0"/>
              </a:solidFill>
            </a:endParaRPr>
          </a:p>
          <a:p>
            <a:r>
              <a:rPr lang="en-US" sz="3000" b="1" dirty="0" smtClean="0">
                <a:solidFill>
                  <a:srgbClr val="0070C0"/>
                </a:solidFill>
              </a:rPr>
              <a:t>3EE-12</a:t>
            </a:r>
          </a:p>
          <a:p>
            <a:endParaRPr lang="en-US" sz="3000" b="1" dirty="0" smtClean="0">
              <a:solidFill>
                <a:srgbClr val="0070C0"/>
              </a:solidFill>
            </a:endParaRPr>
          </a:p>
          <a:p>
            <a:r>
              <a:rPr lang="en-US" sz="3000" b="1" dirty="0" smtClean="0">
                <a:solidFill>
                  <a:srgbClr val="0070C0"/>
                </a:solidFill>
              </a:rPr>
              <a:t>1EE-14</a:t>
            </a:r>
            <a:endParaRPr lang="en-US" sz="30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261610"/>
            <a:ext cx="4724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</a:rPr>
              <a:t>Scientific notation equivalent</a:t>
            </a:r>
            <a:endParaRPr lang="en-US" sz="2800" b="1" u="sng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19400" y="228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M, [H+]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286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material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379981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5166" y="981816"/>
            <a:ext cx="1598834" cy="1421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295400"/>
            <a:ext cx="3352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</a:rPr>
              <a:t>battery acid  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>
                <a:solidFill>
                  <a:srgbClr val="FF0000"/>
                </a:solidFill>
              </a:rPr>
              <a:t>C</a:t>
            </a:r>
            <a:r>
              <a:rPr lang="en-US" sz="3000" b="1" dirty="0" smtClean="0">
                <a:solidFill>
                  <a:srgbClr val="FF0000"/>
                </a:solidFill>
              </a:rPr>
              <a:t>oca Cola 	     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FF0000"/>
                </a:solidFill>
              </a:rPr>
              <a:t>Pee</a:t>
            </a:r>
            <a:r>
              <a:rPr lang="en-US" sz="3000" b="1" dirty="0" smtClean="0"/>
              <a:t>	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/>
              <a:t>Pure water	     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/>
              <a:t>Blood    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/>
              <a:t>ammonia 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chemeClr val="accent1">
                    <a:lumMod val="50000"/>
                  </a:schemeClr>
                </a:solidFill>
              </a:rPr>
              <a:t>Drano in toilet	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 there even a `more’ </a:t>
            </a:r>
            <a:r>
              <a:rPr lang="en-US" sz="2800" b="1" i="1" u="sng" dirty="0" smtClean="0">
                <a:solidFill>
                  <a:srgbClr val="00B050"/>
                </a:solidFill>
              </a:rPr>
              <a:t> easier </a:t>
            </a:r>
            <a:r>
              <a:rPr lang="en-US" sz="2800" b="1" dirty="0" smtClean="0"/>
              <a:t>way to express the inconvenient H</a:t>
            </a:r>
            <a:r>
              <a:rPr lang="en-US" sz="2800" b="1" baseline="30000" dirty="0" smtClean="0"/>
              <a:t>+</a:t>
            </a:r>
            <a:r>
              <a:rPr lang="en-US" sz="2800" b="1" dirty="0" smtClean="0"/>
              <a:t> concentrations than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scientific  notation </a:t>
            </a:r>
            <a:r>
              <a:rPr lang="en-US" sz="2800" b="1" dirty="0" smtClean="0"/>
              <a:t>? 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971800" y="1371600"/>
            <a:ext cx="1828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1.0EE+1</a:t>
            </a:r>
          </a:p>
          <a:p>
            <a:r>
              <a:rPr lang="en-US" sz="3000" b="1" dirty="0" smtClean="0">
                <a:solidFill>
                  <a:srgbClr val="FF0000"/>
                </a:solidFill>
              </a:rPr>
              <a:t>4.0EE-3</a:t>
            </a:r>
            <a:endParaRPr lang="en-US" sz="3000" b="1" dirty="0">
              <a:solidFill>
                <a:srgbClr val="FF0000"/>
              </a:solidFill>
            </a:endParaRPr>
          </a:p>
          <a:p>
            <a:r>
              <a:rPr lang="en-US" sz="3000" b="1" dirty="0" smtClean="0">
                <a:solidFill>
                  <a:srgbClr val="FF0000"/>
                </a:solidFill>
              </a:rPr>
              <a:t>1EE-6</a:t>
            </a:r>
          </a:p>
          <a:p>
            <a:r>
              <a:rPr lang="en-US" sz="3000" b="1" dirty="0" smtClean="0"/>
              <a:t>1EE-07</a:t>
            </a:r>
          </a:p>
          <a:p>
            <a:r>
              <a:rPr lang="en-US" sz="3000" b="1" dirty="0" smtClean="0">
                <a:solidFill>
                  <a:srgbClr val="0070C0"/>
                </a:solidFill>
              </a:rPr>
              <a:t>3.5EE-8</a:t>
            </a:r>
          </a:p>
          <a:p>
            <a:r>
              <a:rPr lang="en-US" sz="3000" b="1" dirty="0" smtClean="0">
                <a:solidFill>
                  <a:srgbClr val="0070C0"/>
                </a:solidFill>
              </a:rPr>
              <a:t>3EE-12</a:t>
            </a:r>
          </a:p>
          <a:p>
            <a:r>
              <a:rPr lang="en-US" sz="3000" b="1" dirty="0" smtClean="0">
                <a:solidFill>
                  <a:srgbClr val="0070C0"/>
                </a:solidFill>
              </a:rPr>
              <a:t>1EE-14</a:t>
            </a:r>
            <a:endParaRPr lang="en-US" sz="30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61309" y="954107"/>
            <a:ext cx="2667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0070C0"/>
                </a:solidFill>
              </a:rPr>
              <a:t> </a:t>
            </a:r>
            <a:r>
              <a:rPr lang="en-US" sz="2400" b="1" u="sng" dirty="0" smtClean="0">
                <a:solidFill>
                  <a:srgbClr val="0070C0"/>
                </a:solidFill>
              </a:rPr>
              <a:t> Scientific notation </a:t>
            </a:r>
            <a:endParaRPr lang="en-US" sz="2400" b="1" u="sng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" y="5257800"/>
            <a:ext cx="79248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The `more’ </a:t>
            </a:r>
            <a:r>
              <a:rPr lang="en-US" sz="4000" b="1" dirty="0" smtClean="0">
                <a:solidFill>
                  <a:srgbClr val="00B050"/>
                </a:solidFill>
              </a:rPr>
              <a:t>easier </a:t>
            </a:r>
            <a:r>
              <a:rPr lang="en-US" sz="4000" b="1" dirty="0" smtClean="0"/>
              <a:t>way to express acidity:  pH = </a:t>
            </a:r>
            <a:r>
              <a:rPr lang="en-US" sz="6600" b="1" dirty="0" smtClean="0"/>
              <a:t>- </a:t>
            </a:r>
            <a:r>
              <a:rPr lang="en-US" sz="4000" b="1" dirty="0" smtClean="0"/>
              <a:t>log</a:t>
            </a:r>
            <a:r>
              <a:rPr lang="en-US" sz="4000" b="1" baseline="-25000" dirty="0" smtClean="0"/>
              <a:t>10</a:t>
            </a:r>
            <a:r>
              <a:rPr lang="en-US" sz="4000" b="1" dirty="0" smtClean="0"/>
              <a:t> [H</a:t>
            </a:r>
            <a:r>
              <a:rPr lang="en-US" sz="4000" b="1" baseline="30000" dirty="0" smtClean="0"/>
              <a:t>+</a:t>
            </a:r>
            <a:r>
              <a:rPr lang="en-US" sz="4000" b="1" dirty="0" smtClean="0"/>
              <a:t>]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914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pH=-log</a:t>
            </a:r>
            <a:r>
              <a:rPr lang="en-US" sz="3600" b="1" baseline="-25000" dirty="0" smtClean="0"/>
              <a:t>10</a:t>
            </a:r>
            <a:r>
              <a:rPr lang="en-US" sz="3600" b="1" dirty="0" smtClean="0"/>
              <a:t> [H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]</a:t>
            </a:r>
            <a:endParaRPr lang="en-US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800600" y="1447800"/>
            <a:ext cx="12954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0 </a:t>
            </a:r>
          </a:p>
          <a:p>
            <a:r>
              <a:rPr lang="en-US" sz="3000" b="1" dirty="0" smtClean="0"/>
              <a:t>2.4</a:t>
            </a:r>
          </a:p>
          <a:p>
            <a:r>
              <a:rPr lang="en-US" sz="3000" b="1" dirty="0" smtClean="0"/>
              <a:t>6.0</a:t>
            </a:r>
          </a:p>
          <a:p>
            <a:r>
              <a:rPr lang="en-US" sz="3000" b="1" dirty="0" smtClean="0"/>
              <a:t>7.0</a:t>
            </a:r>
          </a:p>
          <a:p>
            <a:r>
              <a:rPr lang="en-US" sz="3000" b="1" dirty="0" smtClean="0"/>
              <a:t>7.46</a:t>
            </a:r>
          </a:p>
          <a:p>
            <a:r>
              <a:rPr lang="en-US" sz="3000" b="1" dirty="0" smtClean="0"/>
              <a:t>11.5</a:t>
            </a:r>
          </a:p>
          <a:p>
            <a:r>
              <a:rPr lang="en-US" sz="3000" b="1" dirty="0" smtClean="0"/>
              <a:t>14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715000" y="3172837"/>
            <a:ext cx="1371600" cy="0"/>
          </a:xfrm>
          <a:prstGeom prst="straightConnector1">
            <a:avLst/>
          </a:prstGeom>
          <a:ln w="412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315200" y="2848927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`</a:t>
            </a:r>
            <a:r>
              <a:rPr lang="en-US" sz="4000" b="1" dirty="0" smtClean="0"/>
              <a:t>neutral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695890" y="1560731"/>
            <a:ext cx="800219" cy="14728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Acidic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1081" y="3442356"/>
            <a:ext cx="800219" cy="14728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Basic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22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1066800"/>
            <a:ext cx="6324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pH &lt; 7  means acid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pH &gt; 7 means basic</a:t>
            </a:r>
          </a:p>
          <a:p>
            <a:r>
              <a:rPr lang="en-US" sz="4400" dirty="0" smtClean="0"/>
              <a:t>pH= 7 is `neutral’ 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276600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Higher </a:t>
            </a:r>
            <a:r>
              <a:rPr lang="en-US" sz="3600" dirty="0" smtClean="0">
                <a:solidFill>
                  <a:srgbClr val="FF0000"/>
                </a:solidFill>
              </a:rPr>
              <a:t>acidity</a:t>
            </a:r>
            <a:r>
              <a:rPr lang="en-US" sz="3600" dirty="0" smtClean="0"/>
              <a:t> =&gt; lower pH </a:t>
            </a:r>
          </a:p>
          <a:p>
            <a:r>
              <a:rPr lang="en-US" sz="3600" dirty="0" smtClean="0"/>
              <a:t>Higher </a:t>
            </a:r>
            <a:r>
              <a:rPr lang="en-US" sz="3600" dirty="0" err="1" smtClean="0">
                <a:solidFill>
                  <a:srgbClr val="0070C0"/>
                </a:solidFill>
              </a:rPr>
              <a:t>basicity</a:t>
            </a:r>
            <a:r>
              <a:rPr lang="en-US" sz="3600" dirty="0" smtClean="0"/>
              <a:t> =&gt; higher pH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22860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pH SPEAK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46482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change of 1 pH unit means a change in [H</a:t>
            </a:r>
            <a:r>
              <a:rPr lang="en-US" sz="2800" b="1" baseline="30000" dirty="0" smtClean="0"/>
              <a:t>+</a:t>
            </a:r>
            <a:r>
              <a:rPr lang="en-US" sz="2800" b="1" dirty="0" smtClean="0"/>
              <a:t>] of 10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334000"/>
            <a:ext cx="8305800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Ex.   pH moved from 3</a:t>
            </a:r>
            <a:r>
              <a:rPr lang="en-US" sz="2800" b="1" dirty="0" smtClean="0">
                <a:sym typeface="Wingdings" pitchFamily="2" charset="2"/>
              </a:rPr>
              <a:t>2 means acidity up 10 fold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943600"/>
            <a:ext cx="8763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Ex.   pH moved from 3</a:t>
            </a:r>
            <a:r>
              <a:rPr lang="en-US" sz="2800" b="1" dirty="0" smtClean="0">
                <a:sym typeface="Wingdings" pitchFamily="2" charset="2"/>
              </a:rPr>
              <a:t> 4 means acidity down by 10 fold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0402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0668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pX</a:t>
            </a:r>
            <a:r>
              <a:rPr lang="en-US" sz="3200" b="1" dirty="0" smtClean="0"/>
              <a:t> = - log</a:t>
            </a:r>
            <a:r>
              <a:rPr lang="en-US" sz="3200" b="1" baseline="-25000" dirty="0" smtClean="0"/>
              <a:t>10</a:t>
            </a:r>
            <a:r>
              <a:rPr lang="en-US" sz="3200" b="1" dirty="0" smtClean="0"/>
              <a:t> X  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Math note :    `p function’ is a general one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9812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Example 1: X = $1,000,000,000</a:t>
            </a:r>
            <a:endParaRPr lang="en-US" sz="3600" b="1" dirty="0"/>
          </a:p>
        </p:txBody>
      </p:sp>
      <p:sp>
        <p:nvSpPr>
          <p:cNvPr id="6" name="Rectangle 5"/>
          <p:cNvSpPr/>
          <p:nvPr/>
        </p:nvSpPr>
        <p:spPr>
          <a:xfrm>
            <a:off x="533400" y="25146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pX</a:t>
            </a:r>
            <a:r>
              <a:rPr lang="en-US" sz="3600" b="1" dirty="0" smtClean="0"/>
              <a:t> = - log</a:t>
            </a:r>
            <a:r>
              <a:rPr lang="en-US" sz="3600" b="1" baseline="-25000" dirty="0" smtClean="0"/>
              <a:t>10</a:t>
            </a:r>
            <a:r>
              <a:rPr lang="en-US" sz="3600" b="1" dirty="0" smtClean="0"/>
              <a:t> X  = - log 1,000,000,000  = -</a:t>
            </a:r>
            <a:r>
              <a:rPr lang="en-US" sz="3600" b="1" dirty="0" smtClean="0">
                <a:solidFill>
                  <a:srgbClr val="FF0000"/>
                </a:solidFill>
              </a:rPr>
              <a:t>9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35052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Example 2: X = mass of an atom ~ 5*10</a:t>
            </a:r>
            <a:r>
              <a:rPr lang="en-US" sz="3200" b="1" baseline="30000" dirty="0" smtClean="0"/>
              <a:t>-23</a:t>
            </a:r>
            <a:r>
              <a:rPr lang="en-US" sz="3200" b="1" dirty="0" smtClean="0"/>
              <a:t>  g 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533400" y="41910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pX</a:t>
            </a:r>
            <a:r>
              <a:rPr lang="en-US" sz="3600" b="1" dirty="0" smtClean="0"/>
              <a:t> = - log</a:t>
            </a:r>
            <a:r>
              <a:rPr lang="en-US" sz="3600" b="1" baseline="-25000" dirty="0" smtClean="0"/>
              <a:t>10</a:t>
            </a:r>
            <a:r>
              <a:rPr lang="en-US" sz="3600" b="1" dirty="0" smtClean="0"/>
              <a:t> X  = - log 5*10</a:t>
            </a:r>
            <a:r>
              <a:rPr lang="en-US" sz="3600" b="1" baseline="30000" dirty="0" smtClean="0"/>
              <a:t>-23 </a:t>
            </a:r>
            <a:r>
              <a:rPr lang="en-US" sz="3600" b="1" dirty="0" smtClean="0"/>
              <a:t> = -</a:t>
            </a:r>
            <a:r>
              <a:rPr lang="en-US" sz="3600" b="1" dirty="0" smtClean="0">
                <a:solidFill>
                  <a:srgbClr val="FF0000"/>
                </a:solidFill>
              </a:rPr>
              <a:t>(-22.301)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	</a:t>
            </a:r>
            <a:r>
              <a:rPr lang="en-US" sz="3600" b="1" dirty="0" smtClean="0">
                <a:solidFill>
                  <a:srgbClr val="FF0000"/>
                </a:solidFill>
              </a:rPr>
              <a:t>					</a:t>
            </a:r>
            <a:r>
              <a:rPr lang="en-US" sz="3600" b="1" dirty="0" smtClean="0"/>
              <a:t>=</a:t>
            </a:r>
            <a:r>
              <a:rPr lang="en-US" sz="3600" b="1" dirty="0" smtClean="0">
                <a:solidFill>
                  <a:srgbClr val="FF0000"/>
                </a:solidFill>
              </a:rPr>
              <a:t>  + 22.301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990600"/>
            <a:ext cx="44958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X</a:t>
            </a:r>
            <a:r>
              <a:rPr lang="en-US" sz="2400" b="1" dirty="0" smtClean="0"/>
              <a:t> can be </a:t>
            </a:r>
            <a:r>
              <a:rPr lang="en-US" sz="2400" b="1" u="sng" dirty="0" smtClean="0"/>
              <a:t>any</a:t>
            </a:r>
            <a:r>
              <a:rPr lang="en-US" sz="2400" b="1" dirty="0" smtClean="0"/>
              <a:t> number you want to turn into a `p’  expression of X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577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77724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In-Class Calculator practice:  H</a:t>
            </a:r>
            <a:r>
              <a:rPr lang="en-US" sz="3600" b="1" baseline="30000" dirty="0" smtClean="0">
                <a:solidFill>
                  <a:schemeClr val="bg1"/>
                </a:solidFill>
              </a:rPr>
              <a:t>+</a:t>
            </a:r>
            <a:r>
              <a:rPr lang="en-US" sz="3600" b="1" dirty="0" smtClean="0">
                <a:solidFill>
                  <a:schemeClr val="bg1"/>
                </a:solidFill>
              </a:rPr>
              <a:t>  </a:t>
            </a:r>
            <a:r>
              <a:rPr lang="en-US" sz="3600" b="1" dirty="0" smtClean="0">
                <a:solidFill>
                  <a:schemeClr val="bg1"/>
                </a:solidFill>
                <a:sym typeface="Wingdings" pitchFamily="2" charset="2"/>
              </a:rPr>
              <a:t> pH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846" y="1773197"/>
            <a:ext cx="373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)	0.000000125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)    0.0523           </a:t>
            </a:r>
            <a:endParaRPr lang="en-US" sz="3600" b="1" dirty="0"/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)    0.300	   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)    5.40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)  12.0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219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[H</a:t>
            </a:r>
            <a:r>
              <a:rPr lang="en-US" sz="3600" b="1" u="sng" baseline="30000" dirty="0" smtClean="0"/>
              <a:t>+</a:t>
            </a:r>
            <a:r>
              <a:rPr lang="en-US" sz="3600" b="1" u="sng" dirty="0" smtClean="0"/>
              <a:t>], M</a:t>
            </a:r>
            <a:endParaRPr lang="en-US" sz="36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1311532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In scientific  notation</a:t>
            </a:r>
            <a:endParaRPr lang="en-US" sz="24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553200" y="12192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pH</a:t>
            </a:r>
            <a:r>
              <a:rPr lang="en-US" sz="3200" b="1" u="sng" dirty="0" smtClean="0"/>
              <a:t> = - log [H+]</a:t>
            </a:r>
            <a:endParaRPr lang="en-US" sz="32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1722300"/>
            <a:ext cx="1905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1.25 EE-7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1722299"/>
            <a:ext cx="1905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6.90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2336383"/>
            <a:ext cx="1905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5.23 EE-2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2357971"/>
            <a:ext cx="1600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1.28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4800" y="2972055"/>
            <a:ext cx="1905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3.00 EE-1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2970676"/>
            <a:ext cx="129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0.523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79632" y="3593889"/>
            <a:ext cx="1905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5.40 EE 0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564923" y="3579050"/>
            <a:ext cx="129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-0.732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14800" y="4204090"/>
            <a:ext cx="2057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1.20 EE+1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4204090"/>
            <a:ext cx="130712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-1.08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87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6096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H-OH     </a:t>
            </a:r>
            <a:r>
              <a:rPr lang="en-US" sz="3600" dirty="0" smtClean="0">
                <a:sym typeface="Symbol"/>
              </a:rPr>
              <a:t>   H</a:t>
            </a:r>
            <a:r>
              <a:rPr lang="en-US" sz="3600" baseline="30000" dirty="0" smtClean="0">
                <a:sym typeface="Symbol"/>
              </a:rPr>
              <a:t>+</a:t>
            </a:r>
            <a:r>
              <a:rPr lang="en-US" sz="3600" dirty="0" smtClean="0">
                <a:sym typeface="Symbol"/>
              </a:rPr>
              <a:t>  + OH</a:t>
            </a:r>
            <a:r>
              <a:rPr lang="en-US" sz="3600" baseline="30000" dirty="0" smtClean="0">
                <a:sym typeface="Symbol"/>
              </a:rPr>
              <a:t>-</a:t>
            </a:r>
            <a:endParaRPr lang="en-US" sz="36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1333500" y="3032235"/>
            <a:ext cx="6858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 For any water solution (pure or not) pH + </a:t>
            </a:r>
            <a:r>
              <a:rPr lang="en-US" sz="3200" b="1" dirty="0" err="1" smtClean="0"/>
              <a:t>pOH</a:t>
            </a:r>
            <a:r>
              <a:rPr lang="en-US" sz="3200" b="1" dirty="0" smtClean="0"/>
              <a:t> = 14  (at room temperature)*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1261793"/>
            <a:ext cx="8458200" cy="1077218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At room temperature, </a:t>
            </a:r>
          </a:p>
          <a:p>
            <a:r>
              <a:rPr lang="en-US" sz="3200" b="1" dirty="0" smtClean="0"/>
              <a:t>pure water has [H+]=[OH-]=0.0000001 M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2350734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-log</a:t>
            </a:r>
            <a:r>
              <a:rPr lang="en-US" sz="3600" baseline="-25000" dirty="0" smtClean="0"/>
              <a:t>10</a:t>
            </a:r>
            <a:r>
              <a:rPr lang="en-US" sz="3600" dirty="0" smtClean="0"/>
              <a:t> [0.0000001] = 7  = pH = </a:t>
            </a:r>
            <a:r>
              <a:rPr lang="en-US" sz="3600" dirty="0" err="1" smtClean="0"/>
              <a:t>pOH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4091868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The text author does not try to prove this, but merely asserts it…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0"/>
            <a:ext cx="899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Chem</a:t>
            </a:r>
            <a:r>
              <a:rPr lang="en-US" sz="3600" b="1" dirty="0" smtClean="0"/>
              <a:t> note :Water’s </a:t>
            </a:r>
            <a:r>
              <a:rPr lang="en-US" sz="3600" b="1" dirty="0" err="1" smtClean="0"/>
              <a:t>Autoionization</a:t>
            </a:r>
            <a:r>
              <a:rPr lang="en-US" sz="3600" b="1" dirty="0" smtClean="0"/>
              <a:t> reaction</a:t>
            </a:r>
            <a:r>
              <a:rPr lang="en-US" sz="2000" b="1" dirty="0" smtClean="0"/>
              <a:t>  </a:t>
            </a:r>
          </a:p>
          <a:p>
            <a:r>
              <a:rPr lang="en-US" sz="2800" b="1" dirty="0" smtClean="0"/>
              <a:t>pp 147  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908538" y="4724400"/>
            <a:ext cx="7848600" cy="14465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=&gt;Given </a:t>
            </a:r>
            <a:r>
              <a:rPr lang="en-US" sz="4400" u="sng" dirty="0" smtClean="0">
                <a:solidFill>
                  <a:srgbClr val="FF0000"/>
                </a:solidFill>
              </a:rPr>
              <a:t>either</a:t>
            </a:r>
            <a:r>
              <a:rPr lang="en-US" sz="4400" dirty="0" smtClean="0">
                <a:solidFill>
                  <a:srgbClr val="FF0000"/>
                </a:solidFill>
              </a:rPr>
              <a:t> H+ or  OH -  we can determine both pH and </a:t>
            </a:r>
            <a:r>
              <a:rPr lang="en-US" sz="4400" dirty="0" err="1" smtClean="0">
                <a:solidFill>
                  <a:srgbClr val="FF0000"/>
                </a:solidFill>
              </a:rPr>
              <a:t>pOH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5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0" grpId="0" animBg="1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51954" y="4812632"/>
            <a:ext cx="649729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pH</a:t>
            </a:r>
            <a:r>
              <a:rPr lang="en-US" sz="8000" b="1" dirty="0"/>
              <a:t> + </a:t>
            </a:r>
            <a:r>
              <a:rPr lang="en-US" sz="8000" b="1" dirty="0" err="1">
                <a:solidFill>
                  <a:srgbClr val="0070C0"/>
                </a:solidFill>
              </a:rPr>
              <a:t>pOH</a:t>
            </a:r>
            <a:r>
              <a:rPr lang="en-US" sz="8000" b="1" dirty="0">
                <a:solidFill>
                  <a:srgbClr val="002060"/>
                </a:solidFill>
              </a:rPr>
              <a:t> </a:t>
            </a:r>
            <a:r>
              <a:rPr lang="en-US" sz="8000" b="1" dirty="0"/>
              <a:t>= 14 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752600"/>
            <a:ext cx="792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FF0000"/>
                </a:solidFill>
              </a:rPr>
              <a:t>pH</a:t>
            </a:r>
            <a:r>
              <a:rPr lang="en-US" sz="4000" b="1" dirty="0" smtClean="0">
                <a:sym typeface="Wingdings" pitchFamily="2" charset="2"/>
              </a:rPr>
              <a:t> </a:t>
            </a:r>
            <a:r>
              <a:rPr lang="en-US" sz="4000" b="1" dirty="0" err="1" smtClean="0">
                <a:solidFill>
                  <a:srgbClr val="0070C0"/>
                </a:solidFill>
                <a:sym typeface="Wingdings" pitchFamily="2" charset="2"/>
              </a:rPr>
              <a:t>pOH</a:t>
            </a:r>
            <a:endParaRPr lang="en-US" sz="4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000" b="1" dirty="0" err="1" smtClean="0">
                <a:solidFill>
                  <a:srgbClr val="0070C0"/>
                </a:solidFill>
                <a:sym typeface="Wingdings" pitchFamily="2" charset="2"/>
              </a:rPr>
              <a:t>pOH</a:t>
            </a:r>
            <a:r>
              <a:rPr lang="en-US" sz="4000" b="1" dirty="0" smtClean="0">
                <a:sym typeface="Wingdings" pitchFamily="2" charset="2"/>
              </a:rPr>
              <a:t> 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pH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H+</a:t>
            </a:r>
            <a:r>
              <a:rPr lang="en-US" sz="4000" b="1" dirty="0" smtClean="0">
                <a:sym typeface="Wingdings" pitchFamily="2" charset="2"/>
              </a:rPr>
              <a:t> </a:t>
            </a:r>
            <a:r>
              <a:rPr lang="en-US" sz="4000" b="1" dirty="0" err="1" smtClean="0">
                <a:solidFill>
                  <a:srgbClr val="FF0000"/>
                </a:solidFill>
                <a:sym typeface="Wingdings" pitchFamily="2" charset="2"/>
              </a:rPr>
              <a:t>pH</a:t>
            </a:r>
            <a:r>
              <a:rPr lang="en-US" sz="4000" b="1" dirty="0" err="1" smtClean="0">
                <a:sym typeface="Wingdings" pitchFamily="2" charset="2"/>
              </a:rPr>
              <a:t></a:t>
            </a:r>
            <a:r>
              <a:rPr lang="en-US" sz="4000" b="1" dirty="0" err="1" smtClean="0">
                <a:solidFill>
                  <a:srgbClr val="0070C0"/>
                </a:solidFill>
                <a:sym typeface="Wingdings" pitchFamily="2" charset="2"/>
              </a:rPr>
              <a:t>pOH</a:t>
            </a:r>
            <a:endParaRPr lang="en-US" sz="4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0070C0"/>
                </a:solidFill>
                <a:sym typeface="Wingdings" pitchFamily="2" charset="2"/>
              </a:rPr>
              <a:t>OH</a:t>
            </a:r>
            <a:r>
              <a:rPr lang="en-US" sz="4000" b="1" dirty="0" smtClean="0">
                <a:sym typeface="Wingdings" pitchFamily="2" charset="2"/>
              </a:rPr>
              <a:t>-</a:t>
            </a:r>
            <a:r>
              <a:rPr lang="en-US" sz="4000" b="1" dirty="0" err="1" smtClean="0">
                <a:solidFill>
                  <a:srgbClr val="0070C0"/>
                </a:solidFill>
                <a:sym typeface="Wingdings" pitchFamily="2" charset="2"/>
              </a:rPr>
              <a:t>pOH</a:t>
            </a:r>
            <a:r>
              <a:rPr lang="en-US" sz="4000" b="1" dirty="0" err="1" smtClean="0">
                <a:sym typeface="Wingdings" pitchFamily="2" charset="2"/>
              </a:rPr>
              <a:t></a:t>
            </a:r>
            <a:r>
              <a:rPr lang="en-US" sz="4000" b="1" dirty="0" err="1" smtClean="0">
                <a:solidFill>
                  <a:srgbClr val="FF0000"/>
                </a:solidFill>
                <a:sym typeface="Wingdings" pitchFamily="2" charset="2"/>
              </a:rPr>
              <a:t>pH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8138" y="1062299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In class practice converting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2734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396</Words>
  <Application>Microsoft Office PowerPoint</Application>
  <PresentationFormat>On-screen Show (4:3)</PresentationFormat>
  <Paragraphs>111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112</cp:revision>
  <dcterms:created xsi:type="dcterms:W3CDTF">2010-01-13T02:23:53Z</dcterms:created>
  <dcterms:modified xsi:type="dcterms:W3CDTF">2014-03-10T16:50:38Z</dcterms:modified>
</cp:coreProperties>
</file>