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278" r:id="rId10"/>
    <p:sldId id="288" r:id="rId11"/>
    <p:sldId id="279" r:id="rId12"/>
    <p:sldId id="281" r:id="rId13"/>
    <p:sldId id="280" r:id="rId14"/>
    <p:sldId id="290" r:id="rId15"/>
    <p:sldId id="289" r:id="rId16"/>
    <p:sldId id="282" r:id="rId17"/>
    <p:sldId id="284" r:id="rId18"/>
    <p:sldId id="291" r:id="rId19"/>
    <p:sldId id="292" r:id="rId20"/>
    <p:sldId id="293" r:id="rId21"/>
    <p:sldId id="304" r:id="rId22"/>
    <p:sldId id="302" r:id="rId23"/>
    <p:sldId id="305" r:id="rId24"/>
    <p:sldId id="306" r:id="rId25"/>
    <p:sldId id="30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02" autoAdjust="0"/>
    <p:restoredTop sz="99545" autoAdjust="0"/>
  </p:normalViewPr>
  <p:slideViewPr>
    <p:cSldViewPr>
      <p:cViewPr varScale="1">
        <p:scale>
          <a:sx n="86" d="100"/>
          <a:sy n="86" d="100"/>
        </p:scale>
        <p:origin x="31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42CA2-99C8-41DC-86A7-60F008C0F63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C75EA-4FBF-4ABF-845F-D7C0E9E3C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C75EA-4FBF-4ABF-845F-D7C0E9E3CB7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35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75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42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E6B0F79-B21C-4AC7-B1B8-6EEB79D17F3D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49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Stadium at 1. E. 161</a:t>
            </a:r>
            <a:r>
              <a:rPr lang="en-US" baseline="30000" smtClean="0"/>
              <a:t>st</a:t>
            </a:r>
            <a:r>
              <a:rPr lang="en-US" smtClean="0"/>
              <a:t> st., Bronx NY 14051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0BE80E4-9E13-47F2-8ECD-908550E5528F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08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DA508F-E7BC-4578-BB7D-125E3C661619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93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EE838-2647-401E-9D4B-B5E6DA4593A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59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EE838-2647-401E-9D4B-B5E6DA4593A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73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C2DA6-A7BC-4015-939D-3A47523E78CD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TBiwHMoVZwxQHM&amp;tbnid=3GVo89vIshDcTM:&amp;ved=0CAgQjRwwAA&amp;url=http://www.aaccessmaps.com/show/map/us/ny/nyc_area_hwy&amp;ei=LnuyUfatDreg4APp-IHYDw&amp;psig=AFQjCNHsNSButDaiudYHPFmMzkFfl9RmYA&amp;ust=137073783830784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rutherford's+gold+leaf+experiment+apparatus&amp;source=images&amp;cd=&amp;cad=rja&amp;docid=7f6hFPNBWkLk6M&amp;tbnid=DdZVsOfw0OhufM:&amp;ved=0CAUQjRw&amp;url=http://137.193.61.237/eng/theory.htm&amp;ei=uYSrUeizAqnG0AGj8oGQAg&amp;bvm=bv.47244034,d.dmg&amp;psig=AFQjCNFKdMMCRmYxysmfX7B8FBu6pwSgxA&amp;ust=137028148941506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m/url?sa=i&amp;rct=j&amp;q=rutherford's+gold+leaf+experiment+apparatus&amp;source=images&amp;cd=&amp;cad=rja&amp;docid=26zS1FGPVCYN0M&amp;tbnid=UqDjuGFrJYL08M:&amp;ved=0CAUQjRw&amp;url=http://myweb.usf.edu/~mhight/goldfoil.html&amp;ei=L4WrUbCYB6XC0gG6hIGwCg&amp;bvm=bv.47244034,d.dmg&amp;psig=AFQjCNGannnmiATojpQ4EVPwn2pMHXtWVQ&amp;ust=137028156524548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rutherford's+gold+leaf+experiment+apparatus&amp;source=images&amp;cd=&amp;cad=rja&amp;docid=15JkYSMiGkSLlM&amp;tbnid=IxRKSBp3ITNTGM:&amp;ved=0CAUQjRw&amp;url=http://www.antonine-education.co.uk/Pages/Physics_5/Nuclear_Physics/NUC_06/Nuclear_page_6.htm&amp;ei=6Y-rUYutGvS20AH314Fo&amp;bvm=bv.47244034,d.dmg&amp;psig=AFQjCNG0gPT3NJvG7ts5zDrqg3ldi0rfKQ&amp;ust=137028433579902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3.org/2005/Talks/0308-semweb-em/leg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124200"/>
            <a:ext cx="3390900" cy="3390900"/>
          </a:xfrm>
          <a:prstGeom prst="rect">
            <a:avLst/>
          </a:prstGeom>
          <a:noFill/>
        </p:spPr>
      </p:pic>
      <p:pic>
        <p:nvPicPr>
          <p:cNvPr id="1030" name="Picture 6" descr="http://media.techeblog.com/images/legomari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143000"/>
            <a:ext cx="3309185" cy="4419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1295400"/>
            <a:ext cx="48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Chemical Elements: basic building blocks of everything 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28600"/>
            <a:ext cx="60960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The start of everything….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05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43200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Atomic metaphor 1:</a:t>
            </a:r>
          </a:p>
          <a:p>
            <a:r>
              <a:rPr lang="en-US" sz="3600" b="1" dirty="0" smtClean="0"/>
              <a:t>Touchy, feely sense of  atom dimensions:</a:t>
            </a:r>
          </a:p>
          <a:p>
            <a:r>
              <a:rPr lang="en-US" sz="3600" b="1" dirty="0" smtClean="0"/>
              <a:t>  </a:t>
            </a:r>
            <a:r>
              <a:rPr lang="en-US" sz="3600" b="1" dirty="0" smtClean="0">
                <a:solidFill>
                  <a:srgbClr val="0070C0"/>
                </a:solidFill>
              </a:rPr>
              <a:t>paper and scissors example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609600"/>
            <a:ext cx="8001000" cy="92333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7108" name="Picture 4" descr="C:\Users\fong\Pictures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1325" y="1676400"/>
            <a:ext cx="2352675" cy="19431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304800" y="1752600"/>
            <a:ext cx="7924800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28800" y="19812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20 cm  (~8 inches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3" name="Straight Connector 12"/>
          <p:cNvCxnSpPr>
            <a:stCxn id="3" idx="0"/>
            <a:endCxn id="3" idx="2"/>
          </p:cNvCxnSpPr>
          <p:nvPr/>
        </p:nvCxnSpPr>
        <p:spPr>
          <a:xfrm>
            <a:off x="4305300" y="609600"/>
            <a:ext cx="0" cy="923330"/>
          </a:xfrm>
          <a:prstGeom prst="line">
            <a:avLst/>
          </a:prstGeom>
          <a:ln w="444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24600" y="609600"/>
            <a:ext cx="0" cy="923330"/>
          </a:xfrm>
          <a:prstGeom prst="line">
            <a:avLst/>
          </a:prstGeom>
          <a:ln w="444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239000" y="609600"/>
            <a:ext cx="0" cy="923330"/>
          </a:xfrm>
          <a:prstGeom prst="line">
            <a:avLst/>
          </a:prstGeom>
          <a:ln w="444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848600" y="609600"/>
            <a:ext cx="0" cy="923330"/>
          </a:xfrm>
          <a:prstGeom prst="line">
            <a:avLst/>
          </a:prstGeom>
          <a:ln w="444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09800" y="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N=# cuts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6200" y="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3600" y="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34200" y="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00" y="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5029200"/>
            <a:ext cx="5791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N</a:t>
            </a:r>
            <a:r>
              <a:rPr lang="en-US" sz="4000" dirty="0" smtClean="0"/>
              <a:t> to electron radius  ?</a:t>
            </a:r>
            <a:r>
              <a:rPr lang="en-US" sz="3600" dirty="0" smtClean="0"/>
              <a:t>?</a:t>
            </a: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9600" y="5791200"/>
            <a:ext cx="5715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N </a:t>
            </a:r>
            <a:r>
              <a:rPr lang="en-US" sz="4000" dirty="0" smtClean="0"/>
              <a:t>to nuclear radius  ??</a:t>
            </a:r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791200" y="4876800"/>
            <a:ext cx="23622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N=31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7400" y="5791200"/>
            <a:ext cx="23622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N=50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371600"/>
            <a:ext cx="5943600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Chemical metaphor 2</a:t>
            </a:r>
          </a:p>
          <a:p>
            <a:r>
              <a:rPr lang="en-US" sz="4800" b="1" dirty="0" smtClean="0">
                <a:solidFill>
                  <a:srgbClr val="FF0000"/>
                </a:solidFill>
              </a:rPr>
              <a:t>Atom as …..</a:t>
            </a:r>
          </a:p>
          <a:p>
            <a:r>
              <a:rPr lang="en-US" sz="4800" b="1" dirty="0" smtClean="0">
                <a:solidFill>
                  <a:srgbClr val="FF0000"/>
                </a:solidFill>
              </a:rPr>
              <a:t>String  and pencil dot</a:t>
            </a:r>
          </a:p>
          <a:p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Chemical Metaphor 2 reasoning </a:t>
            </a:r>
          </a:p>
          <a:p>
            <a:r>
              <a:rPr lang="en-US" sz="5400" dirty="0" smtClean="0"/>
              <a:t>pencil dot and string 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527682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Pencil dot = </a:t>
            </a:r>
            <a:r>
              <a:rPr lang="en-US" sz="4400" b="1" dirty="0" smtClean="0">
                <a:solidFill>
                  <a:srgbClr val="FF0000"/>
                </a:solidFill>
              </a:rPr>
              <a:t>nucleus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239043" y="2589627"/>
            <a:ext cx="3886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~ 0.02 cm radius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297513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Electron orbit </a:t>
            </a:r>
            <a:r>
              <a:rPr lang="en-US" sz="4000" dirty="0" smtClean="0"/>
              <a:t>is </a:t>
            </a:r>
            <a:r>
              <a:rPr lang="en-US" sz="4000" b="1" dirty="0" smtClean="0"/>
              <a:t>100,000</a:t>
            </a:r>
            <a:r>
              <a:rPr lang="en-US" sz="4000" dirty="0" smtClean="0"/>
              <a:t> x </a:t>
            </a:r>
            <a:r>
              <a:rPr lang="en-US" sz="4000" b="1" dirty="0" smtClean="0">
                <a:solidFill>
                  <a:srgbClr val="FF0000"/>
                </a:solidFill>
              </a:rPr>
              <a:t>nuclear radius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021811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Symbol"/>
              <a:buChar char="Þ"/>
            </a:pPr>
            <a:r>
              <a:rPr lang="en-US" sz="4000" b="1" dirty="0" smtClean="0">
                <a:solidFill>
                  <a:srgbClr val="0070C0"/>
                </a:solidFill>
              </a:rPr>
              <a:t>Electron orbit radius </a:t>
            </a:r>
            <a:r>
              <a:rPr lang="en-US" sz="4000" dirty="0" smtClean="0"/>
              <a:t>=??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60885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66 </a:t>
            </a:r>
            <a:r>
              <a:rPr lang="en-US" sz="4400" dirty="0" err="1" smtClean="0"/>
              <a:t>ft</a:t>
            </a:r>
            <a:r>
              <a:rPr lang="en-US" sz="4400" dirty="0" smtClean="0"/>
              <a:t> of string= </a:t>
            </a:r>
            <a:r>
              <a:rPr lang="en-US" sz="4400" b="1" dirty="0" smtClean="0">
                <a:solidFill>
                  <a:srgbClr val="0070C0"/>
                </a:solidFill>
              </a:rPr>
              <a:t>electron radius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8663" y="5462157"/>
            <a:ext cx="77362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(for us `dumb’ Americans, that’s ~ </a:t>
            </a:r>
            <a:r>
              <a:rPr lang="en-US" sz="3600" b="1" dirty="0">
                <a:solidFill>
                  <a:srgbClr val="0070C0"/>
                </a:solidFill>
              </a:rPr>
              <a:t>66 </a:t>
            </a:r>
            <a:r>
              <a:rPr lang="en-US" sz="3600" b="1" dirty="0" err="1">
                <a:solidFill>
                  <a:srgbClr val="0070C0"/>
                </a:solidFill>
              </a:rPr>
              <a:t>ft</a:t>
            </a:r>
            <a:r>
              <a:rPr lang="en-US" sz="3600" b="1" dirty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4683530"/>
            <a:ext cx="6858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100,000</a:t>
            </a:r>
            <a:r>
              <a:rPr lang="en-US" sz="4000" b="1" dirty="0" smtClean="0">
                <a:solidFill>
                  <a:srgbClr val="FF0000"/>
                </a:solidFill>
              </a:rPr>
              <a:t> x 0.02= </a:t>
            </a:r>
            <a:r>
              <a:rPr lang="en-US" sz="4000" b="1" dirty="0">
                <a:solidFill>
                  <a:srgbClr val="0070C0"/>
                </a:solidFill>
              </a:rPr>
              <a:t>2000 cm </a:t>
            </a:r>
          </a:p>
        </p:txBody>
      </p:sp>
    </p:spTree>
    <p:extLst>
      <p:ext uri="{BB962C8B-B14F-4D97-AF65-F5344CB8AC3E}">
        <p14:creationId xmlns:p14="http://schemas.microsoft.com/office/powerpoint/2010/main" val="1454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8991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Atom dimensions in familiar terms:  </a:t>
            </a:r>
            <a:r>
              <a:rPr lang="en-US" sz="4000" b="1" dirty="0" smtClean="0"/>
              <a:t>Metaphor 3</a:t>
            </a:r>
            <a:endParaRPr lang="en-US" sz="4000" dirty="0" smtClean="0"/>
          </a:p>
        </p:txBody>
      </p:sp>
      <p:pic>
        <p:nvPicPr>
          <p:cNvPr id="28677" name="Picture 5" descr="yankee-stadium-bt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640080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basebal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905000"/>
            <a:ext cx="13716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Line 9"/>
          <p:cNvSpPr>
            <a:spLocks noChangeShapeType="1"/>
          </p:cNvSpPr>
          <p:nvPr/>
        </p:nvSpPr>
        <p:spPr bwMode="auto">
          <a:xfrm flipH="1">
            <a:off x="3505200" y="2514600"/>
            <a:ext cx="3886200" cy="22098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7010400" y="2971800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Baseball as </a:t>
            </a:r>
            <a:r>
              <a:rPr lang="en-US">
                <a:solidFill>
                  <a:srgbClr val="0000CC"/>
                </a:solidFill>
              </a:rPr>
              <a:t>nucleus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0" y="5943600"/>
            <a:ext cx="7196138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Old Yankee Stadium, the Bronx </a:t>
            </a:r>
          </a:p>
        </p:txBody>
      </p:sp>
      <p:pic>
        <p:nvPicPr>
          <p:cNvPr id="28685" name="Picture 13" descr="yankee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962400"/>
            <a:ext cx="15906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7467600" y="1905000"/>
            <a:ext cx="1066800" cy="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467600" y="11430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3”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6096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where is the edge of the electron cloud ? </a:t>
            </a:r>
            <a:r>
              <a:rPr lang="en-US" sz="3600" dirty="0" smtClean="0">
                <a:sym typeface="Wingdings" pitchFamily="2" charset="2"/>
              </a:rPr>
              <a:t></a:t>
            </a:r>
            <a:r>
              <a:rPr lang="en-US" sz="3600" i="1" dirty="0" err="1" smtClean="0">
                <a:solidFill>
                  <a:srgbClr val="FF0000"/>
                </a:solidFill>
                <a:sym typeface="Wingdings" pitchFamily="2" charset="2"/>
              </a:rPr>
              <a:t>LectureTools</a:t>
            </a:r>
            <a:r>
              <a:rPr lang="en-US" sz="3600" dirty="0" smtClean="0">
                <a:sym typeface="Wingdings" pitchFamily="2" charset="2"/>
              </a:rPr>
              <a:t> poll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animBg="1"/>
      <p:bldP spid="28683" grpId="0"/>
      <p:bldP spid="28684" grpId="0" animBg="1"/>
      <p:bldP spid="2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914400"/>
            <a:ext cx="8305800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	</a:t>
            </a:r>
            <a:r>
              <a:rPr lang="en-US" sz="4000" b="1" dirty="0" smtClean="0">
                <a:solidFill>
                  <a:srgbClr val="FF0000"/>
                </a:solidFill>
              </a:rPr>
              <a:t>Some useful facts for metaphor 3</a:t>
            </a:r>
            <a:endParaRPr lang="en-US" sz="4000" dirty="0" smtClean="0"/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	 baseball  radius = 1 ½ inches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	12 inches = 1 foot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	5280 feet = 1 mile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      </a:t>
            </a:r>
            <a:r>
              <a:rPr lang="en-US" sz="4000" u="sng" dirty="0" smtClean="0"/>
              <a:t>electron radius</a:t>
            </a:r>
            <a:r>
              <a:rPr lang="en-US" sz="4000" dirty="0" smtClean="0"/>
              <a:t>=100,000</a:t>
            </a:r>
            <a:endParaRPr lang="en-US" sz="4000" u="sng" dirty="0" smtClean="0"/>
          </a:p>
          <a:p>
            <a:pPr lvl="1"/>
            <a:r>
              <a:rPr lang="en-US" sz="4000" dirty="0" smtClean="0"/>
              <a:t>    nuclear radius</a:t>
            </a:r>
            <a:endParaRPr lang="en-US"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954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Baseball =</a:t>
            </a:r>
            <a:r>
              <a:rPr lang="en-US" sz="4000" b="1" dirty="0" smtClean="0">
                <a:solidFill>
                  <a:srgbClr val="FF0000"/>
                </a:solidFill>
              </a:rPr>
              <a:t>nucleus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114800"/>
            <a:ext cx="5943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r>
              <a:rPr lang="en-US" sz="3200" b="1" dirty="0" smtClean="0"/>
              <a:t>100,000 x 1 ½ =150 ,000 inches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4648200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150,000 in</a:t>
            </a:r>
            <a:r>
              <a:rPr lang="en-US" sz="3200" b="1" dirty="0" smtClean="0"/>
              <a:t>  =12,400 feet</a:t>
            </a:r>
          </a:p>
          <a:p>
            <a:r>
              <a:rPr lang="en-US" sz="3200" b="1" dirty="0" smtClean="0"/>
              <a:t>12 in/ft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Chemical metaphor 3 reasoning</a:t>
            </a:r>
            <a:r>
              <a:rPr lang="en-US" sz="3200" dirty="0" smtClean="0"/>
              <a:t>: baseball in Yankee Stadium 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1371600"/>
            <a:ext cx="4419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 3 inches in diameter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2057400"/>
            <a:ext cx="5943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 3/2 =1 ½ inches in radius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819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Electron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orbit</a:t>
            </a:r>
            <a:r>
              <a:rPr lang="en-US" sz="3600" dirty="0" smtClean="0"/>
              <a:t> is _________x </a:t>
            </a:r>
            <a:r>
              <a:rPr lang="en-US" sz="3600" b="1" dirty="0" smtClean="0">
                <a:solidFill>
                  <a:srgbClr val="FF0000"/>
                </a:solidFill>
              </a:rPr>
              <a:t>nuclear</a:t>
            </a:r>
            <a:r>
              <a:rPr lang="en-US" sz="3600" dirty="0" smtClean="0"/>
              <a:t> radius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4290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Electron orbit </a:t>
            </a:r>
            <a:r>
              <a:rPr lang="en-US" sz="3600" b="1" dirty="0" smtClean="0"/>
              <a:t>is ???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5780782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=&gt; </a:t>
            </a:r>
            <a:r>
              <a:rPr lang="en-US" sz="3200" b="1" u="sng" dirty="0" smtClean="0"/>
              <a:t>12,400 ft</a:t>
            </a:r>
            <a:r>
              <a:rPr lang="en-US" sz="3200" b="1" dirty="0" smtClean="0"/>
              <a:t>        =2.37 miles  </a:t>
            </a:r>
            <a:endParaRPr lang="en-US" sz="3200" b="1" u="sng" dirty="0" smtClean="0"/>
          </a:p>
          <a:p>
            <a:r>
              <a:rPr lang="en-US" sz="3200" b="1" dirty="0" smtClean="0"/>
              <a:t>     5280 ft/mile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057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Radius  ???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24200" y="2819400"/>
            <a:ext cx="1981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100,000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4800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# Feet ?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5715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# miles ?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 animBg="1"/>
      <p:bldP spid="7" grpId="0" animBg="1"/>
      <p:bldP spid="8" grpId="0"/>
      <p:bldP spid="9" grpId="0"/>
      <p:bldP spid="11" grpId="0"/>
      <p:bldP spid="12" grpId="0" animBg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aaccessmaps.com/images/maps/us/ny/nyc_area_hwy/nyc_area_hwy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7475" y="-25400"/>
            <a:ext cx="92614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24700" y="228600"/>
            <a:ext cx="2019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Nucleus(+)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81000" y="508000"/>
            <a:ext cx="8763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29200" y="508000"/>
            <a:ext cx="0" cy="228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10200" y="508000"/>
            <a:ext cx="0" cy="228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67400" y="508000"/>
            <a:ext cx="0" cy="228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48200" y="508000"/>
            <a:ext cx="0" cy="228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267200" y="508000"/>
            <a:ext cx="0" cy="228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86200" y="508000"/>
            <a:ext cx="0" cy="228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429000" y="508000"/>
            <a:ext cx="0" cy="228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209800" y="508000"/>
            <a:ext cx="0" cy="228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90800" y="508000"/>
            <a:ext cx="0" cy="228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048000" y="508000"/>
            <a:ext cx="0" cy="228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828800" y="508000"/>
            <a:ext cx="0" cy="228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71600" y="508000"/>
            <a:ext cx="0" cy="228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239000" y="508000"/>
            <a:ext cx="0" cy="228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620000" y="508000"/>
            <a:ext cx="0" cy="228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077200" y="508000"/>
            <a:ext cx="0" cy="228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781800" y="508000"/>
            <a:ext cx="0" cy="228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324600" y="508000"/>
            <a:ext cx="0" cy="228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90600" y="508000"/>
            <a:ext cx="0" cy="228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33400" y="508000"/>
            <a:ext cx="0" cy="228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915400" y="508000"/>
            <a:ext cx="0" cy="228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458200" y="508000"/>
            <a:ext cx="0" cy="228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0" y="-25400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sz="2400" b="1" dirty="0" smtClean="0">
                <a:solidFill>
                  <a:srgbClr val="FF0000"/>
                </a:solidFill>
              </a:rPr>
              <a:t>14        12        10        8          6         4         2           0            2         4           6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6096000" y="1270000"/>
            <a:ext cx="457200" cy="30480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6172200" y="1117600"/>
            <a:ext cx="304800" cy="53340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5372100" y="381000"/>
            <a:ext cx="2019300" cy="2133600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6200" y="19050"/>
            <a:ext cx="9067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3200" dirty="0"/>
              <a:t>Atom dimensions in familiar </a:t>
            </a:r>
            <a:r>
              <a:rPr lang="en-US" sz="3200" dirty="0" smtClean="0"/>
              <a:t>terms</a:t>
            </a:r>
            <a:r>
              <a:rPr lang="en-US" sz="3200" b="1" dirty="0" smtClean="0"/>
              <a:t>: Metaphor 4 –</a:t>
            </a:r>
            <a:r>
              <a:rPr lang="en-US" sz="3200" b="1" dirty="0" smtClean="0">
                <a:solidFill>
                  <a:srgbClr val="FF0000"/>
                </a:solidFill>
              </a:rPr>
              <a:t>Super Target </a:t>
            </a:r>
            <a:r>
              <a:rPr lang="en-US" sz="3200" b="1" dirty="0" smtClean="0"/>
              <a:t>Store in Omaha is the nucleus</a:t>
            </a:r>
          </a:p>
          <a:p>
            <a:pPr algn="l">
              <a:spcBef>
                <a:spcPts val="0"/>
              </a:spcBef>
            </a:pPr>
            <a:r>
              <a:rPr lang="en-US" sz="3200" b="1" dirty="0" smtClean="0"/>
              <a:t>( a bigger store than the textbook on p. 8 assumes)</a:t>
            </a:r>
          </a:p>
        </p:txBody>
      </p:sp>
      <p:pic>
        <p:nvPicPr>
          <p:cNvPr id="10" name="Picture 9" descr="Targe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65452"/>
            <a:ext cx="8763000" cy="529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400" y="6273225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3200" b="1" dirty="0" err="1" smtClean="0">
                <a:solidFill>
                  <a:srgbClr val="FF0000"/>
                </a:solidFill>
                <a:sym typeface="Wingdings" pitchFamily="2" charset="2"/>
              </a:rPr>
              <a:t>LectureTools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77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09600"/>
            <a:ext cx="9144000" cy="55092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Some useful facts for metaphor 4: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Super Target Store in Omaha, Nebraska</a:t>
            </a:r>
          </a:p>
          <a:p>
            <a:endParaRPr lang="en-US" sz="4000" dirty="0" smtClean="0"/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	 </a:t>
            </a:r>
            <a:r>
              <a:rPr lang="en-US" sz="3600" dirty="0" smtClean="0"/>
              <a:t>radius of Super Target store=75 m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	1000 m = 1 km=&gt; store radius=0.075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	</a:t>
            </a:r>
            <a:r>
              <a:rPr lang="en-US" sz="4000" u="sng" dirty="0" smtClean="0"/>
              <a:t>electron radius</a:t>
            </a:r>
            <a:r>
              <a:rPr lang="en-US" sz="4000" dirty="0" smtClean="0"/>
              <a:t>=100,000</a:t>
            </a:r>
            <a:endParaRPr lang="en-US" sz="4000" u="sng" dirty="0" smtClean="0"/>
          </a:p>
          <a:p>
            <a:pPr lvl="1"/>
            <a:r>
              <a:rPr lang="en-US" sz="4000" dirty="0" smtClean="0"/>
              <a:t>   nuclear radius</a:t>
            </a:r>
          </a:p>
          <a:p>
            <a:pPr>
              <a:buFont typeface="Arial" pitchFamily="34" charset="0"/>
              <a:buChar char="•"/>
            </a:pPr>
            <a:endParaRPr lang="en-US" sz="3600" dirty="0" smtClean="0"/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7620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100,000 =      </a:t>
            </a:r>
            <a:r>
              <a:rPr lang="en-US" sz="3200" b="1" u="sng" dirty="0" smtClean="0"/>
              <a:t>radius of electron</a:t>
            </a:r>
          </a:p>
          <a:p>
            <a:r>
              <a:rPr lang="en-US" sz="3200" b="1" dirty="0" smtClean="0"/>
              <a:t>	               radius of nucleus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 100,000=    </a:t>
            </a:r>
            <a:r>
              <a:rPr lang="en-US" sz="3200" b="1" u="sng" dirty="0" smtClean="0"/>
              <a:t>            r				</a:t>
            </a:r>
          </a:p>
          <a:p>
            <a:r>
              <a:rPr lang="en-US" sz="3200" b="1" dirty="0" smtClean="0"/>
              <a:t>                    radius of Super Target store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100,000 =	</a:t>
            </a:r>
            <a:r>
              <a:rPr lang="en-US" sz="3200" b="1" u="sng" dirty="0" smtClean="0"/>
              <a:t>  r	</a:t>
            </a:r>
            <a:r>
              <a:rPr lang="en-US" sz="3200" b="1" dirty="0" smtClean="0"/>
              <a:t>	=    </a:t>
            </a:r>
            <a:r>
              <a:rPr lang="en-US" sz="3200" b="1" u="sng" dirty="0" smtClean="0"/>
              <a:t>   r	</a:t>
            </a:r>
          </a:p>
          <a:p>
            <a:r>
              <a:rPr lang="en-US" sz="3200" b="1" dirty="0" smtClean="0"/>
              <a:t>   		75 m		    0.075 km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724400"/>
            <a:ext cx="83058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0.075 km x 100,000 = 7,500 km =r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iodic-tab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66800"/>
            <a:ext cx="8839200" cy="5238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Periodic Table of the Elements:</a:t>
            </a:r>
          </a:p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the building blocks </a:t>
            </a:r>
            <a:r>
              <a:rPr lang="en-US" sz="3200" smtClean="0">
                <a:solidFill>
                  <a:srgbClr val="FF0000"/>
                </a:solidFill>
              </a:rPr>
              <a:t>of everything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143000"/>
            <a:ext cx="8763000" cy="17526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86600" y="0"/>
            <a:ext cx="20574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Know Names and Symbols by Wed: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three  rows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7772400" y="838200"/>
            <a:ext cx="381000" cy="3048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00400" y="5715000"/>
            <a:ext cx="4800600" cy="584775"/>
          </a:xfrm>
          <a:prstGeom prst="rect">
            <a:avLst/>
          </a:prstGeom>
          <a:solidFill>
            <a:srgbClr val="FFFF00">
              <a:alpha val="3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Man Made (actinides)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4495800"/>
            <a:ext cx="7543800" cy="584775"/>
          </a:xfrm>
          <a:prstGeom prst="rect">
            <a:avLst/>
          </a:prstGeom>
          <a:solidFill>
            <a:srgbClr val="FFFF00">
              <a:alpha val="3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Man Made (short-lived)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1219200"/>
            <a:ext cx="4038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1295400"/>
            <a:ext cx="6477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Main stuff of  Sun , living systems, Earth’s  oceans and crust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609600" y="2971800"/>
            <a:ext cx="533400" cy="457200"/>
          </a:xfrm>
          <a:prstGeom prst="rect">
            <a:avLst/>
          </a:prstGeom>
          <a:solidFill>
            <a:schemeClr val="tx2">
              <a:lumMod val="60000"/>
              <a:lumOff val="40000"/>
              <a:alpha val="29000"/>
            </a:schemeClr>
          </a:solidFill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05200" y="2971800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  <a:alpha val="29000"/>
            </a:schemeClr>
          </a:solidFill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2400" y="2971800"/>
            <a:ext cx="533400" cy="457200"/>
          </a:xfrm>
          <a:prstGeom prst="rect">
            <a:avLst/>
          </a:prstGeom>
          <a:solidFill>
            <a:schemeClr val="tx2">
              <a:lumMod val="60000"/>
              <a:lumOff val="40000"/>
              <a:alpha val="29000"/>
            </a:schemeClr>
          </a:solidFill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971800" y="2971800"/>
            <a:ext cx="533400" cy="457200"/>
          </a:xfrm>
          <a:prstGeom prst="rect">
            <a:avLst/>
          </a:prstGeom>
          <a:solidFill>
            <a:schemeClr val="tx2">
              <a:lumMod val="60000"/>
              <a:lumOff val="40000"/>
              <a:alpha val="29000"/>
            </a:schemeClr>
          </a:solidFill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72400" y="2971800"/>
            <a:ext cx="533400" cy="457200"/>
          </a:xfrm>
          <a:prstGeom prst="rect">
            <a:avLst/>
          </a:prstGeom>
          <a:solidFill>
            <a:schemeClr val="tx2">
              <a:lumMod val="60000"/>
              <a:lumOff val="40000"/>
              <a:alpha val="29000"/>
            </a:schemeClr>
          </a:solidFill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848600" y="3505200"/>
            <a:ext cx="533400" cy="457200"/>
          </a:xfrm>
          <a:prstGeom prst="rect">
            <a:avLst/>
          </a:prstGeom>
          <a:solidFill>
            <a:schemeClr val="tx2">
              <a:lumMod val="60000"/>
              <a:lumOff val="40000"/>
              <a:alpha val="29000"/>
            </a:schemeClr>
          </a:solidFill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95800" y="2971800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  <a:alpha val="29000"/>
            </a:schemeClr>
          </a:solidFill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3490" name="Picture 2" descr="C:\Users\fong\Desktop\Fong Main\ALFRED\chem1013\lecture 2 metaphor 4 slide 6 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7451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762000" y="838200"/>
            <a:ext cx="4191000" cy="3810000"/>
          </a:xfrm>
          <a:prstGeom prst="ellipse">
            <a:avLst/>
          </a:prstGeom>
          <a:solidFill>
            <a:srgbClr val="FF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95800" y="4495800"/>
            <a:ext cx="3810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Edge of electron cloud</a:t>
            </a:r>
            <a:endParaRPr lang="en-US" sz="36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038600" y="4343400"/>
            <a:ext cx="457200" cy="38100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295400" y="1981200"/>
            <a:ext cx="4038600" cy="4648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76600" y="4038600"/>
            <a:ext cx="1524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0" y="49530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Nucleus</a:t>
            </a:r>
            <a:r>
              <a:rPr lang="en-US" dirty="0" smtClean="0"/>
              <a:t> at center (magnified here ~10,000X)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2819400" y="4572000"/>
            <a:ext cx="609600" cy="304800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238500" y="4457700"/>
            <a:ext cx="609600" cy="533400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971800" y="3581400"/>
            <a:ext cx="838200" cy="8382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-457200" y="3200400"/>
            <a:ext cx="3581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505200" y="3352800"/>
            <a:ext cx="3581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62200" y="9906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~ 10</a:t>
            </a:r>
            <a:r>
              <a:rPr lang="en-US" sz="3200" baseline="30000" dirty="0" smtClean="0"/>
              <a:t>-10 </a:t>
            </a:r>
            <a:r>
              <a:rPr lang="en-US" sz="3200" dirty="0" smtClean="0"/>
              <a:t>m</a:t>
            </a:r>
            <a:endParaRPr lang="en-US" sz="3200" dirty="0"/>
          </a:p>
        </p:txBody>
      </p:sp>
      <p:cxnSp>
        <p:nvCxnSpPr>
          <p:cNvPr id="26" name="Straight Connector 25"/>
          <p:cNvCxnSpPr/>
          <p:nvPr/>
        </p:nvCxnSpPr>
        <p:spPr>
          <a:xfrm rot="16200000" flipH="1">
            <a:off x="2384518" y="3330482"/>
            <a:ext cx="1654082" cy="22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371600" y="1676400"/>
            <a:ext cx="3962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H="1">
            <a:off x="2613118" y="3330482"/>
            <a:ext cx="1654082" cy="22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743200" y="1981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~10</a:t>
            </a:r>
            <a:r>
              <a:rPr lang="en-US" sz="2800" baseline="30000" dirty="0" smtClean="0"/>
              <a:t>-15 </a:t>
            </a:r>
            <a:r>
              <a:rPr lang="en-US" sz="2800" dirty="0" smtClean="0"/>
              <a:t>m</a:t>
            </a:r>
            <a:endParaRPr lang="en-US" sz="28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200400" y="31242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52400" y="0"/>
            <a:ext cx="89916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Rutherford’s atom again: a diffuse, ill defined cloud of electrons around the nucleus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2400" y="9906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Diffuse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</a:rPr>
              <a:t>electron</a:t>
            </a:r>
          </a:p>
          <a:p>
            <a:r>
              <a:rPr lang="en-US" sz="2400" i="1" dirty="0" smtClean="0"/>
              <a:t>Cloud out here</a:t>
            </a:r>
            <a:endParaRPr lang="en-US" sz="24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5257800" y="22860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Nucleus</a:t>
            </a:r>
            <a:r>
              <a:rPr lang="en-US" sz="2800" dirty="0" smtClean="0"/>
              <a:t> is + charged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Electrons</a:t>
            </a:r>
            <a:r>
              <a:rPr lang="en-US" sz="2800" dirty="0" smtClean="0"/>
              <a:t> are - charged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088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16200000" flipH="1">
            <a:off x="304800" y="3657600"/>
            <a:ext cx="3581400" cy="76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10800000">
            <a:off x="2133600" y="5486400"/>
            <a:ext cx="57912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closer look at Rutherford’s Gold Leaf experiment: </a:t>
            </a:r>
          </a:p>
          <a:p>
            <a:r>
              <a:rPr lang="en-US" b="1" dirty="0" smtClean="0"/>
              <a:t> 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4876800" y="5562600"/>
            <a:ext cx="15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91000" y="5638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 (nucleus here)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057400" y="1143000"/>
            <a:ext cx="762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685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10,000,000,000,000,000 (~10</a:t>
            </a:r>
            <a:r>
              <a:rPr lang="en-US" b="1" baseline="30000" dirty="0" smtClean="0">
                <a:solidFill>
                  <a:srgbClr val="FF0000"/>
                </a:solidFill>
              </a:rPr>
              <a:t>15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133600" y="4419600"/>
            <a:ext cx="762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2133600" y="4876800"/>
            <a:ext cx="762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6858000" y="5562600"/>
            <a:ext cx="15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2667000" y="5562600"/>
            <a:ext cx="15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981200" y="5791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-0.0000000001 m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6553200" y="5715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+0.0000000001 m</a:t>
            </a:r>
            <a:endParaRPr lang="en-US" sz="2400" dirty="0"/>
          </a:p>
        </p:txBody>
      </p:sp>
      <p:cxnSp>
        <p:nvCxnSpPr>
          <p:cNvPr id="51" name="Straight Arrow Connector 50"/>
          <p:cNvCxnSpPr/>
          <p:nvPr/>
        </p:nvCxnSpPr>
        <p:spPr>
          <a:xfrm rot="5400000" flipH="1" flipV="1">
            <a:off x="2667794" y="5790406"/>
            <a:ext cx="152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 flipH="1" flipV="1">
            <a:off x="6858794" y="5790406"/>
            <a:ext cx="152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 flipH="1" flipV="1">
            <a:off x="1632466" y="1491734"/>
            <a:ext cx="849868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036600" y="4643735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0.01</a:t>
            </a:r>
            <a:endParaRPr lang="en-US" sz="28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1409702" y="4195465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cxnSp>
        <p:nvCxnSpPr>
          <p:cNvPr id="73" name="Straight Connector 72"/>
          <p:cNvCxnSpPr/>
          <p:nvPr/>
        </p:nvCxnSpPr>
        <p:spPr>
          <a:xfrm rot="10800000">
            <a:off x="2133600" y="3962400"/>
            <a:ext cx="762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028701" y="3733800"/>
            <a:ext cx="800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100</a:t>
            </a:r>
            <a:endParaRPr lang="en-US" sz="2800" b="1" dirty="0"/>
          </a:p>
        </p:txBody>
      </p:sp>
      <p:sp>
        <p:nvSpPr>
          <p:cNvPr id="78" name="Arc 77"/>
          <p:cNvSpPr/>
          <p:nvPr/>
        </p:nvSpPr>
        <p:spPr>
          <a:xfrm>
            <a:off x="762000" y="6324600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2667000" y="48768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048000" y="51816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2819400" y="51816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429000" y="51816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14800" y="51816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 flipH="1">
            <a:off x="3810000" y="5181600"/>
            <a:ext cx="76202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2514600" y="51816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572000" y="51816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 flipH="1" flipV="1">
            <a:off x="2362199" y="5181599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724400" y="51816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5105400" y="51816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5638800" y="51816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6172200" y="51816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553200" y="51816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6858000" y="49530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7086600" y="51816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7391400" y="51816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Connector 106"/>
          <p:cNvCxnSpPr/>
          <p:nvPr/>
        </p:nvCxnSpPr>
        <p:spPr>
          <a:xfrm rot="10800000">
            <a:off x="2133600" y="5257800"/>
            <a:ext cx="762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85798" y="5105400"/>
            <a:ext cx="1289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0.0001</a:t>
            </a:r>
            <a:endParaRPr lang="en-US" sz="2800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0" y="1524000"/>
            <a:ext cx="1981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Mass/volume</a:t>
            </a:r>
            <a:endParaRPr lang="en-US" sz="2400" b="1" dirty="0"/>
          </a:p>
        </p:txBody>
      </p:sp>
      <p:sp>
        <p:nvSpPr>
          <p:cNvPr id="111" name="TextBox 110"/>
          <p:cNvSpPr txBox="1"/>
          <p:nvPr/>
        </p:nvSpPr>
        <p:spPr>
          <a:xfrm>
            <a:off x="533400" y="6172200"/>
            <a:ext cx="8382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Distance from scattering center (=nucleus) in meters</a:t>
            </a:r>
            <a:endParaRPr lang="en-US" sz="2800" dirty="0"/>
          </a:p>
        </p:txBody>
      </p:sp>
      <p:sp>
        <p:nvSpPr>
          <p:cNvPr id="113" name="Oval 112"/>
          <p:cNvSpPr/>
          <p:nvPr/>
        </p:nvSpPr>
        <p:spPr>
          <a:xfrm>
            <a:off x="4876800" y="1143000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Connector 114"/>
          <p:cNvCxnSpPr>
            <a:endCxn id="113" idx="4"/>
          </p:cNvCxnSpPr>
          <p:nvPr/>
        </p:nvCxnSpPr>
        <p:spPr>
          <a:xfrm rot="16200000" flipV="1">
            <a:off x="2952750" y="3181350"/>
            <a:ext cx="3962400" cy="38100"/>
          </a:xfrm>
          <a:prstGeom prst="line">
            <a:avLst/>
          </a:prstGeom>
          <a:ln w="2222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2133600" y="1143000"/>
            <a:ext cx="27432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5486400" y="44196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?? What are these  Blips??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475106" y="413007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??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Blips ?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89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48" grpId="0"/>
      <p:bldP spid="49" grpId="0"/>
      <p:bldP spid="68" grpId="0"/>
      <p:bldP spid="69" grpId="0"/>
      <p:bldP spid="77" grpId="0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8" grpId="0"/>
      <p:bldP spid="110" grpId="0" animBg="1"/>
      <p:bldP spid="111" grpId="0" animBg="1"/>
      <p:bldP spid="113" grpId="0" animBg="1"/>
      <p:bldP spid="120" grpId="0"/>
      <p:bldP spid="1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3682072" cy="60815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914400"/>
            <a:ext cx="4343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 `kid’ just out of grad school figures out about the `blips’</a:t>
            </a:r>
          </a:p>
          <a:p>
            <a:endParaRPr lang="en-US" sz="4000" dirty="0" smtClean="0"/>
          </a:p>
          <a:p>
            <a:r>
              <a:rPr lang="en-US" sz="4000" dirty="0" smtClean="0"/>
              <a:t>…and blows up the old world of Physics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1749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343400" y="3200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19800" y="2883932"/>
            <a:ext cx="152400" cy="164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86200" y="3429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Nucleus (+)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2514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 (-)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590800" y="1295400"/>
            <a:ext cx="3505200" cy="396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57800" y="533400"/>
            <a:ext cx="3886200" cy="1384995"/>
          </a:xfrm>
          <a:prstGeom prst="rect">
            <a:avLst/>
          </a:prstGeom>
          <a:solidFill>
            <a:srgbClr val="FFFF00">
              <a:alpha val="4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1) Electrons move in circular orbits around nucleus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495800" y="1295400"/>
            <a:ext cx="609600" cy="152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boh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198029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0" y="3733800"/>
            <a:ext cx="1828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Niels</a:t>
            </a:r>
            <a:r>
              <a:rPr lang="en-US" b="1" dirty="0" smtClean="0">
                <a:solidFill>
                  <a:srgbClr val="FF0000"/>
                </a:solidFill>
              </a:rPr>
              <a:t> Bohr at 23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Bohr’s theory of atomic structure : the `planetary’ model of the atom  …1913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981200" y="762000"/>
            <a:ext cx="4648200" cy="518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181600" y="4273659"/>
            <a:ext cx="3962400" cy="1815882"/>
          </a:xfrm>
          <a:prstGeom prst="rect">
            <a:avLst/>
          </a:prstGeom>
          <a:solidFill>
            <a:srgbClr val="FFFF0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2) Electrons “leap” between well defined orbital circles in </a:t>
            </a:r>
            <a:r>
              <a:rPr lang="en-US" sz="2800" b="1" dirty="0" smtClean="0">
                <a:solidFill>
                  <a:srgbClr val="FF0000"/>
                </a:solidFill>
              </a:rPr>
              <a:t>“quantum jumps”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832" y="4349621"/>
            <a:ext cx="495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model is wrong in detail but broadly </a:t>
            </a:r>
          </a:p>
          <a:p>
            <a:r>
              <a:rPr lang="en-US" sz="4000" b="1" dirty="0" smtClean="0"/>
              <a:t>right</a:t>
            </a:r>
            <a:endParaRPr lang="en-US" sz="4000" b="1" dirty="0"/>
          </a:p>
        </p:txBody>
      </p:sp>
      <p:sp>
        <p:nvSpPr>
          <p:cNvPr id="2" name="Oval 1"/>
          <p:cNvSpPr/>
          <p:nvPr/>
        </p:nvSpPr>
        <p:spPr>
          <a:xfrm>
            <a:off x="6605016" y="311505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17 -0.22762 C -0.10087 -0.22762 -0.01667 -0.10062 -0.01667 0.05575 C -0.01667 0.21189 -0.10087 0.33912 -0.20417 0.33912 C -0.30782 0.33912 -0.39167 0.21189 -0.39167 0.05575 C -0.39167 -0.10062 -0.30782 -0.22762 -0.20417 -0.22762 Z " pathEditMode="relative" rAng="0" ptsTypes="fffff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7" grpId="2" animBg="1"/>
      <p:bldP spid="8" grpId="0"/>
      <p:bldP spid="9" grpId="0"/>
      <p:bldP spid="12" grpId="0" animBg="1"/>
      <p:bldP spid="13" grpId="0" animBg="1"/>
      <p:bldP spid="21" grpId="0" animBg="1"/>
      <p:bldP spid="24" grpId="0" animBg="1"/>
      <p:bldP spid="25" grpId="0" animBg="1"/>
      <p:bldP spid="27" grpId="0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0800" y="1524000"/>
            <a:ext cx="4038600" cy="464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14600" y="3810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37338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 starts here, t=0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95800" y="3733800"/>
            <a:ext cx="45719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38600" y="47244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Nucleus magnified 100,000X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3962400" y="4267200"/>
            <a:ext cx="609600" cy="304800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381500" y="4152900"/>
            <a:ext cx="609600" cy="533400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114800" y="3276600"/>
            <a:ext cx="838200" cy="8382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419600" y="144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429000" y="914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 here t=t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5943600" y="5486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553200" y="5257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 </a:t>
            </a:r>
          </a:p>
          <a:p>
            <a:r>
              <a:rPr lang="en-US" dirty="0"/>
              <a:t>h</a:t>
            </a:r>
            <a:r>
              <a:rPr lang="en-US" dirty="0" smtClean="0"/>
              <a:t>ere t=t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3124200" y="5486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752600" y="5486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</a:t>
            </a:r>
          </a:p>
          <a:p>
            <a:r>
              <a:rPr lang="en-US" dirty="0" smtClean="0"/>
              <a:t>Here t=t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….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current </a:t>
            </a:r>
            <a:r>
              <a:rPr lang="en-US" sz="2400" dirty="0" smtClean="0"/>
              <a:t>picture of electron motion in atoms: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		electrons as magic popcorn (not in text)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1371600"/>
            <a:ext cx="3352800" cy="2031325"/>
          </a:xfrm>
          <a:prstGeom prst="rect">
            <a:avLst/>
          </a:prstGeom>
          <a:solidFill>
            <a:srgbClr val="FFFF00">
              <a:alpha val="4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Electron has non-zero chance to `pop out’ anywhere on a sphere at fixed distance from nucleus. </a:t>
            </a:r>
          </a:p>
          <a:p>
            <a:endParaRPr lang="en-US" b="1" dirty="0"/>
          </a:p>
          <a:p>
            <a:r>
              <a:rPr lang="en-US" b="1" dirty="0" smtClean="0"/>
              <a:t>It must be </a:t>
            </a:r>
            <a:r>
              <a:rPr lang="en-US" b="1" i="1" dirty="0" smtClean="0"/>
              <a:t>somewhere</a:t>
            </a:r>
            <a:r>
              <a:rPr lang="en-US" b="1" dirty="0" smtClean="0"/>
              <a:t> on that sphere at all times…just can’t say where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6248400" y="2590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553200" y="2133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</a:t>
            </a:r>
          </a:p>
          <a:p>
            <a:r>
              <a:rPr lang="en-US" dirty="0" smtClean="0"/>
              <a:t>Here at t=t</a:t>
            </a:r>
            <a:r>
              <a:rPr lang="en-US" baseline="-25000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37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4" grpId="2" animBg="1"/>
      <p:bldP spid="5" grpId="0"/>
      <p:bldP spid="5" grpId="1"/>
      <p:bldP spid="6" grpId="0" animBg="1"/>
      <p:bldP spid="7" grpId="0"/>
      <p:bldP spid="16" grpId="0" animBg="1"/>
      <p:bldP spid="28" grpId="0" animBg="1"/>
      <p:bldP spid="28" grpId="1" animBg="1"/>
      <p:bldP spid="28" grpId="2" animBg="1"/>
      <p:bldP spid="29" grpId="0"/>
      <p:bldP spid="29" grpId="1"/>
      <p:bldP spid="30" grpId="0" animBg="1"/>
      <p:bldP spid="30" grpId="1" animBg="1"/>
      <p:bldP spid="30" grpId="2" animBg="1"/>
      <p:bldP spid="31" grpId="0"/>
      <p:bldP spid="31" grpId="1"/>
      <p:bldP spid="35" grpId="0" animBg="1"/>
      <p:bldP spid="35" grpId="1" animBg="1"/>
      <p:bldP spid="35" grpId="2" animBg="1"/>
      <p:bldP spid="36" grpId="0"/>
      <p:bldP spid="36" grpId="1"/>
      <p:bldP spid="38" grpId="0" animBg="1"/>
      <p:bldP spid="39" grpId="0" animBg="1"/>
      <p:bldP spid="39" grpId="1" animBg="1"/>
      <p:bldP spid="39" grpId="2" animBg="1"/>
      <p:bldP spid="40" grpId="0"/>
      <p:bldP spid="4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991600" cy="10772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3200" b="1" dirty="0" smtClean="0"/>
              <a:t>The first real try at probing the atom’s insides</a:t>
            </a:r>
            <a:r>
              <a:rPr lang="en-US" sz="3200" dirty="0" smtClean="0"/>
              <a:t>:</a:t>
            </a:r>
          </a:p>
          <a:p>
            <a:pPr algn="l">
              <a:spcBef>
                <a:spcPts val="0"/>
              </a:spcBef>
            </a:pP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J. J</a:t>
            </a:r>
            <a:r>
              <a:rPr lang="en-US" sz="3200" dirty="0" smtClean="0"/>
              <a:t>. </a:t>
            </a:r>
            <a:r>
              <a:rPr lang="en-US" sz="3200" b="1" dirty="0" smtClean="0">
                <a:solidFill>
                  <a:srgbClr val="FF0000"/>
                </a:solidFill>
              </a:rPr>
              <a:t>Thomson’s</a:t>
            </a:r>
            <a:r>
              <a:rPr lang="en-US" sz="3200" dirty="0" smtClean="0"/>
              <a:t> `</a:t>
            </a:r>
            <a:r>
              <a:rPr lang="en-US" sz="3200" b="1" dirty="0" smtClean="0">
                <a:solidFill>
                  <a:srgbClr val="CC3300"/>
                </a:solidFill>
              </a:rPr>
              <a:t>CRT’</a:t>
            </a:r>
            <a:r>
              <a:rPr lang="en-US" sz="3200" dirty="0" smtClean="0"/>
              <a:t>:</a:t>
            </a:r>
            <a:r>
              <a:rPr lang="en-US" sz="3200" b="1" dirty="0" smtClean="0"/>
              <a:t> 1897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200400"/>
            <a:ext cx="3810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J.J’s</a:t>
            </a:r>
            <a:r>
              <a:rPr lang="en-US" sz="3200" b="1" dirty="0" smtClean="0"/>
              <a:t> `</a:t>
            </a:r>
            <a:r>
              <a:rPr lang="en-US" sz="3200" b="1" dirty="0" smtClean="0">
                <a:solidFill>
                  <a:srgbClr val="FF0000"/>
                </a:solidFill>
              </a:rPr>
              <a:t>C</a:t>
            </a:r>
            <a:r>
              <a:rPr lang="en-US" sz="3200" b="1" dirty="0" smtClean="0"/>
              <a:t>athode </a:t>
            </a:r>
            <a:r>
              <a:rPr lang="en-US" sz="3200" b="1" dirty="0" smtClean="0">
                <a:solidFill>
                  <a:srgbClr val="FF0000"/>
                </a:solidFill>
              </a:rPr>
              <a:t>R</a:t>
            </a:r>
            <a:r>
              <a:rPr lang="en-US" sz="3200" b="1" dirty="0" smtClean="0"/>
              <a:t>ay </a:t>
            </a:r>
            <a:r>
              <a:rPr lang="en-US" sz="3200" b="1" dirty="0" smtClean="0">
                <a:solidFill>
                  <a:srgbClr val="FF0000"/>
                </a:solidFill>
              </a:rPr>
              <a:t>T</a:t>
            </a:r>
            <a:r>
              <a:rPr lang="en-US" sz="3200" b="1" dirty="0" smtClean="0"/>
              <a:t>ube’ (</a:t>
            </a:r>
            <a:r>
              <a:rPr lang="en-US" sz="3200" b="1" dirty="0" smtClean="0">
                <a:solidFill>
                  <a:srgbClr val="FF0000"/>
                </a:solidFill>
              </a:rPr>
              <a:t>CRT</a:t>
            </a:r>
            <a:r>
              <a:rPr lang="en-US" sz="3200" b="1" dirty="0" smtClean="0"/>
              <a:t>)*</a:t>
            </a:r>
          </a:p>
        </p:txBody>
      </p:sp>
      <p:pic>
        <p:nvPicPr>
          <p:cNvPr id="35846" name="Picture 6" descr="http://www.chemteam.info/Gallery/JJ&amp;CR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748" y="1371600"/>
            <a:ext cx="4738252" cy="304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600" y="1143000"/>
            <a:ext cx="41148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J.J. Thomson </a:t>
            </a:r>
            <a:r>
              <a:rPr lang="en-US" sz="3200" b="1" dirty="0" smtClean="0"/>
              <a:t>Cavendish Labs, Cambridge UK</a:t>
            </a:r>
            <a:endParaRPr lang="en-US" sz="3200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7086600" y="2286000"/>
            <a:ext cx="1219200" cy="182880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52400" y="4800600"/>
            <a:ext cx="8610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Proves that atoms are composed equal amounts of + and </a:t>
            </a:r>
            <a:r>
              <a:rPr lang="en-US" sz="3600" b="1" dirty="0" smtClean="0">
                <a:solidFill>
                  <a:srgbClr val="0070C0"/>
                </a:solidFill>
              </a:rPr>
              <a:t>– </a:t>
            </a:r>
            <a:r>
              <a:rPr lang="en-US" sz="3600" dirty="0" smtClean="0"/>
              <a:t>(</a:t>
            </a:r>
            <a:r>
              <a:rPr lang="en-US" sz="3600" b="1" dirty="0" smtClean="0">
                <a:solidFill>
                  <a:srgbClr val="0070C0"/>
                </a:solidFill>
              </a:rPr>
              <a:t>=electrons</a:t>
            </a:r>
            <a:r>
              <a:rPr lang="en-US" sz="3600" dirty="0" smtClean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9351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hemteam.info/Gallery/CRTphot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8601774" cy="2209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Thompson’s</a:t>
            </a:r>
            <a:r>
              <a:rPr lang="en-US" sz="4000" b="1" baseline="30000" dirty="0" smtClean="0"/>
              <a:t>1</a:t>
            </a:r>
            <a:r>
              <a:rPr lang="en-US" sz="4000" b="1" dirty="0" smtClean="0"/>
              <a:t> `CRT’ …opposites attract, likes repel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533400" y="4419600"/>
            <a:ext cx="1676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4114800"/>
            <a:ext cx="228600" cy="30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76400" y="4114800"/>
            <a:ext cx="2286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4206" y="2685535"/>
            <a:ext cx="537519" cy="1441622"/>
          </a:xfrm>
          <a:custGeom>
            <a:avLst/>
            <a:gdLst>
              <a:gd name="connsiteX0" fmla="*/ 531340 w 537519"/>
              <a:gd name="connsiteY0" fmla="*/ 1441622 h 1441622"/>
              <a:gd name="connsiteX1" fmla="*/ 494270 w 537519"/>
              <a:gd name="connsiteY1" fmla="*/ 638433 h 1441622"/>
              <a:gd name="connsiteX2" fmla="*/ 271848 w 537519"/>
              <a:gd name="connsiteY2" fmla="*/ 453081 h 1441622"/>
              <a:gd name="connsiteX3" fmla="*/ 37070 w 537519"/>
              <a:gd name="connsiteY3" fmla="*/ 131806 h 1441622"/>
              <a:gd name="connsiteX4" fmla="*/ 49426 w 537519"/>
              <a:gd name="connsiteY4" fmla="*/ 20595 h 1441622"/>
              <a:gd name="connsiteX5" fmla="*/ 247135 w 537519"/>
              <a:gd name="connsiteY5" fmla="*/ 8238 h 1441622"/>
              <a:gd name="connsiteX6" fmla="*/ 247135 w 537519"/>
              <a:gd name="connsiteY6" fmla="*/ 8238 h 144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519" h="1441622">
                <a:moveTo>
                  <a:pt x="531340" y="1441622"/>
                </a:moveTo>
                <a:cubicBezTo>
                  <a:pt x="534429" y="1122406"/>
                  <a:pt x="537519" y="803190"/>
                  <a:pt x="494270" y="638433"/>
                </a:cubicBezTo>
                <a:cubicBezTo>
                  <a:pt x="451021" y="473676"/>
                  <a:pt x="348048" y="537519"/>
                  <a:pt x="271848" y="453081"/>
                </a:cubicBezTo>
                <a:cubicBezTo>
                  <a:pt x="195648" y="368643"/>
                  <a:pt x="74140" y="203887"/>
                  <a:pt x="37070" y="131806"/>
                </a:cubicBezTo>
                <a:cubicBezTo>
                  <a:pt x="0" y="59725"/>
                  <a:pt x="14415" y="41190"/>
                  <a:pt x="49426" y="20595"/>
                </a:cubicBezTo>
                <a:cubicBezTo>
                  <a:pt x="84437" y="0"/>
                  <a:pt x="247135" y="8238"/>
                  <a:pt x="247135" y="8238"/>
                </a:cubicBezTo>
                <a:lnTo>
                  <a:pt x="247135" y="8238"/>
                </a:ln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816443" y="3694670"/>
            <a:ext cx="558114" cy="521044"/>
          </a:xfrm>
          <a:custGeom>
            <a:avLst/>
            <a:gdLst>
              <a:gd name="connsiteX0" fmla="*/ 0 w 558114"/>
              <a:gd name="connsiteY0" fmla="*/ 457200 h 521044"/>
              <a:gd name="connsiteX1" fmla="*/ 210065 w 558114"/>
              <a:gd name="connsiteY1" fmla="*/ 469557 h 521044"/>
              <a:gd name="connsiteX2" fmla="*/ 531341 w 558114"/>
              <a:gd name="connsiteY2" fmla="*/ 148281 h 521044"/>
              <a:gd name="connsiteX3" fmla="*/ 49427 w 558114"/>
              <a:gd name="connsiteY3" fmla="*/ 0 h 52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114" h="521044">
                <a:moveTo>
                  <a:pt x="0" y="457200"/>
                </a:moveTo>
                <a:cubicBezTo>
                  <a:pt x="60754" y="489122"/>
                  <a:pt x="121508" y="521044"/>
                  <a:pt x="210065" y="469557"/>
                </a:cubicBezTo>
                <a:cubicBezTo>
                  <a:pt x="298622" y="418071"/>
                  <a:pt x="558114" y="226540"/>
                  <a:pt x="531341" y="148281"/>
                </a:cubicBezTo>
                <a:cubicBezTo>
                  <a:pt x="504568" y="70022"/>
                  <a:pt x="276997" y="35011"/>
                  <a:pt x="49427" y="0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4495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(-)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44958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 (+)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762000"/>
            <a:ext cx="83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(+)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3200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(-)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676400" y="2209800"/>
            <a:ext cx="7080421" cy="469557"/>
          </a:xfrm>
          <a:custGeom>
            <a:avLst/>
            <a:gdLst>
              <a:gd name="connsiteX0" fmla="*/ 0 w 7080421"/>
              <a:gd name="connsiteY0" fmla="*/ 469557 h 469557"/>
              <a:gd name="connsiteX1" fmla="*/ 3361037 w 7080421"/>
              <a:gd name="connsiteY1" fmla="*/ 407773 h 469557"/>
              <a:gd name="connsiteX2" fmla="*/ 3361037 w 7080421"/>
              <a:gd name="connsiteY2" fmla="*/ 407773 h 469557"/>
              <a:gd name="connsiteX3" fmla="*/ 7080421 w 7080421"/>
              <a:gd name="connsiteY3" fmla="*/ 0 h 469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0421" h="469557">
                <a:moveTo>
                  <a:pt x="0" y="469557"/>
                </a:moveTo>
                <a:lnTo>
                  <a:pt x="3361037" y="407773"/>
                </a:lnTo>
                <a:lnTo>
                  <a:pt x="3361037" y="407773"/>
                </a:lnTo>
                <a:lnTo>
                  <a:pt x="7080421" y="0"/>
                </a:lnTo>
              </a:path>
            </a:pathLst>
          </a:custGeom>
          <a:ln w="8255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59654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 smtClean="0"/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Thomson</a:t>
            </a:r>
            <a:r>
              <a:rPr lang="en-US" sz="2400" b="1" i="1" dirty="0" smtClean="0"/>
              <a:t> was astonishingly bad in the lab and fumble-fingered; the </a:t>
            </a:r>
            <a:r>
              <a:rPr lang="en-US" sz="2400" b="1" i="1" dirty="0" smtClean="0">
                <a:solidFill>
                  <a:srgbClr val="FF0000"/>
                </a:solidFill>
              </a:rPr>
              <a:t>CRT</a:t>
            </a:r>
            <a:r>
              <a:rPr lang="en-US" sz="2400" b="1" i="1" dirty="0" smtClean="0"/>
              <a:t> was made by a gifted glassblower, </a:t>
            </a:r>
            <a:r>
              <a:rPr lang="en-US" sz="2400" b="1" i="1" dirty="0" smtClean="0">
                <a:solidFill>
                  <a:srgbClr val="FF0000"/>
                </a:solidFill>
              </a:rPr>
              <a:t>E. Everett 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0" y="48768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Only sees </a:t>
            </a:r>
            <a:r>
              <a:rPr lang="en-US" sz="3200" b="1" dirty="0" smtClean="0">
                <a:solidFill>
                  <a:srgbClr val="0070C0"/>
                </a:solidFill>
              </a:rPr>
              <a:t>(-)</a:t>
            </a:r>
            <a:r>
              <a:rPr lang="en-US" sz="3200" b="1" dirty="0" smtClean="0"/>
              <a:t> beam, </a:t>
            </a:r>
          </a:p>
          <a:p>
            <a:r>
              <a:rPr lang="en-US" sz="3200" b="1" dirty="0" smtClean="0"/>
              <a:t>never a </a:t>
            </a:r>
            <a:r>
              <a:rPr lang="en-US" sz="3200" b="1" dirty="0" smtClean="0">
                <a:solidFill>
                  <a:srgbClr val="FF0000"/>
                </a:solidFill>
              </a:rPr>
              <a:t>(+)</a:t>
            </a:r>
            <a:r>
              <a:rPr lang="en-US" sz="3200" b="1" dirty="0" smtClean="0"/>
              <a:t> beam</a:t>
            </a:r>
            <a:endParaRPr lang="en-US" sz="3200" b="1" dirty="0"/>
          </a:p>
        </p:txBody>
      </p:sp>
      <p:sp>
        <p:nvSpPr>
          <p:cNvPr id="24" name="5-Point Star 23"/>
          <p:cNvSpPr/>
          <p:nvPr/>
        </p:nvSpPr>
        <p:spPr>
          <a:xfrm>
            <a:off x="8686800" y="190500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286000" y="3886200"/>
            <a:ext cx="6858000" cy="55399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What must be charge of outgoing beam ? </a:t>
            </a:r>
            <a:endParaRPr lang="en-US" sz="3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715000" y="4419600"/>
            <a:ext cx="3429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Negative (-)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7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/>
      <p:bldP spid="12" grpId="0"/>
      <p:bldP spid="13" grpId="0"/>
      <p:bldP spid="14" grpId="0"/>
      <p:bldP spid="20" grpId="0" animBg="1"/>
      <p:bldP spid="21" grpId="0"/>
      <p:bldP spid="22" grpId="0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</a:rPr>
              <a:t>A better look inside an atom: Rutherford’s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gold foil experiment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(1910)  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0" y="914400"/>
            <a:ext cx="5257800" cy="1569660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</a:rPr>
              <a:t>Ernst Rutherford</a:t>
            </a:r>
          </a:p>
          <a:p>
            <a:pPr algn="ctr" fontAlgn="base"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Physical Laboratory</a:t>
            </a:r>
          </a:p>
          <a:p>
            <a:pPr algn="ctr" fontAlgn="base"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 Manchester University, UK </a:t>
            </a:r>
          </a:p>
        </p:txBody>
      </p:sp>
      <p:pic>
        <p:nvPicPr>
          <p:cNvPr id="43010" name="Picture 2" descr="http://137.193.61.237/images/theory_abb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0"/>
            <a:ext cx="5400675" cy="3105150"/>
          </a:xfrm>
          <a:prstGeom prst="rect">
            <a:avLst/>
          </a:prstGeom>
          <a:noFill/>
        </p:spPr>
      </p:pic>
      <p:pic>
        <p:nvPicPr>
          <p:cNvPr id="43012" name="Picture 4" descr="http://myweb.usf.edu/~mhight/rutherfordla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6875" y="914400"/>
            <a:ext cx="3667125" cy="42767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791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*</a:t>
            </a:r>
            <a:r>
              <a:rPr lang="en-US" sz="3200" dirty="0">
                <a:solidFill>
                  <a:srgbClr val="000000"/>
                </a:solidFill>
              </a:rPr>
              <a:t>Factoid: it’s really his students-</a:t>
            </a:r>
            <a:r>
              <a:rPr lang="en-US" sz="3200" b="1" i="1" dirty="0">
                <a:solidFill>
                  <a:srgbClr val="FF0000"/>
                </a:solidFill>
              </a:rPr>
              <a:t>Geiger</a:t>
            </a:r>
            <a:r>
              <a:rPr lang="en-US" sz="3200" dirty="0">
                <a:solidFill>
                  <a:srgbClr val="000000"/>
                </a:solidFill>
              </a:rPr>
              <a:t> and </a:t>
            </a:r>
            <a:r>
              <a:rPr lang="en-US" sz="3200" b="1" i="1" dirty="0">
                <a:solidFill>
                  <a:srgbClr val="FF0000"/>
                </a:solidFill>
              </a:rPr>
              <a:t>Marsden-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who machine the device and do the measurements.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590800"/>
            <a:ext cx="5486400" cy="523220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Rutherford’s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Gold foil </a:t>
            </a:r>
            <a:r>
              <a:rPr lang="en-US" sz="2800" dirty="0">
                <a:solidFill>
                  <a:srgbClr val="000000"/>
                </a:solidFill>
              </a:rPr>
              <a:t>apparatus*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4718339" y="2242810"/>
            <a:ext cx="1143000" cy="1219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355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Atomic </a:t>
            </a:r>
            <a:r>
              <a:rPr lang="en-US" dirty="0" smtClean="0">
                <a:solidFill>
                  <a:srgbClr val="000000"/>
                </a:solidFill>
              </a:rPr>
              <a:t>structure testing (continued)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8768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u="sng" dirty="0">
                <a:solidFill>
                  <a:srgbClr val="FF0000"/>
                </a:solidFill>
              </a:rPr>
              <a:t>Gold Foil </a:t>
            </a:r>
            <a:r>
              <a:rPr lang="en-US" sz="2800" b="1" i="1" u="sng" dirty="0">
                <a:solidFill>
                  <a:srgbClr val="000000"/>
                </a:solidFill>
              </a:rPr>
              <a:t>Experiment lore</a:t>
            </a:r>
          </a:p>
          <a:p>
            <a:pPr indent="-514350" fontAlgn="base">
              <a:spcAft>
                <a:spcPct val="0"/>
              </a:spcAft>
              <a:buFontTx/>
              <a:buAutoNum type="arabicParenR"/>
            </a:pPr>
            <a:r>
              <a:rPr lang="en-US" sz="2500" b="1" i="1" dirty="0">
                <a:solidFill>
                  <a:srgbClr val="000000"/>
                </a:solidFill>
              </a:rPr>
              <a:t>Marie Curie supplied the radon =</a:t>
            </a:r>
            <a:r>
              <a:rPr lang="en-US" sz="2500" b="1" i="1" dirty="0">
                <a:solidFill>
                  <a:srgbClr val="FF0066"/>
                </a:solidFill>
                <a:sym typeface="Symbol"/>
              </a:rPr>
              <a:t> </a:t>
            </a:r>
            <a:r>
              <a:rPr lang="en-US" sz="2500" b="1" i="1" dirty="0">
                <a:solidFill>
                  <a:srgbClr val="FF0066"/>
                </a:solidFill>
              </a:rPr>
              <a:t>source. </a:t>
            </a:r>
          </a:p>
          <a:p>
            <a:pPr indent="-514350" fontAlgn="base">
              <a:spcAft>
                <a:spcPct val="0"/>
              </a:spcAft>
              <a:buFontTx/>
              <a:buAutoNum type="arabicParenR"/>
            </a:pPr>
            <a:r>
              <a:rPr lang="en-US" sz="2500" b="1" i="1" dirty="0">
                <a:solidFill>
                  <a:srgbClr val="000000"/>
                </a:solidFill>
              </a:rPr>
              <a:t>It required ~ 1 hour sitting in absolute dark to condition eyes.</a:t>
            </a:r>
          </a:p>
          <a:p>
            <a:pPr indent="-514350" fontAlgn="base">
              <a:spcAft>
                <a:spcPct val="0"/>
              </a:spcAft>
              <a:buFontTx/>
              <a:buAutoNum type="arabicParenR"/>
            </a:pPr>
            <a:r>
              <a:rPr lang="en-US" sz="2500" b="1" i="1" dirty="0">
                <a:solidFill>
                  <a:srgbClr val="000000"/>
                </a:solidFill>
              </a:rPr>
              <a:t>You could only observe scintillations for 1-2 minutes before </a:t>
            </a:r>
          </a:p>
          <a:p>
            <a:pPr indent="-514350" fontAlgn="base">
              <a:spcAft>
                <a:spcPct val="0"/>
              </a:spcAft>
            </a:pPr>
            <a:r>
              <a:rPr lang="en-US" sz="2500" b="1" i="1" dirty="0">
                <a:solidFill>
                  <a:srgbClr val="000000"/>
                </a:solidFill>
              </a:rPr>
              <a:t>       desensitizing.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304800"/>
            <a:ext cx="784860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Schematic of </a:t>
            </a:r>
            <a:r>
              <a:rPr lang="en-US" sz="2800" b="1" dirty="0">
                <a:solidFill>
                  <a:srgbClr val="FF0000"/>
                </a:solidFill>
              </a:rPr>
              <a:t>Rutherford’s</a:t>
            </a:r>
            <a:r>
              <a:rPr lang="en-US" sz="2800" b="1" dirty="0">
                <a:solidFill>
                  <a:srgbClr val="000000"/>
                </a:solidFill>
              </a:rPr>
              <a:t> `</a:t>
            </a:r>
            <a:r>
              <a:rPr lang="en-US" sz="2800" b="1" dirty="0">
                <a:solidFill>
                  <a:srgbClr val="FF0066"/>
                </a:solidFill>
              </a:rPr>
              <a:t>gold foil</a:t>
            </a:r>
            <a:r>
              <a:rPr lang="en-US" sz="2800" b="1" dirty="0">
                <a:solidFill>
                  <a:srgbClr val="000000"/>
                </a:solidFill>
              </a:rPr>
              <a:t>’ </a:t>
            </a:r>
            <a:r>
              <a:rPr lang="en-US" sz="2800" dirty="0">
                <a:solidFill>
                  <a:srgbClr val="000000"/>
                </a:solidFill>
              </a:rPr>
              <a:t>apparatus</a:t>
            </a:r>
          </a:p>
        </p:txBody>
      </p:sp>
      <p:pic>
        <p:nvPicPr>
          <p:cNvPr id="44036" name="Picture 4" descr="http://www.antonine-education.co.uk/Image_library/Physics_5/Nuclear_physics/alpha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210992"/>
            <a:ext cx="6629400" cy="3671749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 bwMode="auto">
          <a:xfrm>
            <a:off x="5943600" y="1371600"/>
            <a:ext cx="457200" cy="523220"/>
          </a:xfrm>
          <a:custGeom>
            <a:avLst/>
            <a:gdLst>
              <a:gd name="connsiteX0" fmla="*/ 0 w 307648"/>
              <a:gd name="connsiteY0" fmla="*/ 0 h 495656"/>
              <a:gd name="connsiteX1" fmla="*/ 247828 w 307648"/>
              <a:gd name="connsiteY1" fmla="*/ 136733 h 495656"/>
              <a:gd name="connsiteX2" fmla="*/ 307648 w 307648"/>
              <a:gd name="connsiteY2" fmla="*/ 495656 h 49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648" h="495656">
                <a:moveTo>
                  <a:pt x="0" y="0"/>
                </a:moveTo>
                <a:cubicBezTo>
                  <a:pt x="98276" y="27062"/>
                  <a:pt x="196553" y="54124"/>
                  <a:pt x="247828" y="136733"/>
                </a:cubicBezTo>
                <a:cubicBezTo>
                  <a:pt x="299103" y="219342"/>
                  <a:pt x="307648" y="495656"/>
                  <a:pt x="307648" y="495656"/>
                </a:cubicBez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1676400"/>
            <a:ext cx="3733800" cy="461665"/>
          </a:xfrm>
          <a:prstGeom prst="rect">
            <a:avLst/>
          </a:prstGeom>
          <a:solidFill>
            <a:srgbClr val="FFFF00">
              <a:alpha val="67000"/>
            </a:srgbClr>
          </a:solidFill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Alpha (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)</a:t>
            </a:r>
            <a:r>
              <a:rPr lang="en-US" sz="2400" b="1" dirty="0">
                <a:solidFill>
                  <a:srgbClr val="FF0000"/>
                </a:solidFill>
              </a:rPr>
              <a:t> particles=He</a:t>
            </a:r>
            <a:r>
              <a:rPr lang="en-US" sz="2400" b="1" baseline="30000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2438400" y="2133600"/>
            <a:ext cx="685800" cy="838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4724400" y="4038600"/>
            <a:ext cx="76200" cy="533400"/>
          </a:xfrm>
          <a:prstGeom prst="straightConnector1">
            <a:avLst/>
          </a:prstGeom>
          <a:noFill/>
          <a:ln w="349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705600" y="914400"/>
            <a:ext cx="2438400" cy="1200329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txBody>
          <a:bodyPr wrap="squar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400" b="1" dirty="0">
                <a:solidFill>
                  <a:srgbClr val="FF0066"/>
                </a:solidFill>
              </a:rPr>
              <a:t>Microscope</a:t>
            </a:r>
          </a:p>
          <a:p>
            <a:pPr algn="ctr" fontAlgn="base">
              <a:spcAft>
                <a:spcPct val="0"/>
              </a:spcAft>
            </a:pPr>
            <a:r>
              <a:rPr lang="en-US" sz="2400" b="1" dirty="0">
                <a:solidFill>
                  <a:srgbClr val="FF0066"/>
                </a:solidFill>
              </a:rPr>
              <a:t>Rotated to detect scintillations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00400" y="4495800"/>
            <a:ext cx="5943600" cy="492443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dirty="0" err="1">
                <a:solidFill>
                  <a:srgbClr val="FF0000"/>
                </a:solidFill>
              </a:rPr>
              <a:t>ZnS</a:t>
            </a:r>
            <a:r>
              <a:rPr lang="en-US" sz="2600" b="1" dirty="0">
                <a:solidFill>
                  <a:srgbClr val="FF0000"/>
                </a:solidFill>
              </a:rPr>
              <a:t> screen is a scintillating surface</a:t>
            </a:r>
          </a:p>
        </p:txBody>
      </p:sp>
    </p:spTree>
    <p:extLst>
      <p:ext uri="{BB962C8B-B14F-4D97-AF65-F5344CB8AC3E}">
        <p14:creationId xmlns:p14="http://schemas.microsoft.com/office/powerpoint/2010/main" val="6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3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exp-rutherfor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1449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28800" y="4648200"/>
            <a:ext cx="3429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114800"/>
            <a:ext cx="5181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~</a:t>
            </a:r>
            <a:r>
              <a:rPr lang="en-US" sz="2800" b="1" dirty="0" smtClean="0"/>
              <a:t>Statistics of gold leaf experiment</a:t>
            </a:r>
          </a:p>
          <a:p>
            <a:pPr algn="ctr"/>
            <a:r>
              <a:rPr lang="en-US" sz="2400" b="1" u="sng" dirty="0" smtClean="0"/>
              <a:t># He bounced back  or deflected</a:t>
            </a:r>
            <a:r>
              <a:rPr lang="en-US" sz="2400" b="1" dirty="0" smtClean="0"/>
              <a:t>  = </a:t>
            </a:r>
            <a:endParaRPr lang="en-US" sz="2400" b="1" u="sng" dirty="0" smtClean="0"/>
          </a:p>
          <a:p>
            <a:pPr algn="ctr"/>
            <a:r>
              <a:rPr lang="en-US" sz="2400" b="1" dirty="0" smtClean="0"/>
              <a:t>Total # He fired        </a:t>
            </a:r>
          </a:p>
          <a:p>
            <a:pPr algn="ctr"/>
            <a:r>
              <a:rPr lang="en-US" sz="2400" b="1" dirty="0" smtClean="0"/>
              <a:t>                                     </a:t>
            </a:r>
          </a:p>
          <a:p>
            <a:pPr algn="ctr"/>
            <a:r>
              <a:rPr lang="en-US" sz="2800" b="1" u="sng" dirty="0" smtClean="0">
                <a:solidFill>
                  <a:srgbClr val="FF0000"/>
                </a:solidFill>
              </a:rPr>
              <a:t>         1		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 300,000,000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352800"/>
            <a:ext cx="495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2286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Pictorial version of what  gold leaf experiment teaches</a:t>
            </a:r>
            <a:endParaRPr lang="en-US" sz="2400" b="1" dirty="0"/>
          </a:p>
        </p:txBody>
      </p:sp>
      <p:pic>
        <p:nvPicPr>
          <p:cNvPr id="7" name="Picture 7" descr="rutherf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362200"/>
            <a:ext cx="264759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3505200" y="1447800"/>
            <a:ext cx="5181600" cy="83099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“Like firing a howitzer at tissue paper and having the shell bounce back !!”</a:t>
            </a:r>
          </a:p>
        </p:txBody>
      </p:sp>
    </p:spTree>
    <p:extLst>
      <p:ext uri="{BB962C8B-B14F-4D97-AF65-F5344CB8AC3E}">
        <p14:creationId xmlns:p14="http://schemas.microsoft.com/office/powerpoint/2010/main" val="199871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295400" y="1981200"/>
            <a:ext cx="4038600" cy="4648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76600" y="4038600"/>
            <a:ext cx="1524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0" y="49530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Nucleus</a:t>
            </a:r>
            <a:r>
              <a:rPr lang="en-US" dirty="0" smtClean="0"/>
              <a:t> at center (magnified here ~10,000X)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2819400" y="4572000"/>
            <a:ext cx="609600" cy="304800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238500" y="4457700"/>
            <a:ext cx="609600" cy="533400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971800" y="3581400"/>
            <a:ext cx="838200" cy="8382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-457200" y="3200400"/>
            <a:ext cx="3581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505200" y="3352800"/>
            <a:ext cx="3581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62200" y="9906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~ 10</a:t>
            </a:r>
            <a:r>
              <a:rPr lang="en-US" sz="3200" baseline="30000" dirty="0" smtClean="0"/>
              <a:t>-10 </a:t>
            </a:r>
            <a:r>
              <a:rPr lang="en-US" sz="3200" dirty="0" smtClean="0"/>
              <a:t>m</a:t>
            </a:r>
            <a:endParaRPr lang="en-US" sz="3200" dirty="0"/>
          </a:p>
        </p:txBody>
      </p:sp>
      <p:cxnSp>
        <p:nvCxnSpPr>
          <p:cNvPr id="26" name="Straight Connector 25"/>
          <p:cNvCxnSpPr/>
          <p:nvPr/>
        </p:nvCxnSpPr>
        <p:spPr>
          <a:xfrm rot="16200000" flipH="1">
            <a:off x="2384518" y="3330482"/>
            <a:ext cx="1654082" cy="22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371600" y="1676400"/>
            <a:ext cx="3962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H="1">
            <a:off x="2613118" y="3330482"/>
            <a:ext cx="1654082" cy="22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743200" y="1981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~10</a:t>
            </a:r>
            <a:r>
              <a:rPr lang="en-US" sz="2800" baseline="30000" dirty="0" smtClean="0"/>
              <a:t>-15 </a:t>
            </a:r>
            <a:r>
              <a:rPr lang="en-US" sz="2800" dirty="0" smtClean="0"/>
              <a:t>m</a:t>
            </a:r>
            <a:endParaRPr lang="en-US" sz="28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200400" y="31242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52400" y="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Gold leaf  statistics led to </a:t>
            </a:r>
            <a:r>
              <a:rPr lang="en-US" sz="2800" b="1" dirty="0" smtClean="0">
                <a:solidFill>
                  <a:srgbClr val="FF0000"/>
                </a:solidFill>
              </a:rPr>
              <a:t>Rutherford’s  Picture of the Atom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2400" y="9906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Diffuse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</a:rPr>
              <a:t>electron</a:t>
            </a:r>
          </a:p>
          <a:p>
            <a:r>
              <a:rPr lang="en-US" sz="2400" i="1" dirty="0" smtClean="0"/>
              <a:t>Cloud out here</a:t>
            </a:r>
            <a:endParaRPr lang="en-US" sz="24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5257800" y="22860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Nucleus</a:t>
            </a:r>
            <a:r>
              <a:rPr lang="en-US" sz="2800" dirty="0" smtClean="0"/>
              <a:t> is + charged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Electrons</a:t>
            </a:r>
            <a:r>
              <a:rPr lang="en-US" sz="2800" dirty="0" smtClean="0"/>
              <a:t> are - charged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679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16" grpId="0" animBg="1"/>
      <p:bldP spid="24" grpId="0"/>
      <p:bldP spid="43" grpId="0"/>
      <p:bldP spid="47" grpId="0"/>
      <p:bldP spid="48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52400" y="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Rutherford’s Atom by the numbers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38200" y="1905000"/>
            <a:ext cx="830580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Atomic part    Relative mass    % mass of atom</a:t>
            </a:r>
            <a:endParaRPr lang="en-US" sz="3200" b="1" u="sng" dirty="0"/>
          </a:p>
        </p:txBody>
      </p:sp>
      <p:sp>
        <p:nvSpPr>
          <p:cNvPr id="50" name="TextBox 49"/>
          <p:cNvSpPr txBox="1"/>
          <p:nvPr/>
        </p:nvSpPr>
        <p:spPr>
          <a:xfrm>
            <a:off x="914400" y="2438400"/>
            <a:ext cx="7467600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Nucleus</a:t>
            </a:r>
            <a:r>
              <a:rPr lang="en-US" sz="3200" dirty="0" smtClean="0"/>
              <a:t>	         1			99.5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Electrons</a:t>
            </a:r>
            <a:r>
              <a:rPr lang="en-US" sz="3200" dirty="0" smtClean="0"/>
              <a:t>	         0.005 	             0.5</a:t>
            </a:r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685800" y="3581400"/>
            <a:ext cx="8458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Atomic part     Relative volume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Nucleus </a:t>
            </a:r>
            <a:r>
              <a:rPr lang="en-US" sz="3200" dirty="0" smtClean="0"/>
              <a:t>	    0.00000000000001     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Electrons		       </a:t>
            </a:r>
            <a:r>
              <a:rPr lang="en-US" sz="3200" dirty="0" smtClean="0"/>
              <a:t>1	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14400" y="609600"/>
            <a:ext cx="70866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Diameter of </a:t>
            </a:r>
            <a:r>
              <a:rPr lang="en-US" sz="3200" b="1" u="sng" dirty="0" smtClean="0">
                <a:solidFill>
                  <a:srgbClr val="0070C0"/>
                </a:solidFill>
              </a:rPr>
              <a:t>electron cloud</a:t>
            </a:r>
            <a:r>
              <a:rPr lang="en-US" sz="3200" b="1" dirty="0" smtClean="0">
                <a:solidFill>
                  <a:srgbClr val="0070C0"/>
                </a:solidFill>
              </a:rPr>
              <a:t>   </a:t>
            </a:r>
            <a:r>
              <a:rPr lang="en-US" sz="3200" b="1" dirty="0" smtClean="0"/>
              <a:t>= </a:t>
            </a:r>
            <a:r>
              <a:rPr lang="en-US" sz="3200" b="1" u="sng" dirty="0" smtClean="0"/>
              <a:t>100,000</a:t>
            </a:r>
          </a:p>
          <a:p>
            <a:r>
              <a:rPr lang="en-US" sz="3200" b="1" dirty="0" smtClean="0"/>
              <a:t>Diameter of</a:t>
            </a:r>
            <a:r>
              <a:rPr lang="en-US" sz="3200" b="1" dirty="0" smtClean="0">
                <a:solidFill>
                  <a:srgbClr val="FF0000"/>
                </a:solidFill>
              </a:rPr>
              <a:t> nucleus</a:t>
            </a:r>
            <a:r>
              <a:rPr lang="en-US" sz="3200" b="1" dirty="0" smtClean="0"/>
              <a:t>		          1</a:t>
            </a:r>
            <a:endParaRPr lang="en-US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" y="5181600"/>
            <a:ext cx="8153400" cy="107721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electron cloud </a:t>
            </a:r>
            <a:r>
              <a:rPr lang="en-US" sz="3200" b="1" dirty="0" smtClean="0"/>
              <a:t>is 99.99999999% of   atomic volume but only 0.5% of the mass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949</Words>
  <Application>Microsoft Office PowerPoint</Application>
  <PresentationFormat>On-screen Show (4:3)</PresentationFormat>
  <Paragraphs>200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Atom dimensions in familiar terms:  Metaphor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 Services</dc:creator>
  <cp:lastModifiedBy>Fong, Jerry</cp:lastModifiedBy>
  <cp:revision>55</cp:revision>
  <dcterms:created xsi:type="dcterms:W3CDTF">2010-01-13T02:23:53Z</dcterms:created>
  <dcterms:modified xsi:type="dcterms:W3CDTF">2014-01-21T21:10:54Z</dcterms:modified>
</cp:coreProperties>
</file>