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77" r:id="rId2"/>
    <p:sldId id="466" r:id="rId3"/>
    <p:sldId id="462" r:id="rId4"/>
    <p:sldId id="463" r:id="rId5"/>
    <p:sldId id="476" r:id="rId6"/>
    <p:sldId id="464" r:id="rId7"/>
    <p:sldId id="465" r:id="rId8"/>
    <p:sldId id="467" r:id="rId9"/>
    <p:sldId id="468" r:id="rId10"/>
    <p:sldId id="469" r:id="rId11"/>
    <p:sldId id="478" r:id="rId12"/>
    <p:sldId id="479" r:id="rId13"/>
    <p:sldId id="480" r:id="rId14"/>
    <p:sldId id="481" r:id="rId15"/>
    <p:sldId id="489" r:id="rId16"/>
    <p:sldId id="482" r:id="rId17"/>
    <p:sldId id="483" r:id="rId18"/>
    <p:sldId id="4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5" autoAdjust="0"/>
    <p:restoredTop sz="99545" autoAdjust="0"/>
  </p:normalViewPr>
  <p:slideViewPr>
    <p:cSldViewPr>
      <p:cViewPr varScale="1">
        <p:scale>
          <a:sx n="86" d="100"/>
          <a:sy n="86" d="100"/>
        </p:scale>
        <p:origin x="76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64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24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11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65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18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05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93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6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44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00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2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flying+monkeys+oz&amp;source=images&amp;cd=&amp;docid=gQbuioSNd5GdkM&amp;tbnid=IzuiJIdmB28AFM:&amp;ved=0CAUQjRw&amp;url=http://massholemommy.com/2011/06/15/i-hate-the-wizard-of-oz-there-i-said-it/&amp;ei=otMuUf7vEefg0gGyz4GIBQ&amp;bvm=bv.43148975,d.dmQ&amp;psig=AFQjCNGS_n-E86W4qH9cwl8toMGRim6svA&amp;ust=136210925717059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0"/>
            <a:ext cx="8763000" cy="8925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What do dissolved salts look like ? </a:t>
            </a:r>
            <a:r>
              <a:rPr lang="en-US" sz="2400" b="1" dirty="0" smtClean="0">
                <a:solidFill>
                  <a:schemeClr val="bg1"/>
                </a:solidFill>
              </a:rPr>
              <a:t>(see also: fig 4.8, 4.10 pp 135-6)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04800" y="1219200"/>
          <a:ext cx="3155945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4" name="ChemSketch" r:id="rId4" imgW="1173480" imgH="1551432" progId="ACD.ChemSketch.20">
                  <p:embed/>
                </p:oleObj>
              </mc:Choice>
              <mc:Fallback>
                <p:oleObj name="ChemSketch" r:id="rId4" imgW="1173480" imgH="155143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19200"/>
                        <a:ext cx="3155945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581400" y="1066800"/>
          <a:ext cx="2640667" cy="334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5" name="ChemSketch" r:id="rId6" imgW="1182624" imgH="1499616" progId="ACD.ChemSketch.20">
                  <p:embed/>
                </p:oleObj>
              </mc:Choice>
              <mc:Fallback>
                <p:oleObj name="ChemSketch" r:id="rId6" imgW="1182624" imgH="14996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066800"/>
                        <a:ext cx="2640667" cy="3349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3318" y="3048000"/>
            <a:ext cx="3124200" cy="156966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 final atomic scale electrolyte picture in water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4196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Slightly negative lone  pair </a:t>
            </a:r>
          </a:p>
          <a:p>
            <a:r>
              <a:rPr lang="en-US" sz="2800" b="1" dirty="0" smtClean="0"/>
              <a:t>of O on water solvates Na</a:t>
            </a:r>
            <a:r>
              <a:rPr lang="en-US" sz="2800" baseline="30000" dirty="0" smtClean="0"/>
              <a:t>+</a:t>
            </a:r>
            <a:endParaRPr lang="en-US" sz="2800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44958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Slightly positive H end of water solvates </a:t>
            </a:r>
            <a:r>
              <a:rPr lang="en-US" sz="2800" b="1" dirty="0" err="1" smtClean="0"/>
              <a:t>Cl</a:t>
            </a:r>
            <a:r>
              <a:rPr lang="en-US" sz="2800" b="1" baseline="30000" dirty="0" smtClean="0"/>
              <a:t>-</a:t>
            </a:r>
            <a:endParaRPr lang="en-US" sz="2800" b="1" baseline="30000" dirty="0"/>
          </a:p>
        </p:txBody>
      </p:sp>
      <p:pic>
        <p:nvPicPr>
          <p:cNvPr id="10" name="Picture 7" descr="madsci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838200"/>
            <a:ext cx="185102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581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9837" y="1219200"/>
            <a:ext cx="1724163" cy="153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95400"/>
            <a:ext cx="705118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3000" y="12954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+  </a:t>
            </a:r>
            <a:r>
              <a:rPr lang="en-US" sz="6000" dirty="0" err="1" smtClean="0"/>
              <a:t>Cl</a:t>
            </a: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Why does </a:t>
            </a:r>
            <a:r>
              <a:rPr lang="en-US" sz="4000" b="1" dirty="0" err="1" smtClean="0">
                <a:solidFill>
                  <a:schemeClr val="bg1"/>
                </a:solidFill>
              </a:rPr>
              <a:t>HCl</a:t>
            </a:r>
            <a:r>
              <a:rPr lang="en-US" sz="4000" b="1" dirty="0" smtClean="0">
                <a:solidFill>
                  <a:schemeClr val="bg1"/>
                </a:solidFill>
              </a:rPr>
              <a:t> act differently than its column 1 cousins  ??? </a:t>
            </a:r>
            <a:endParaRPr lang="en-US" sz="4000" b="1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124200" y="2057400"/>
            <a:ext cx="7620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5240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H</a:t>
            </a:r>
            <a:r>
              <a:rPr lang="en-US" sz="5400" b="1" dirty="0" err="1" smtClean="0"/>
              <a:t>Cl</a:t>
            </a:r>
            <a:endParaRPr lang="en-US" sz="5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30480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Gas</a:t>
            </a:r>
            <a:r>
              <a:rPr lang="en-US" sz="3600" b="1" dirty="0" smtClean="0"/>
              <a:t> at room temperature</a:t>
            </a:r>
          </a:p>
          <a:p>
            <a:endParaRPr lang="en-US" sz="3600" b="1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Solution conducts</a:t>
            </a:r>
          </a:p>
          <a:p>
            <a:endParaRPr lang="en-US" sz="3600" b="1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Solution violently reactive to metals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3966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192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NaCl</a:t>
            </a:r>
            <a:r>
              <a:rPr lang="en-US" sz="4000" b="1" dirty="0" smtClean="0"/>
              <a:t>(s)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6670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H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(g) </a:t>
            </a:r>
            <a:endParaRPr lang="en-US" sz="40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7400" y="3048000"/>
            <a:ext cx="129540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81200" y="1676400"/>
            <a:ext cx="129540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52800" y="1371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Wingdings" pitchFamily="2" charset="2"/>
              </a:rPr>
              <a:t>Na</a:t>
            </a:r>
            <a:r>
              <a:rPr lang="en-US" sz="4000" b="1" baseline="30000" dirty="0" smtClean="0">
                <a:sym typeface="Wingdings" pitchFamily="2" charset="2"/>
              </a:rPr>
              <a:t>+</a:t>
            </a:r>
            <a:r>
              <a:rPr lang="en-US" sz="4000" b="1" dirty="0" smtClean="0">
                <a:sym typeface="Wingdings" pitchFamily="2" charset="2"/>
              </a:rPr>
              <a:t>  + </a:t>
            </a:r>
            <a:r>
              <a:rPr lang="en-US" sz="4000" b="1" dirty="0" err="1" smtClean="0">
                <a:sym typeface="Wingdings" pitchFamily="2" charset="2"/>
              </a:rPr>
              <a:t>Cl</a:t>
            </a:r>
            <a:r>
              <a:rPr lang="en-US" sz="4000" b="1" baseline="30000" dirty="0" smtClean="0">
                <a:sym typeface="Wingdings" pitchFamily="2" charset="2"/>
              </a:rPr>
              <a:t>-</a:t>
            </a:r>
            <a:r>
              <a:rPr lang="en-US" sz="4000" b="1" dirty="0" smtClean="0">
                <a:sym typeface="Wingdings" pitchFamily="2" charset="2"/>
              </a:rPr>
              <a:t> 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143000"/>
            <a:ext cx="1905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Add water</a:t>
            </a:r>
            <a:endParaRPr lang="en-US" sz="2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2438400"/>
            <a:ext cx="1905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Add water</a:t>
            </a:r>
            <a:endParaRPr lang="en-US" sz="2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25908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en-US" sz="4000" b="1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sz="4000" b="1" dirty="0" smtClean="0">
                <a:sym typeface="Wingdings" pitchFamily="2" charset="2"/>
              </a:rPr>
              <a:t>  + </a:t>
            </a:r>
            <a:r>
              <a:rPr lang="en-US" sz="4000" b="1" dirty="0" err="1" smtClean="0">
                <a:sym typeface="Wingdings" pitchFamily="2" charset="2"/>
              </a:rPr>
              <a:t>Cl</a:t>
            </a:r>
            <a:r>
              <a:rPr lang="en-US" sz="4000" b="1" baseline="30000" dirty="0" smtClean="0">
                <a:sym typeface="Wingdings" pitchFamily="2" charset="2"/>
              </a:rPr>
              <a:t>-</a:t>
            </a:r>
            <a:r>
              <a:rPr lang="en-US" sz="4000" b="1" dirty="0" smtClean="0">
                <a:sym typeface="Wingdings" pitchFamily="2" charset="2"/>
              </a:rPr>
              <a:t> </a:t>
            </a:r>
            <a:endParaRPr lang="en-US" sz="40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486400" y="1676400"/>
            <a:ext cx="99060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10200" y="914400"/>
            <a:ext cx="1905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Add M</a:t>
            </a:r>
            <a:endParaRPr lang="en-US" sz="26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181600" y="2971800"/>
            <a:ext cx="129540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57800" y="2362200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Add M</a:t>
            </a:r>
            <a:endParaRPr lang="en-US" sz="2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1447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+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r>
              <a:rPr lang="en-US" sz="3600" b="1" dirty="0" smtClean="0"/>
              <a:t> + M</a:t>
            </a:r>
            <a:endParaRPr lang="en-US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29400" y="24384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(gas) + </a:t>
            </a:r>
            <a:r>
              <a:rPr lang="en-US" sz="3200" b="1" dirty="0" err="1" smtClean="0"/>
              <a:t>Cl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+dissolved M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010400" y="990600"/>
            <a:ext cx="2133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No reaction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0"/>
            <a:ext cx="6019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CHEMICAL REASONING 101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505200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Reaction !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4191000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is key `reactive’ piece of </a:t>
            </a:r>
            <a:r>
              <a:rPr lang="en-US" sz="4000" b="1" dirty="0" err="1" smtClean="0">
                <a:solidFill>
                  <a:srgbClr val="FF0000"/>
                </a:solidFill>
              </a:rPr>
              <a:t>H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 solution ?</a:t>
            </a:r>
            <a:endParaRPr lang="en-US" sz="4000" b="1" dirty="0"/>
          </a:p>
        </p:txBody>
      </p:sp>
      <p:pic>
        <p:nvPicPr>
          <p:cNvPr id="23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2800"/>
            <a:ext cx="154222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5410200" y="5105400"/>
            <a:ext cx="152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H</a:t>
            </a:r>
            <a:r>
              <a:rPr lang="en-US" sz="6600" b="1" baseline="30000" dirty="0" smtClean="0">
                <a:solidFill>
                  <a:srgbClr val="FF0000"/>
                </a:solidFill>
              </a:rPr>
              <a:t>+</a:t>
            </a:r>
            <a:endParaRPr lang="en-US" sz="6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1" grpId="0"/>
      <p:bldP spid="13" grpId="0"/>
      <p:bldP spid="15" grpId="0"/>
      <p:bldP spid="16" grpId="0"/>
      <p:bldP spid="17" grpId="0"/>
      <p:bldP spid="19" grpId="0" animBg="1"/>
      <p:bldP spid="21" grpId="0" animBg="1"/>
      <p:bldP spid="22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Demo of relative </a:t>
            </a:r>
            <a:r>
              <a:rPr lang="en-US" sz="4000" dirty="0" err="1" smtClean="0"/>
              <a:t>reactivities</a:t>
            </a:r>
            <a:r>
              <a:rPr lang="en-US" sz="4000" dirty="0" smtClean="0"/>
              <a:t> of </a:t>
            </a:r>
            <a:r>
              <a:rPr lang="en-US" sz="4000" b="1" dirty="0" err="1" smtClean="0">
                <a:solidFill>
                  <a:srgbClr val="FF0000"/>
                </a:solidFill>
              </a:rPr>
              <a:t>H</a:t>
            </a:r>
            <a:r>
              <a:rPr lang="en-US" sz="4000" dirty="0" err="1" smtClean="0"/>
              <a:t>Cl</a:t>
            </a:r>
            <a:r>
              <a:rPr lang="en-US" sz="4000" dirty="0" smtClean="0"/>
              <a:t> </a:t>
            </a:r>
            <a:r>
              <a:rPr lang="en-US" sz="4000" dirty="0" err="1" smtClean="0"/>
              <a:t>vs</a:t>
            </a:r>
            <a:r>
              <a:rPr lang="en-US" sz="4000" dirty="0" smtClean="0"/>
              <a:t> </a:t>
            </a:r>
            <a:r>
              <a:rPr lang="en-US" sz="4000" dirty="0" err="1" smtClean="0"/>
              <a:t>NaCl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16002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/>
              <a:t>NaCl</a:t>
            </a:r>
            <a:r>
              <a:rPr lang="en-US" sz="4800" b="1" dirty="0" smtClean="0"/>
              <a:t> (</a:t>
            </a:r>
            <a:r>
              <a:rPr lang="en-US" sz="4800" b="1" dirty="0" err="1" smtClean="0"/>
              <a:t>aq</a:t>
            </a:r>
            <a:r>
              <a:rPr lang="en-US" sz="4800" b="1" dirty="0" smtClean="0"/>
              <a:t>) + </a:t>
            </a:r>
            <a:r>
              <a:rPr lang="en-US" sz="4800" b="1" dirty="0" err="1" smtClean="0">
                <a:solidFill>
                  <a:srgbClr val="0070C0"/>
                </a:solidFill>
              </a:rPr>
              <a:t>Zn</a:t>
            </a:r>
            <a:r>
              <a:rPr lang="en-US" sz="4800" b="1" baseline="30000" dirty="0" err="1" smtClean="0">
                <a:solidFill>
                  <a:srgbClr val="0070C0"/>
                </a:solidFill>
              </a:rPr>
              <a:t>o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16764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Wingdings" pitchFamily="2" charset="2"/>
              </a:rPr>
              <a:t>  No reaction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5146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H</a:t>
            </a:r>
            <a:r>
              <a:rPr lang="en-US" sz="4800" b="1" dirty="0" err="1" smtClean="0"/>
              <a:t>Cl</a:t>
            </a:r>
            <a:r>
              <a:rPr lang="en-US" sz="4800" b="1" dirty="0" smtClean="0"/>
              <a:t> (</a:t>
            </a:r>
            <a:r>
              <a:rPr lang="en-US" sz="4800" b="1" dirty="0" err="1" smtClean="0"/>
              <a:t>aq</a:t>
            </a:r>
            <a:r>
              <a:rPr lang="en-US" sz="4800" b="1" dirty="0" smtClean="0"/>
              <a:t>) + </a:t>
            </a:r>
            <a:r>
              <a:rPr lang="en-US" sz="4800" b="1" dirty="0" err="1" smtClean="0">
                <a:solidFill>
                  <a:srgbClr val="0070C0"/>
                </a:solidFill>
              </a:rPr>
              <a:t>Zn</a:t>
            </a:r>
            <a:r>
              <a:rPr lang="en-US" sz="4800" b="1" baseline="30000" dirty="0" err="1" smtClean="0">
                <a:solidFill>
                  <a:srgbClr val="0070C0"/>
                </a:solidFill>
              </a:rPr>
              <a:t>o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25146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Wingdings" pitchFamily="2" charset="2"/>
              </a:rPr>
              <a:t> </a:t>
            </a:r>
            <a:r>
              <a:rPr lang="en-US" sz="4800" b="1" dirty="0" smtClean="0">
                <a:solidFill>
                  <a:srgbClr val="FF0000"/>
                </a:solidFill>
                <a:sym typeface="Wingdings" pitchFamily="2" charset="2"/>
              </a:rPr>
              <a:t>REACTION !!</a:t>
            </a:r>
            <a:endParaRPr lang="en-US" sz="4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0386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/>
              <a:t>NaCl</a:t>
            </a:r>
            <a:r>
              <a:rPr lang="en-US" sz="4800" b="1" dirty="0" smtClean="0"/>
              <a:t> (</a:t>
            </a:r>
            <a:r>
              <a:rPr lang="en-US" sz="4800" b="1" dirty="0" err="1" smtClean="0"/>
              <a:t>aq</a:t>
            </a:r>
            <a:r>
              <a:rPr lang="en-US" sz="4800" b="1" dirty="0" smtClean="0"/>
              <a:t>) + </a:t>
            </a:r>
            <a:r>
              <a:rPr lang="en-US" sz="4800" b="1" dirty="0" err="1" smtClean="0">
                <a:solidFill>
                  <a:srgbClr val="00B050"/>
                </a:solidFill>
              </a:rPr>
              <a:t>NaOH</a:t>
            </a:r>
            <a:r>
              <a:rPr lang="en-US" sz="4800" b="1" dirty="0" smtClean="0">
                <a:solidFill>
                  <a:srgbClr val="00B050"/>
                </a:solidFill>
              </a:rPr>
              <a:t>(</a:t>
            </a:r>
            <a:r>
              <a:rPr lang="en-US" sz="4800" b="1" dirty="0" err="1" smtClean="0">
                <a:solidFill>
                  <a:srgbClr val="00B050"/>
                </a:solidFill>
              </a:rPr>
              <a:t>aq</a:t>
            </a:r>
            <a:r>
              <a:rPr lang="en-US" sz="4800" b="1" dirty="0" smtClean="0">
                <a:solidFill>
                  <a:srgbClr val="00B050"/>
                </a:solidFill>
              </a:rPr>
              <a:t>)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1148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Wingdings" pitchFamily="2" charset="2"/>
              </a:rPr>
              <a:t> No reaction</a:t>
            </a:r>
            <a:endParaRPr lang="en-US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9530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H</a:t>
            </a:r>
            <a:r>
              <a:rPr lang="en-US" sz="4800" b="1" dirty="0" err="1" smtClean="0"/>
              <a:t>Cl</a:t>
            </a:r>
            <a:r>
              <a:rPr lang="en-US" sz="4800" b="1" dirty="0" smtClean="0"/>
              <a:t> (</a:t>
            </a:r>
            <a:r>
              <a:rPr lang="en-US" sz="4800" b="1" dirty="0" err="1" smtClean="0"/>
              <a:t>aq</a:t>
            </a:r>
            <a:r>
              <a:rPr lang="en-US" sz="4800" b="1" dirty="0" smtClean="0"/>
              <a:t>) + </a:t>
            </a:r>
            <a:r>
              <a:rPr lang="en-US" sz="4800" b="1" dirty="0" err="1" smtClean="0">
                <a:solidFill>
                  <a:srgbClr val="00B050"/>
                </a:solidFill>
              </a:rPr>
              <a:t>NaOH</a:t>
            </a:r>
            <a:r>
              <a:rPr lang="en-US" sz="4800" b="1" dirty="0" smtClean="0">
                <a:solidFill>
                  <a:srgbClr val="00B050"/>
                </a:solidFill>
              </a:rPr>
              <a:t>(</a:t>
            </a:r>
            <a:r>
              <a:rPr lang="en-US" sz="4800" b="1" dirty="0" err="1" smtClean="0">
                <a:solidFill>
                  <a:srgbClr val="00B050"/>
                </a:solidFill>
              </a:rPr>
              <a:t>aq</a:t>
            </a:r>
            <a:r>
              <a:rPr lang="en-US" sz="4800" b="1" dirty="0" smtClean="0">
                <a:solidFill>
                  <a:srgbClr val="00B050"/>
                </a:solidFill>
              </a:rPr>
              <a:t>)</a:t>
            </a:r>
          </a:p>
          <a:p>
            <a:endParaRPr lang="en-US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95300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Wingdings" pitchFamily="2" charset="2"/>
              </a:rPr>
              <a:t> </a:t>
            </a:r>
            <a:r>
              <a:rPr lang="en-US" sz="4800" b="1" dirty="0" smtClean="0">
                <a:solidFill>
                  <a:srgbClr val="FF0000"/>
                </a:solidFill>
                <a:sym typeface="Wingdings" pitchFamily="2" charset="2"/>
              </a:rPr>
              <a:t>REACTION !!</a:t>
            </a:r>
            <a:endParaRPr lang="en-US" sz="4800" b="1" baseline="30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9144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solidFill>
                  <a:srgbClr val="0070C0"/>
                </a:solidFill>
              </a:rPr>
              <a:t>With metals</a:t>
            </a:r>
            <a:endParaRPr lang="en-US" sz="4800" b="1" u="sng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3352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solidFill>
                  <a:srgbClr val="00B050"/>
                </a:solidFill>
              </a:rPr>
              <a:t>With `Drano’(base) </a:t>
            </a:r>
            <a:endParaRPr lang="en-US" sz="48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4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arrhenius old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2190750" cy="2744456"/>
          </a:xfrm>
          <a:prstGeom prst="rect">
            <a:avLst/>
          </a:prstGeom>
          <a:noFill/>
        </p:spPr>
      </p:pic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04800" y="2924175"/>
            <a:ext cx="2514600" cy="255454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b="1" dirty="0" err="1" smtClean="0"/>
              <a:t>Svante</a:t>
            </a:r>
            <a:r>
              <a:rPr lang="en-US" sz="4400" b="1" dirty="0" smtClean="0"/>
              <a:t> Arrhenius</a:t>
            </a:r>
            <a:endParaRPr lang="en-US" sz="4400" b="1" dirty="0"/>
          </a:p>
          <a:p>
            <a:r>
              <a:rPr lang="en-US" sz="2400" b="1" dirty="0" smtClean="0"/>
              <a:t>Nobel prize in chemistry </a:t>
            </a:r>
            <a:r>
              <a:rPr lang="en-US" sz="2400" b="1" dirty="0"/>
              <a:t>for </a:t>
            </a:r>
            <a:r>
              <a:rPr lang="en-US" sz="2400" b="1" dirty="0" smtClean="0"/>
              <a:t>his acid </a:t>
            </a:r>
            <a:r>
              <a:rPr lang="en-US" sz="2400" b="1" dirty="0"/>
              <a:t>base theory)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1143000"/>
            <a:ext cx="65532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H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4400" b="1" dirty="0" smtClean="0"/>
              <a:t> is the source of `acidity’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2133600"/>
            <a:ext cx="647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OH</a:t>
            </a:r>
            <a:r>
              <a:rPr lang="en-US" sz="40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/>
              <a:t>is the source of `</a:t>
            </a:r>
            <a:r>
              <a:rPr lang="en-US" sz="4000" b="1" dirty="0" err="1" smtClean="0"/>
              <a:t>basicity</a:t>
            </a:r>
            <a:r>
              <a:rPr lang="en-US" sz="4000" b="1" dirty="0" smtClean="0"/>
              <a:t>’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2895600"/>
            <a:ext cx="52578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H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5400" b="1" dirty="0" smtClean="0">
                <a:solidFill>
                  <a:srgbClr val="FF0000"/>
                </a:solidFill>
              </a:rPr>
              <a:t>  </a:t>
            </a:r>
            <a:r>
              <a:rPr lang="en-US" sz="5400" b="1" dirty="0" smtClean="0"/>
              <a:t>+ </a:t>
            </a:r>
            <a:r>
              <a:rPr lang="en-US" sz="5400" b="1" dirty="0" smtClean="0">
                <a:solidFill>
                  <a:srgbClr val="0070C0"/>
                </a:solidFill>
              </a:rPr>
              <a:t>OH</a:t>
            </a:r>
            <a:r>
              <a:rPr lang="en-US" sz="54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5400" b="1" dirty="0" smtClean="0"/>
              <a:t> </a:t>
            </a:r>
            <a:r>
              <a:rPr lang="en-US" sz="5400" b="1" dirty="0" smtClean="0">
                <a:sym typeface="Wingdings" pitchFamily="2" charset="2"/>
              </a:rPr>
              <a:t> H</a:t>
            </a:r>
            <a:r>
              <a:rPr lang="en-US" sz="5400" b="1" baseline="-25000" dirty="0" smtClean="0">
                <a:sym typeface="Wingdings" pitchFamily="2" charset="2"/>
              </a:rPr>
              <a:t>2</a:t>
            </a:r>
            <a:r>
              <a:rPr lang="en-US" sz="5400" b="1" dirty="0" smtClean="0">
                <a:sym typeface="Wingdings" pitchFamily="2" charset="2"/>
              </a:rPr>
              <a:t>O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396240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4000" b="1" dirty="0" smtClean="0"/>
              <a:t>neutralization’ reaction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Arrhenius acid-base concepts</a:t>
            </a:r>
          </a:p>
          <a:p>
            <a:r>
              <a:rPr lang="en-US" sz="3200" b="1" dirty="0" smtClean="0"/>
              <a:t>(pp 147-49)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52400"/>
            <a:ext cx="152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H</a:t>
            </a:r>
            <a:r>
              <a:rPr lang="en-US" sz="6600" b="1" baseline="30000" dirty="0" smtClean="0">
                <a:solidFill>
                  <a:srgbClr val="FF0000"/>
                </a:solidFill>
              </a:rPr>
              <a:t>+</a:t>
            </a:r>
            <a:endParaRPr lang="en-US" sz="66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5638800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ACID</a:t>
            </a:r>
            <a:r>
              <a:rPr lang="en-US" sz="4400" b="1" dirty="0" smtClean="0"/>
              <a:t> + </a:t>
            </a:r>
            <a:r>
              <a:rPr lang="en-US" sz="4400" b="1" dirty="0" smtClean="0">
                <a:solidFill>
                  <a:srgbClr val="0070C0"/>
                </a:solidFill>
              </a:rPr>
              <a:t>BASE</a:t>
            </a:r>
            <a:r>
              <a:rPr lang="en-US" sz="4400" b="1" dirty="0" smtClean="0"/>
              <a:t> </a:t>
            </a:r>
            <a:r>
              <a:rPr lang="en-US" sz="4400" b="1" dirty="0" smtClean="0">
                <a:sym typeface="Wingdings" pitchFamily="2" charset="2"/>
              </a:rPr>
              <a:t> WATER +SALT</a:t>
            </a:r>
            <a:endParaRPr lang="en-US" sz="4400" b="1" dirty="0"/>
          </a:p>
        </p:txBody>
      </p:sp>
      <p:pic>
        <p:nvPicPr>
          <p:cNvPr id="11" name="Picture 4" descr="yinya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105400"/>
            <a:ext cx="16764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517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arrhenius ol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9055" y="685800"/>
            <a:ext cx="4740646" cy="593883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7764" y="685800"/>
            <a:ext cx="3429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</a:rPr>
              <a:t>Follow the</a:t>
            </a:r>
          </a:p>
          <a:p>
            <a:r>
              <a:rPr lang="en-US" sz="8800" b="1" dirty="0" smtClean="0">
                <a:solidFill>
                  <a:srgbClr val="FF0000"/>
                </a:solidFill>
              </a:rPr>
              <a:t>H</a:t>
            </a:r>
            <a:r>
              <a:rPr lang="en-US" sz="8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8800" b="1" dirty="0" smtClean="0">
                <a:solidFill>
                  <a:srgbClr val="FF0000"/>
                </a:solidFill>
              </a:rPr>
              <a:t> !!!</a:t>
            </a:r>
            <a:endParaRPr lang="en-US" sz="8800" b="1" baseline="30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762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Svante</a:t>
            </a:r>
            <a:r>
              <a:rPr lang="en-US" sz="2800" dirty="0" smtClean="0"/>
              <a:t> Arrhenius: Father of Acid-Base Theory </a:t>
            </a:r>
            <a:endParaRPr lang="en-US" sz="2800" dirty="0"/>
          </a:p>
        </p:txBody>
      </p:sp>
      <p:pic>
        <p:nvPicPr>
          <p:cNvPr id="6" name="Picture 2" descr="http://www.gps-graphics.co.uk/shop/ccdata/images/smallMain_36_1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97" y="4838699"/>
            <a:ext cx="2933700" cy="2019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592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381000" y="5638800"/>
            <a:ext cx="8534400" cy="762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457200"/>
            <a:ext cx="8534400" cy="95410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Concentration of acid [H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]  in various common solutions in M units (square </a:t>
            </a:r>
            <a:r>
              <a:rPr lang="en-US" sz="2800" b="1" dirty="0" err="1" smtClean="0"/>
              <a:t>bracketted</a:t>
            </a:r>
            <a:r>
              <a:rPr lang="en-US" sz="2800" b="1" dirty="0" smtClean="0"/>
              <a:t> [ H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] =&gt; `</a:t>
            </a:r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r>
              <a:rPr lang="en-US" sz="2800" b="1" dirty="0" smtClean="0"/>
              <a:t>’ units) 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1371600"/>
            <a:ext cx="807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 battery acid  		 ~10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Stomach acid               0.01 	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Coca Cola	     	0.004	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Orange Juice                0.00032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Tomato Juice	     	0.000032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Pee		     	0.000001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</a:rPr>
              <a:t>Pure water	     	0.0000001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Blood		     	0.000000032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Sea water	     	0.0000000025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Household ammonia  0.0000000000030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Drano in toilet	      0.00000000000001</a:t>
            </a:r>
            <a:r>
              <a:rPr lang="en-US" sz="2400" dirty="0" smtClean="0"/>
              <a:t>	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 flipH="1" flipV="1">
            <a:off x="8763000" y="5638800"/>
            <a:ext cx="152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686800" y="5715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10 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81000" y="5638800"/>
            <a:ext cx="152399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2400" y="56388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0 </a:t>
            </a:r>
            <a:r>
              <a:rPr lang="en-US" dirty="0" smtClean="0"/>
              <a:t>                  </a:t>
            </a:r>
            <a:r>
              <a:rPr lang="en-US" sz="2000" b="1" dirty="0" smtClean="0"/>
              <a:t>1</a:t>
            </a:r>
            <a:endParaRPr lang="en-US" sz="2000" b="1" dirty="0"/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1447800" y="5638800"/>
            <a:ext cx="15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6800" y="1905000"/>
            <a:ext cx="0" cy="3429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190500" y="5676900"/>
            <a:ext cx="381000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457200" y="3429000"/>
            <a:ext cx="533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81000" y="3429000"/>
            <a:ext cx="77788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001000" y="4876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~ max acidity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0" y="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Measuring amounts of H+ in water: how acid is it ??</a:t>
            </a:r>
            <a:endParaRPr lang="en-US" sz="32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2286000" y="58674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</a:t>
            </a:r>
            <a:r>
              <a:rPr lang="en-US" sz="3200" b="1" baseline="30000" dirty="0" smtClean="0"/>
              <a:t>+</a:t>
            </a:r>
            <a:r>
              <a:rPr lang="en-US" sz="3200" b="1" dirty="0" smtClean="0"/>
              <a:t> concentration in M [mol/Liter]</a:t>
            </a:r>
            <a:endParaRPr lang="en-US" sz="3200" b="1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495800" y="1752600"/>
            <a:ext cx="39624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6858000" y="3352800"/>
            <a:ext cx="3581400" cy="38100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299364" y="1766455"/>
            <a:ext cx="3352800" cy="2308324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 scale not  convenient for measuring acidity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38545" y="3810000"/>
            <a:ext cx="5160819" cy="0"/>
          </a:xfrm>
          <a:prstGeom prst="line">
            <a:avLst/>
          </a:prstGeom>
          <a:ln w="539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6581" y="1766455"/>
            <a:ext cx="800219" cy="13785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Acids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9445" y="3821438"/>
            <a:ext cx="800219" cy="13785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Bases</a:t>
            </a:r>
            <a:endParaRPr lang="en-US" sz="4000" b="1" dirty="0">
              <a:solidFill>
                <a:srgbClr val="0070C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57200" y="3429000"/>
            <a:ext cx="0" cy="2133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5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/>
      <p:bldP spid="29" grpId="0"/>
      <p:bldP spid="44" grpId="0"/>
      <p:bldP spid="87" grpId="0"/>
      <p:bldP spid="2" grpId="0" animBg="1"/>
      <p:bldP spid="6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1777" y="0"/>
            <a:ext cx="154222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7709" y="2648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there an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“easier</a:t>
            </a:r>
            <a:r>
              <a:rPr lang="en-US" sz="3600" b="1" dirty="0" smtClean="0"/>
              <a:t>” way to write the inconvenient H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concentrations ?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1" y="2198611"/>
            <a:ext cx="9067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Writing  0.000000000019 in scientific notation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3910" y="1387365"/>
            <a:ext cx="906779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3600" b="1" dirty="0" smtClean="0">
                <a:solidFill>
                  <a:srgbClr val="0070C0"/>
                </a:solidFill>
              </a:rPr>
              <a:t>SCIENTIFIC NOTATION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(see pp 58-60 of text)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884135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</a:t>
            </a:r>
            <a:r>
              <a:rPr lang="en-US" sz="4400" b="1" dirty="0" smtClean="0">
                <a:solidFill>
                  <a:srgbClr val="0070C0"/>
                </a:solidFill>
              </a:rPr>
              <a:t>1.9 *10</a:t>
            </a:r>
            <a:r>
              <a:rPr lang="en-US" sz="4400" b="1" baseline="30000" dirty="0" smtClean="0">
                <a:solidFill>
                  <a:srgbClr val="0070C0"/>
                </a:solidFill>
              </a:rPr>
              <a:t>-11  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89185" y="3517398"/>
            <a:ext cx="28733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</a:t>
            </a:r>
            <a:r>
              <a:rPr lang="en-US" sz="4400" b="1" dirty="0" smtClean="0">
                <a:solidFill>
                  <a:srgbClr val="0070C0"/>
                </a:solidFill>
              </a:rPr>
              <a:t>1.9 EE-11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4335341"/>
            <a:ext cx="2373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=1.9 E-11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691" y="5470888"/>
            <a:ext cx="32004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=1.9^ -11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276192"/>
            <a:ext cx="25908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Various  versions of </a:t>
            </a:r>
            <a:r>
              <a:rPr lang="en-US" sz="4000" b="1" dirty="0" smtClean="0">
                <a:solidFill>
                  <a:srgbClr val="0070C0"/>
                </a:solidFill>
              </a:rPr>
              <a:t>scientific notation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599" y="838200"/>
            <a:ext cx="882953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Writing  </a:t>
            </a:r>
            <a:r>
              <a:rPr lang="en-US" sz="3600" b="1" dirty="0" smtClean="0">
                <a:solidFill>
                  <a:srgbClr val="FF0000"/>
                </a:solidFill>
              </a:rPr>
              <a:t>602,213,353,000,000,000,000,000</a:t>
            </a:r>
          </a:p>
          <a:p>
            <a:r>
              <a:rPr lang="en-US" sz="3600" b="1" dirty="0" smtClean="0"/>
              <a:t>in </a:t>
            </a:r>
            <a:r>
              <a:rPr lang="en-US" sz="3600" b="1" dirty="0" smtClean="0">
                <a:solidFill>
                  <a:srgbClr val="0070C0"/>
                </a:solidFill>
              </a:rPr>
              <a:t>scientific notation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031602"/>
            <a:ext cx="54538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=6.022133530 *10</a:t>
            </a:r>
            <a:r>
              <a:rPr lang="en-US" sz="4400" b="1" baseline="30000" dirty="0" smtClean="0">
                <a:solidFill>
                  <a:srgbClr val="0070C0"/>
                </a:solidFill>
              </a:rPr>
              <a:t>+</a:t>
            </a:r>
            <a:r>
              <a:rPr lang="en-US" sz="4800" b="1" baseline="30000" dirty="0" smtClean="0">
                <a:solidFill>
                  <a:srgbClr val="0070C0"/>
                </a:solidFill>
              </a:rPr>
              <a:t>23</a:t>
            </a:r>
            <a:r>
              <a:rPr lang="en-US" sz="4400" b="1" baseline="30000" dirty="0" smtClean="0">
                <a:solidFill>
                  <a:srgbClr val="0070C0"/>
                </a:solidFill>
              </a:rPr>
              <a:t>  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236" y="2862942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=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>
                <a:solidFill>
                  <a:srgbClr val="0070C0"/>
                </a:solidFill>
              </a:rPr>
              <a:t>6.022133530 </a:t>
            </a:r>
            <a:r>
              <a:rPr lang="en-US" sz="4400" b="1" dirty="0" smtClean="0">
                <a:solidFill>
                  <a:srgbClr val="0070C0"/>
                </a:solidFill>
              </a:rPr>
              <a:t>EE+23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3651507"/>
            <a:ext cx="6411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=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>
                <a:solidFill>
                  <a:srgbClr val="0070C0"/>
                </a:solidFill>
              </a:rPr>
              <a:t>6.022133530 </a:t>
            </a:r>
            <a:r>
              <a:rPr lang="en-US" sz="4400" b="1" dirty="0" smtClean="0">
                <a:solidFill>
                  <a:srgbClr val="0070C0"/>
                </a:solidFill>
              </a:rPr>
              <a:t>E+23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091" y="4436151"/>
            <a:ext cx="50984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= 6.022133530 ^ </a:t>
            </a:r>
            <a:r>
              <a:rPr lang="en-US" sz="4400" b="1" dirty="0" smtClean="0">
                <a:solidFill>
                  <a:srgbClr val="0070C0"/>
                </a:solidFill>
              </a:rPr>
              <a:t>+23</a:t>
            </a:r>
            <a:endParaRPr lang="en-U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96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761998"/>
            <a:ext cx="6629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battery acid  	  ~10</a:t>
            </a:r>
          </a:p>
          <a:p>
            <a:r>
              <a:rPr lang="en-US" sz="3000" b="1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Coca Cola	           0.004	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FF0000"/>
                </a:solidFill>
              </a:rPr>
              <a:t>Pee		           0.000001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/>
          </a:p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Pure water	0.0000001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/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70C0"/>
                </a:solidFill>
              </a:rPr>
              <a:t>Blood	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smtClean="0">
                <a:solidFill>
                  <a:srgbClr val="0070C0"/>
                </a:solidFill>
              </a:rPr>
              <a:t>         0.000000032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70C0"/>
                </a:solidFill>
              </a:rPr>
              <a:t>ammonia            0.00000000003</a:t>
            </a:r>
          </a:p>
          <a:p>
            <a:pPr>
              <a:buFont typeface="Arial" pitchFamily="34" charset="0"/>
              <a:buChar char="•"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70C0"/>
                </a:solidFill>
              </a:rPr>
              <a:t>Drano 	      0.00000000000001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5773" y="808164"/>
            <a:ext cx="1828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1.0EE+1</a:t>
            </a:r>
          </a:p>
          <a:p>
            <a:endParaRPr lang="en-US" sz="3000" b="1" dirty="0" smtClean="0">
              <a:solidFill>
                <a:srgbClr val="FF0000"/>
              </a:solidFill>
            </a:endParaRPr>
          </a:p>
          <a:p>
            <a:r>
              <a:rPr lang="en-US" sz="3000" b="1" dirty="0" smtClean="0">
                <a:solidFill>
                  <a:srgbClr val="FF0000"/>
                </a:solidFill>
              </a:rPr>
              <a:t>4.0EE-3</a:t>
            </a:r>
          </a:p>
          <a:p>
            <a:endParaRPr lang="en-US" sz="3000" b="1" dirty="0" smtClean="0">
              <a:solidFill>
                <a:srgbClr val="FF0000"/>
              </a:solidFill>
            </a:endParaRPr>
          </a:p>
          <a:p>
            <a:r>
              <a:rPr lang="en-US" sz="3000" b="1" dirty="0" smtClean="0">
                <a:solidFill>
                  <a:srgbClr val="FF0000"/>
                </a:solidFill>
              </a:rPr>
              <a:t>1EE-6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2060"/>
                </a:solidFill>
              </a:rPr>
              <a:t>1EE-7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70C0"/>
                </a:solidFill>
              </a:rPr>
              <a:t>3.2EE-8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70C0"/>
                </a:solidFill>
              </a:rPr>
              <a:t>3EE-12</a:t>
            </a:r>
          </a:p>
          <a:p>
            <a:endParaRPr lang="en-US" sz="3000" b="1" dirty="0" smtClean="0">
              <a:solidFill>
                <a:srgbClr val="0070C0"/>
              </a:solidFill>
            </a:endParaRPr>
          </a:p>
          <a:p>
            <a:r>
              <a:rPr lang="en-US" sz="3000" b="1" dirty="0" smtClean="0">
                <a:solidFill>
                  <a:srgbClr val="0070C0"/>
                </a:solidFill>
              </a:rPr>
              <a:t>1EE-14</a:t>
            </a:r>
            <a:endParaRPr lang="en-US" sz="30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261610"/>
            <a:ext cx="472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</a:rPr>
              <a:t>Scientific notation equivalent</a:t>
            </a:r>
            <a:endParaRPr lang="en-US" sz="2800" b="1" u="sng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9400" y="228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M, [H+]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material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379981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385457"/>
            <a:ext cx="4939367" cy="2863158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655726"/>
              </p:ext>
            </p:extLst>
          </p:nvPr>
        </p:nvGraphicFramePr>
        <p:xfrm>
          <a:off x="24161" y="381000"/>
          <a:ext cx="3155945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5" name="ChemSketch" r:id="rId4" imgW="1173480" imgH="1551432" progId="ACD.ChemSketch.20">
                  <p:embed/>
                </p:oleObj>
              </mc:Choice>
              <mc:Fallback>
                <p:oleObj name="ChemSketch" r:id="rId4" imgW="1173480" imgH="155143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1" y="381000"/>
                        <a:ext cx="3155945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7999" y="152400"/>
            <a:ext cx="5660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Water is  like a `flying monkey’ stealing away salt ions (=Toto)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9627" y="4267200"/>
            <a:ext cx="3458852" cy="2590800"/>
          </a:xfrm>
          <a:prstGeom prst="rect">
            <a:avLst/>
          </a:prstGeom>
        </p:spPr>
      </p:pic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559537"/>
              </p:ext>
            </p:extLst>
          </p:nvPr>
        </p:nvGraphicFramePr>
        <p:xfrm>
          <a:off x="383171" y="3733800"/>
          <a:ext cx="2640667" cy="334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6" name="ChemSketch" r:id="rId7" imgW="1182624" imgH="1499616" progId="ACD.ChemSketch.20">
                  <p:embed/>
                </p:oleObj>
              </mc:Choice>
              <mc:Fallback>
                <p:oleObj name="ChemSketch" r:id="rId7" imgW="1182624" imgH="149961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171" y="3733800"/>
                        <a:ext cx="2640667" cy="3349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752600" y="2057400"/>
            <a:ext cx="4267200" cy="12192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703504" y="3657600"/>
            <a:ext cx="4087696" cy="190500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27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991600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2) What affects the solubility and melting point  of salts ??? pp 126-129…A FRESH LOOK AT SALTS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6172200" y="24384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324600" y="243840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086600" y="25146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10400" y="2133600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-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1430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Example of small ion salts :  </a:t>
            </a:r>
            <a:r>
              <a:rPr lang="en-US" sz="3200" b="1" dirty="0" smtClean="0">
                <a:solidFill>
                  <a:srgbClr val="FF0000"/>
                </a:solidFill>
              </a:rPr>
              <a:t>Na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and </a:t>
            </a:r>
            <a:r>
              <a:rPr lang="en-US" sz="3200" b="1" dirty="0" err="1" smtClean="0"/>
              <a:t>Cl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(OLD SCHOOL)</a:t>
            </a:r>
            <a:endParaRPr lang="en-US" sz="3200" b="1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3200400"/>
            <a:ext cx="4876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1" dirty="0" smtClean="0"/>
              <a:t>Small size matches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dimensions so that water can easily `pry apart’ the ionic bonds…</a:t>
            </a:r>
            <a:r>
              <a:rPr lang="en-US" sz="2800" b="1" dirty="0" err="1" smtClean="0"/>
              <a:t>NaCl</a:t>
            </a:r>
            <a:r>
              <a:rPr lang="en-US" sz="2800" b="1" dirty="0" smtClean="0"/>
              <a:t> dissolves easily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2438400"/>
            <a:ext cx="411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Short distance between </a:t>
            </a:r>
            <a:r>
              <a:rPr lang="en-US" sz="2800" b="1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/>
              <a:t>  and </a:t>
            </a:r>
            <a:r>
              <a:rPr lang="en-US" sz="3200" b="1" dirty="0" smtClean="0"/>
              <a:t>- </a:t>
            </a:r>
            <a:r>
              <a:rPr lang="en-US" sz="2800" b="1" dirty="0" smtClean="0"/>
              <a:t>charge=&gt; strongly held and hard to melt</a:t>
            </a:r>
            <a:endParaRPr lang="en-US" sz="2800" b="1" dirty="0"/>
          </a:p>
        </p:txBody>
      </p: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962400"/>
            <a:ext cx="1455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5029200" y="3048000"/>
            <a:ext cx="3962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Melts at 801 </a:t>
            </a:r>
            <a:r>
              <a:rPr lang="en-US" sz="2800" b="1" baseline="30000" dirty="0" err="1" smtClean="0"/>
              <a:t>o</a:t>
            </a:r>
            <a:r>
              <a:rPr lang="en-US" sz="2800" b="1" dirty="0" err="1" smtClean="0"/>
              <a:t>C</a:t>
            </a:r>
            <a:r>
              <a:rPr lang="en-US" sz="2800" b="1" dirty="0" smtClean="0"/>
              <a:t> (1472 F)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29200" y="5334000"/>
            <a:ext cx="4114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Saturation= 30 g </a:t>
            </a:r>
            <a:r>
              <a:rPr lang="en-US" sz="2800" b="1" dirty="0" err="1" smtClean="0"/>
              <a:t>NaCl</a:t>
            </a:r>
            <a:r>
              <a:rPr lang="en-US" sz="2800" b="1" dirty="0" smtClean="0"/>
              <a:t>/100 </a:t>
            </a:r>
            <a:r>
              <a:rPr lang="en-US" sz="2800" b="1" dirty="0" err="1" smtClean="0"/>
              <a:t>mL</a:t>
            </a:r>
            <a:r>
              <a:rPr lang="en-US" sz="2800" b="1" dirty="0" smtClean="0"/>
              <a:t> water </a:t>
            </a:r>
            <a:endParaRPr lang="en-US" sz="2800" b="1" dirty="0"/>
          </a:p>
        </p:txBody>
      </p:sp>
      <p:pic>
        <p:nvPicPr>
          <p:cNvPr id="14" name="Picture 7" descr="madsci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990600"/>
            <a:ext cx="1447800" cy="1287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812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12" grpId="0"/>
      <p:bldP spid="15" grpId="0"/>
      <p:bldP spid="17" grpId="0" build="allAtOnce"/>
      <p:bldP spid="20" grpId="0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6781800" y="5334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934200" y="53340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467600" y="533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91000" y="2209800"/>
            <a:ext cx="76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-</a:t>
            </a:r>
            <a:endParaRPr lang="en-US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236220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7600" y="228600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-</a:t>
            </a:r>
            <a:endParaRPr lang="en-US" sz="6000" dirty="0"/>
          </a:p>
        </p:txBody>
      </p:sp>
      <p:sp>
        <p:nvSpPr>
          <p:cNvPr id="13" name="Oval 12"/>
          <p:cNvSpPr/>
          <p:nvPr/>
        </p:nvSpPr>
        <p:spPr>
          <a:xfrm>
            <a:off x="762000" y="1143000"/>
            <a:ext cx="2590800" cy="2895600"/>
          </a:xfrm>
          <a:prstGeom prst="ellipse">
            <a:avLst/>
          </a:prstGeom>
          <a:noFill/>
          <a:ln w="412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1905000"/>
            <a:ext cx="21336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57800" y="1524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Small</a:t>
            </a:r>
            <a:r>
              <a:rPr lang="en-US" sz="2400" b="1" dirty="0" smtClean="0"/>
              <a:t> ions  Na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Cl</a:t>
            </a:r>
            <a:r>
              <a:rPr lang="en-US" sz="2400" b="1" baseline="30000" dirty="0" smtClean="0"/>
              <a:t>-</a:t>
            </a:r>
            <a:endParaRPr lang="en-US" sz="2400" b="1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152400"/>
            <a:ext cx="548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LARGE</a:t>
            </a:r>
            <a:r>
              <a:rPr lang="en-US" sz="2400" dirty="0" smtClean="0"/>
              <a:t> </a:t>
            </a:r>
            <a:r>
              <a:rPr lang="en-US" sz="2400" b="1" dirty="0" smtClean="0"/>
              <a:t>ions </a:t>
            </a:r>
            <a:r>
              <a:rPr lang="en-US" sz="2400" b="1" dirty="0" err="1" smtClean="0"/>
              <a:t>e.g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bmim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and PF</a:t>
            </a:r>
            <a:r>
              <a:rPr lang="en-US" sz="2400" b="1" baseline="-25000" dirty="0" smtClean="0"/>
              <a:t>6</a:t>
            </a:r>
            <a:r>
              <a:rPr lang="en-US" sz="2400" b="1" baseline="30000" dirty="0" smtClean="0"/>
              <a:t>-</a:t>
            </a:r>
          </a:p>
          <a:p>
            <a:endParaRPr lang="en-US" sz="2400" baseline="30000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048000" y="838200"/>
          <a:ext cx="7271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7" name="ChemSketch" r:id="rId4" imgW="530352" imgH="277368" progId="ACD.ChemSketch.20">
                  <p:embed/>
                </p:oleObj>
              </mc:Choice>
              <mc:Fallback>
                <p:oleObj name="ChemSketch" r:id="rId4" imgW="530352" imgH="277368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838200"/>
                        <a:ext cx="727163" cy="3810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04800" y="4038600"/>
            <a:ext cx="6248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Large distances between charges=&gt; weakly held and easy to melt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Large size makes it hard for puny water molecules to get a handle on ionic bond and pry it apart</a:t>
            </a:r>
          </a:p>
          <a:p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4038600"/>
            <a:ext cx="3276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Melts at 25 </a:t>
            </a:r>
            <a:r>
              <a:rPr lang="en-US" sz="2800" b="1" baseline="30000" dirty="0" err="1" smtClean="0"/>
              <a:t>o</a:t>
            </a:r>
            <a:r>
              <a:rPr lang="en-US" sz="2800" b="1" dirty="0" err="1" smtClean="0"/>
              <a:t>C</a:t>
            </a:r>
            <a:r>
              <a:rPr lang="en-US" sz="2800" b="1" dirty="0" smtClean="0"/>
              <a:t> (77 F)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25146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water soluble(0 g/100 </a:t>
            </a:r>
            <a:r>
              <a:rPr lang="en-US" sz="2800" b="1" dirty="0" err="1" smtClean="0"/>
              <a:t>mL</a:t>
            </a:r>
            <a:r>
              <a:rPr lang="en-US" sz="2800" b="1" dirty="0" smtClean="0"/>
              <a:t> water)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6669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10" grpId="0"/>
      <p:bldP spid="12" grpId="0"/>
      <p:bldP spid="13" grpId="0" animBg="1"/>
      <p:bldP spid="14" grpId="0" animBg="1"/>
      <p:bldP spid="15" grpId="0"/>
      <p:bldP spid="16" grpId="0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2" descr="http://massholemommy.com/wp-content/uploads/2011/06/flying-monkey-wizard-of-oz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495800"/>
            <a:ext cx="1638300" cy="2234045"/>
          </a:xfrm>
          <a:prstGeom prst="rect">
            <a:avLst/>
          </a:prstGeom>
          <a:noFill/>
        </p:spPr>
      </p:pic>
      <p:pic>
        <p:nvPicPr>
          <p:cNvPr id="3" name="Picture 2" descr="http://katedeering.com/wp-content/uploads/2011/02/sumo-wrestle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685800"/>
            <a:ext cx="5809129" cy="6172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38862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Water molecule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28600" y="1828800"/>
            <a:ext cx="30909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/>
              <a:t>bmim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and PF</a:t>
            </a:r>
            <a:r>
              <a:rPr lang="en-US" sz="3600" b="1" baseline="-25000" dirty="0" smtClean="0"/>
              <a:t>6</a:t>
            </a:r>
            <a:r>
              <a:rPr lang="en-US" sz="3600" b="1" baseline="30000" dirty="0" smtClean="0"/>
              <a:t>-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 `new school’ , designed salts:</a:t>
            </a:r>
          </a:p>
          <a:p>
            <a:r>
              <a:rPr lang="en-US" sz="2800" b="1" dirty="0" smtClean="0"/>
              <a:t>Size matters !</a:t>
            </a:r>
            <a:endParaRPr lang="en-US" sz="28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00400" y="2475131"/>
            <a:ext cx="609600" cy="496669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93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304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Traditional `rigid’ view of salts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9144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Hard, brittle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High melting (600 </a:t>
            </a:r>
            <a:r>
              <a:rPr lang="en-US" sz="28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2800" b="1" dirty="0" err="1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>
                <a:solidFill>
                  <a:srgbClr val="FF0000"/>
                </a:solidFill>
              </a:rPr>
              <a:t> and up)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1676400"/>
            <a:ext cx="3713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Often soluble in water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21336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4000" b="1" dirty="0" smtClean="0">
                <a:solidFill>
                  <a:srgbClr val="BF078A"/>
                </a:solidFill>
              </a:rPr>
              <a:t>New Age </a:t>
            </a:r>
            <a:r>
              <a:rPr lang="en-US" sz="4000" b="1" dirty="0" smtClean="0"/>
              <a:t>`</a:t>
            </a:r>
            <a:r>
              <a:rPr lang="en-US" sz="5400" b="1" dirty="0" smtClean="0">
                <a:latin typeface="Blackadder ITC" pitchFamily="82" charset="0"/>
              </a:rPr>
              <a:t>flexible</a:t>
            </a:r>
            <a:r>
              <a:rPr lang="en-US" sz="4000" b="1" dirty="0" smtClean="0"/>
              <a:t>’ view of salts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2819400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Can be mushy and soft…depends on size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 Can melt very low… depends on size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05000" y="3657600"/>
            <a:ext cx="44115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Solubility …depends on size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" y="4876800"/>
            <a:ext cx="8001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In  21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st</a:t>
            </a:r>
            <a:r>
              <a:rPr lang="en-US" sz="3200" b="1" dirty="0" smtClean="0">
                <a:solidFill>
                  <a:srgbClr val="0070C0"/>
                </a:solidFill>
              </a:rPr>
              <a:t> century , synthetic salt </a:t>
            </a:r>
            <a:r>
              <a:rPr lang="en-US" sz="3200" b="1" dirty="0" smtClean="0">
                <a:solidFill>
                  <a:srgbClr val="FF0000"/>
                </a:solidFill>
              </a:rPr>
              <a:t>properties can be size adjusted to be</a:t>
            </a:r>
            <a:r>
              <a:rPr lang="en-US" sz="3200" b="1" i="1" dirty="0" smtClean="0">
                <a:solidFill>
                  <a:srgbClr val="FF0000"/>
                </a:solidFill>
              </a:rPr>
              <a:t> UNEXPECTEDLY useful ! 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4038600"/>
            <a:ext cx="906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IT’S ALL ABOUT SIZE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6243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APPLICATION OF </a:t>
            </a:r>
            <a:r>
              <a:rPr lang="en-US" sz="4400" b="1" dirty="0" smtClean="0">
                <a:solidFill>
                  <a:srgbClr val="7030A0"/>
                </a:solidFill>
              </a:rPr>
              <a:t>NEW AGE </a:t>
            </a:r>
            <a:r>
              <a:rPr lang="en-US" sz="4400" b="1" dirty="0" smtClean="0"/>
              <a:t>SALTS:  POISONED WATER TREATMENT</a:t>
            </a:r>
            <a:endParaRPr lang="en-US" sz="4400" b="1" dirty="0"/>
          </a:p>
        </p:txBody>
      </p:sp>
      <p:sp>
        <p:nvSpPr>
          <p:cNvPr id="3" name="Rectangle 2"/>
          <p:cNvSpPr/>
          <p:nvPr/>
        </p:nvSpPr>
        <p:spPr>
          <a:xfrm>
            <a:off x="1371600" y="2667000"/>
            <a:ext cx="1219200" cy="1447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71600" y="1676400"/>
            <a:ext cx="1219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0800" y="1600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2800" dirty="0" smtClean="0"/>
              <a:t>p 128-129)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3886200"/>
            <a:ext cx="1524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Hg</a:t>
            </a:r>
            <a:r>
              <a:rPr lang="en-US" sz="1600" b="1" baseline="30000" dirty="0" smtClean="0"/>
              <a:t>2+</a:t>
            </a:r>
            <a:r>
              <a:rPr lang="en-US" sz="1600" b="1" dirty="0" smtClean="0"/>
              <a:t>As</a:t>
            </a:r>
            <a:r>
              <a:rPr lang="en-US" sz="1600" b="1" baseline="30000" dirty="0" smtClean="0"/>
              <a:t>3+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Cr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6+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00354" name="Picture 2" descr="http://www.lawyersandsettlements.com/blog/wp-content/uploads/2009/12/erin-brockovich-mov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419600"/>
            <a:ext cx="2295525" cy="202987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828800" y="4419600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J. Roberts in “Erin </a:t>
            </a:r>
            <a:r>
              <a:rPr lang="en-US" sz="3200" b="1" dirty="0" err="1" smtClean="0"/>
              <a:t>Brockovich</a:t>
            </a:r>
            <a:r>
              <a:rPr lang="en-US" sz="3200" b="1" dirty="0" smtClean="0"/>
              <a:t>”</a:t>
            </a:r>
            <a:endParaRPr lang="en-US" sz="3200" b="1" dirty="0"/>
          </a:p>
        </p:txBody>
      </p:sp>
      <p:pic>
        <p:nvPicPr>
          <p:cNvPr id="100356" name="Picture 4" descr="http://image.shutterstock.com/display_pic_with_logo/121984/121984,1239028558,3/stock-photo-skull-and-crossbones-toxic-symbol-281032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356" y="3129185"/>
            <a:ext cx="1143120" cy="90941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19812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bmin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 PF</a:t>
            </a:r>
            <a:r>
              <a:rPr lang="en-US" sz="2400" b="1" baseline="-25000" dirty="0" smtClean="0"/>
              <a:t>6</a:t>
            </a:r>
            <a:r>
              <a:rPr lang="en-US" sz="2400" b="1" baseline="30000" dirty="0" smtClean="0"/>
              <a:t>-</a:t>
            </a:r>
          </a:p>
          <a:p>
            <a:endParaRPr lang="en-US" b="1" baseline="30000" dirty="0"/>
          </a:p>
        </p:txBody>
      </p:sp>
      <p:sp>
        <p:nvSpPr>
          <p:cNvPr id="14" name="Rectangle 13"/>
          <p:cNvSpPr/>
          <p:nvPr/>
        </p:nvSpPr>
        <p:spPr>
          <a:xfrm>
            <a:off x="4724400" y="2514600"/>
            <a:ext cx="1447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24400" y="1676400"/>
            <a:ext cx="1447800" cy="2514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524000" y="3048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Hg</a:t>
            </a:r>
            <a:r>
              <a:rPr lang="en-US" sz="1600" b="1" baseline="30000" dirty="0" smtClean="0"/>
              <a:t>2+</a:t>
            </a:r>
            <a:endParaRPr lang="en-US" sz="1600" b="1" dirty="0" smtClean="0"/>
          </a:p>
          <a:p>
            <a:r>
              <a:rPr lang="en-US" sz="1600" b="1" dirty="0" smtClean="0"/>
              <a:t>As</a:t>
            </a:r>
            <a:r>
              <a:rPr lang="en-US" sz="1600" b="1" baseline="30000" dirty="0" smtClean="0"/>
              <a:t>3+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Cr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6+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0800" y="2667000"/>
            <a:ext cx="198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Insoluble liquid ionic salt sinks into water and dissolves toxic metals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48400" y="1905000"/>
            <a:ext cx="289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Purified, less dense water forced UP, leaving toxic metals concentrated at bottom in small volume of insoluble liquid ionic salt 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2667000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ym typeface="Wingdings" pitchFamily="2" charset="2"/>
              </a:rPr>
              <a:t></a:t>
            </a:r>
            <a:endParaRPr lang="en-US" sz="6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67200" y="48768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Recover  original metals by electrolytic deposition  from ionic liquid and repeat to purify more poisoned water</a:t>
            </a:r>
            <a:endParaRPr lang="en-US" sz="2400" b="1" dirty="0"/>
          </a:p>
        </p:txBody>
      </p:sp>
      <p:cxnSp>
        <p:nvCxnSpPr>
          <p:cNvPr id="24" name="Straight Arrow Connector 23"/>
          <p:cNvCxnSpPr>
            <a:stCxn id="6" idx="2"/>
          </p:cNvCxnSpPr>
          <p:nvPr/>
        </p:nvCxnSpPr>
        <p:spPr>
          <a:xfrm rot="5400000">
            <a:off x="4969876" y="4512678"/>
            <a:ext cx="728248" cy="1524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124200" y="2286000"/>
            <a:ext cx="990600" cy="1588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71600" y="2667000"/>
            <a:ext cx="1219200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2096294" y="3085306"/>
            <a:ext cx="6858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1219200" y="2438400"/>
            <a:ext cx="3048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14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/>
      <p:bldP spid="11" grpId="0"/>
      <p:bldP spid="14" grpId="0" animBg="1"/>
      <p:bldP spid="15" grpId="0" animBg="1"/>
      <p:bldP spid="16" grpId="0"/>
      <p:bldP spid="17" grpId="0"/>
      <p:bldP spid="20" grpId="0"/>
      <p:bldP spid="21" grpId="0"/>
      <p:bldP spid="22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603422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http://www.youtube.com/watch?v=IPM8OR6W6WE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9906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Another example of `new’ age thinking about dissolving things…</a:t>
            </a:r>
            <a:r>
              <a:rPr lang="en-US" sz="2800" b="1" dirty="0" err="1" smtClean="0"/>
              <a:t>nano</a:t>
            </a:r>
            <a:r>
              <a:rPr lang="en-US" sz="2800" b="1" dirty="0" smtClean="0"/>
              <a:t>-technological material design...</a:t>
            </a:r>
          </a:p>
          <a:p>
            <a:r>
              <a:rPr lang="en-US" sz="2800" b="1" dirty="0" smtClean="0"/>
              <a:t>A little touch of chemical magic </a:t>
            </a:r>
            <a:endParaRPr lang="en-US" sz="2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155856"/>
            <a:ext cx="3162300" cy="329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9837" y="1143000"/>
            <a:ext cx="1724163" cy="153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95400"/>
            <a:ext cx="685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95400" y="3733800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+  </a:t>
            </a:r>
            <a:r>
              <a:rPr lang="en-US" sz="6600" dirty="0" err="1" smtClean="0"/>
              <a:t>Cl</a:t>
            </a:r>
            <a:r>
              <a:rPr lang="en-US" sz="6600" dirty="0" smtClean="0"/>
              <a:t> </a:t>
            </a:r>
            <a:endParaRPr lang="en-US" sz="66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876300" y="4381500"/>
            <a:ext cx="4038600" cy="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990600" y="2362200"/>
            <a:ext cx="152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990600" y="6400800"/>
            <a:ext cx="1524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Why is </a:t>
            </a:r>
            <a:r>
              <a:rPr lang="en-US" sz="4000" b="1" dirty="0" smtClean="0">
                <a:solidFill>
                  <a:srgbClr val="FF0000"/>
                </a:solidFill>
              </a:rPr>
              <a:t>H colored red </a:t>
            </a:r>
            <a:r>
              <a:rPr lang="en-US" sz="4000" b="1" dirty="0" smtClean="0">
                <a:solidFill>
                  <a:schemeClr val="bg1"/>
                </a:solidFill>
              </a:rPr>
              <a:t>and the rest of its family not ??? 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0" y="2133600"/>
            <a:ext cx="198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/>
              <a:t>LiCl</a:t>
            </a:r>
            <a:endParaRPr lang="en-US" sz="4800" b="1" dirty="0" smtClean="0"/>
          </a:p>
          <a:p>
            <a:r>
              <a:rPr lang="en-US" sz="4800" b="1" dirty="0" err="1" smtClean="0"/>
              <a:t>NaCl</a:t>
            </a:r>
            <a:endParaRPr lang="en-US" sz="4800" b="1" dirty="0" smtClean="0"/>
          </a:p>
          <a:p>
            <a:r>
              <a:rPr lang="en-US" sz="4800" b="1" dirty="0" err="1" smtClean="0"/>
              <a:t>KCl</a:t>
            </a:r>
            <a:endParaRPr lang="en-US" sz="4800" b="1" dirty="0" smtClean="0"/>
          </a:p>
          <a:p>
            <a:r>
              <a:rPr lang="en-US" sz="4800" b="1" dirty="0" err="1" smtClean="0"/>
              <a:t>RbCl</a:t>
            </a:r>
            <a:endParaRPr lang="en-US" sz="4800" b="1" dirty="0" smtClean="0"/>
          </a:p>
          <a:p>
            <a:r>
              <a:rPr lang="en-US" sz="4800" b="1" dirty="0" err="1" smtClean="0"/>
              <a:t>CsCl</a:t>
            </a:r>
            <a:endParaRPr lang="en-US" sz="4800" b="1" dirty="0" smtClean="0"/>
          </a:p>
          <a:p>
            <a:r>
              <a:rPr lang="en-US" sz="4800" b="1" dirty="0" err="1" smtClean="0"/>
              <a:t>FrCl</a:t>
            </a:r>
            <a:endParaRPr lang="en-US" sz="4800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95600" y="4419600"/>
            <a:ext cx="762000" cy="1588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57800" y="22098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All white, high melting solids that dissolve in water</a:t>
            </a:r>
          </a:p>
          <a:p>
            <a:pPr>
              <a:buFont typeface="Arial" pitchFamily="34" charset="0"/>
              <a:buChar char="•"/>
            </a:pP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Dissolved salts conduct</a:t>
            </a:r>
          </a:p>
          <a:p>
            <a:r>
              <a:rPr lang="en-US" sz="3200" b="1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Solutions un-reactive to metals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4939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806</Words>
  <Application>Microsoft Office PowerPoint</Application>
  <PresentationFormat>On-screen Show (4:3)</PresentationFormat>
  <Paragraphs>190</Paragraphs>
  <Slides>18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Blackadder ITC</vt:lpstr>
      <vt:lpstr>Calibri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108</cp:revision>
  <dcterms:created xsi:type="dcterms:W3CDTF">2010-01-13T02:23:53Z</dcterms:created>
  <dcterms:modified xsi:type="dcterms:W3CDTF">2014-03-07T17:00:35Z</dcterms:modified>
</cp:coreProperties>
</file>