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55" r:id="rId2"/>
    <p:sldId id="457" r:id="rId3"/>
    <p:sldId id="458" r:id="rId4"/>
    <p:sldId id="459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60" r:id="rId13"/>
    <p:sldId id="461" r:id="rId14"/>
    <p:sldId id="466" r:id="rId15"/>
    <p:sldId id="462" r:id="rId16"/>
    <p:sldId id="463" r:id="rId17"/>
    <p:sldId id="476" r:id="rId18"/>
    <p:sldId id="464" r:id="rId19"/>
    <p:sldId id="465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9545" autoAdjust="0"/>
  </p:normalViewPr>
  <p:slideViewPr>
    <p:cSldViewPr>
      <p:cViewPr varScale="1">
        <p:scale>
          <a:sx n="67" d="100"/>
          <a:sy n="67" d="100"/>
        </p:scale>
        <p:origin x="120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7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DRILL+INSTRUCTOR&amp;source=images&amp;cd=&amp;docid=N0En-4GPWfLJxM&amp;tbnid=g8QykgJJmlUoSM:&amp;ved=0CAUQjRw&amp;url=http://www.sodahead.com/united-states/obama-administration-tells-geico-to-fire-famous-drill-instructor-lee-ermey-for-saying-obama-destro/question-3131465/&amp;ei=v_YmUd7CG4-80QGZn4DADA&amp;bvm=bv.42768644,d.dmQ&amp;psig=AFQjCNGqp9LBs-WLd6IYM079OYpQv_JVfQ&amp;ust=136159439500924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flying+monkeys+oz&amp;source=images&amp;cd=&amp;docid=gQbuioSNd5GdkM&amp;tbnid=IzuiJIdmB28AFM:&amp;ved=0CAUQjRw&amp;url=http://massholemommy.com/2011/06/15/i-hate-the-wizard-of-oz-there-i-said-it/&amp;ei=otMuUf7vEefg0gGyz4GIBQ&amp;bvm=bv.43148975,d.dmQ&amp;psig=AFQjCNGS_n-E86W4qH9cwl8toMGRim6svA&amp;ust=136210925717059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taking+a+break&amp;source=images&amp;cd=&amp;cad=rja&amp;docid=6BEjSrqszke-sM&amp;tbnid=QF1AZya9CXQu8M:&amp;ved=0CAUQjRw&amp;url=http://www.smh.com.au/national/education/taking-a-break-is-secret-to-success-20120815-24951.html&amp;ei=RfEmUYDhH46v0AGQoYGoAg&amp;bvm=bv.42768644,d.dmQ&amp;psig=AFQjCNGjumFLvuv09hEk1iuAFBL_XPwgjg&amp;ust=136159299196796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chool+teacher+asking+question&amp;source=images&amp;cd=&amp;cad=rja&amp;docid=1gb6YhZdWyxgFM&amp;tbnid=AgK9lEctcQaIvM:&amp;ved=0CAUQjRw&amp;url=http://www.sundayschoolmaterial.net/&amp;ei=NfYmUb2PDMb00QHz24GQCg&amp;bvm=bv.42768644,d.dmQ&amp;psig=AFQjCNHQC79TJnzMDsjZDhkqx6vWMoR_Sw&amp;ust=136159427583288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UGLY CHEMICAL FACT OF LIFE #2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/>
              <a:t>For many compounds that should obey the octet rule predicted bond lengths don’t match experiment.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6246" y="3341729"/>
            <a:ext cx="52578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Expect  O-O length = 15 pm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Expect O=O length = 12 pm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46" y="17774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1:  Ozone O</a:t>
            </a:r>
            <a:r>
              <a:rPr lang="en-US" sz="3200" b="1" baseline="-25000" dirty="0" smtClean="0"/>
              <a:t>3</a:t>
            </a:r>
            <a:endParaRPr lang="en-US" sz="32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1077" y="5099538"/>
            <a:ext cx="5671039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Observe : Both bond lengths </a:t>
            </a:r>
          </a:p>
          <a:p>
            <a:r>
              <a:rPr lang="en-US" sz="3600" b="1" dirty="0" smtClean="0"/>
              <a:t>are identical=13.5 pm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9556" y="2353526"/>
            <a:ext cx="553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Lewis model prediction</a:t>
            </a:r>
            <a:endParaRPr lang="en-US" sz="4000" b="1" dirty="0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8128"/>
            <a:ext cx="2512590" cy="11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251777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538" y="5402884"/>
            <a:ext cx="114300" cy="31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1375" y="5390434"/>
            <a:ext cx="114300" cy="31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16006" y="5390434"/>
            <a:ext cx="114300" cy="31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2057400" cy="21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Chapter 3: Diamonds</a:t>
            </a:r>
            <a:endParaRPr lang="en-US" sz="3200" b="1" dirty="0"/>
          </a:p>
        </p:txBody>
      </p:sp>
      <p:pic>
        <p:nvPicPr>
          <p:cNvPr id="19458" name="Picture 2" descr="http://www.fashionsnoops.com/sem_blog/admin/upload/image/diam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2286000" cy="20974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819400"/>
            <a:ext cx="86868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holds together diamonds, </a:t>
            </a:r>
            <a:r>
              <a:rPr lang="en-US" sz="3200" b="1" dirty="0" err="1" smtClean="0">
                <a:solidFill>
                  <a:srgbClr val="FF0000"/>
                </a:solidFill>
              </a:rPr>
              <a:t>poo</a:t>
            </a:r>
            <a:r>
              <a:rPr lang="en-US" sz="3200" b="1" dirty="0" smtClean="0">
                <a:solidFill>
                  <a:srgbClr val="FF0000"/>
                </a:solidFill>
              </a:rPr>
              <a:t> and you ???</a:t>
            </a:r>
          </a:p>
          <a:p>
            <a:r>
              <a:rPr lang="en-US" sz="2400" b="1" dirty="0" smtClean="0"/>
              <a:t>(text version: Why is carbon special ?)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4196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WE DESCRIBE AND BUILD COVALENT COMPOUNDS, MAGGOTS ? </a:t>
            </a:r>
            <a:endParaRPr lang="en-US" sz="3600" b="1" dirty="0"/>
          </a:p>
        </p:txBody>
      </p:sp>
      <p:pic>
        <p:nvPicPr>
          <p:cNvPr id="91138" name="Picture 2" descr="http://izzymom.com/wp-content/uploads/2010/09/drill_sergea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19600"/>
            <a:ext cx="28575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52400"/>
            <a:ext cx="4495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Chapter 4: Salt</a:t>
            </a:r>
          </a:p>
          <a:p>
            <a:r>
              <a:rPr lang="en-US" sz="4000" b="1" dirty="0" smtClean="0"/>
              <a:t>Read pages 127-154</a:t>
            </a:r>
            <a:endParaRPr lang="en-US" sz="4000" b="1" dirty="0"/>
          </a:p>
        </p:txBody>
      </p:sp>
      <p:pic>
        <p:nvPicPr>
          <p:cNvPr id="89092" name="Picture 4" descr="http://www.reallynatural.com/pictures/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933825" cy="2952750"/>
          </a:xfrm>
          <a:prstGeom prst="rect">
            <a:avLst/>
          </a:prstGeom>
          <a:noFill/>
        </p:spPr>
      </p:pic>
      <p:pic>
        <p:nvPicPr>
          <p:cNvPr id="89094" name="Picture 6" descr="http://www.compensationmanagement.com/uploaded_images/large-salt-pile-792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3505200"/>
            <a:ext cx="3987800" cy="2990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" y="1701046"/>
            <a:ext cx="4648200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can happen when salts (ionic compounds) dissolve 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9096" name="Picture 8" descr="http://facstaff.unca.edu/chennon/images/oce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4419599" cy="24878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3886200"/>
            <a:ext cx="419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500,000,000,000,000,000 tons of salt in the oceans</a:t>
            </a:r>
            <a:endParaRPr lang="en-US" sz="2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029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500,000,000 </a:t>
            </a:r>
          </a:p>
          <a:p>
            <a:r>
              <a:rPr lang="en-US" sz="2800" b="1" dirty="0" smtClean="0"/>
              <a:t>tons of  humans on Earth</a:t>
            </a:r>
            <a:endParaRPr lang="en-US" sz="2800" b="1" dirty="0"/>
          </a:p>
        </p:txBody>
      </p:sp>
      <p:pic>
        <p:nvPicPr>
          <p:cNvPr id="89098" name="Picture 10" descr="http://sanseverything.files.wordpress.com/2009/12/homersimp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429000"/>
            <a:ext cx="2441219" cy="3048000"/>
          </a:xfrm>
          <a:prstGeom prst="rect">
            <a:avLst/>
          </a:prstGeom>
          <a:noFill/>
        </p:spPr>
      </p:pic>
      <p:pic>
        <p:nvPicPr>
          <p:cNvPr id="12" name="Picture 10" descr="http://sanseverything.files.wordpress.com/2009/12/homersimps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886340"/>
            <a:ext cx="79019" cy="98659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5410200" y="5257800"/>
            <a:ext cx="762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581400"/>
            <a:ext cx="1752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of us in relation to salt in oceans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42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543800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Real  salt dissolving in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at 200X under a microscope</a:t>
            </a:r>
          </a:p>
          <a:p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83448"/>
              </p:ext>
            </p:extLst>
          </p:nvPr>
        </p:nvGraphicFramePr>
        <p:xfrm>
          <a:off x="1676400" y="1905000"/>
          <a:ext cx="5394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Packager Shell Object" showAsIcon="1" r:id="rId4" imgW="5394960" imgH="685800" progId="Package">
                  <p:embed/>
                </p:oleObj>
              </mc:Choice>
              <mc:Fallback>
                <p:oleObj name="Packager Shell Object" showAsIcon="1" r:id="rId4" imgW="53949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53943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124200"/>
            <a:ext cx="777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Animation of salt dissolving in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at atomic scale (~50,000,000X)</a:t>
            </a:r>
            <a:endParaRPr lang="en-US" sz="3600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41501"/>
              </p:ext>
            </p:extLst>
          </p:nvPr>
        </p:nvGraphicFramePr>
        <p:xfrm>
          <a:off x="3048000" y="5029200"/>
          <a:ext cx="289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Packager Shell Object" showAsIcon="1" r:id="rId6" imgW="2894040" imgH="685800" progId="Package">
                  <p:embed/>
                </p:oleObj>
              </mc:Choice>
              <mc:Fallback>
                <p:oleObj name="Packager Shell Object" showAsIcon="1" r:id="rId6" imgW="289404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29200"/>
                        <a:ext cx="289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4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763000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What do dissolved salts look like ? </a:t>
            </a:r>
            <a:r>
              <a:rPr lang="en-US" sz="2400" b="1" dirty="0" smtClean="0">
                <a:solidFill>
                  <a:schemeClr val="bg1"/>
                </a:solidFill>
              </a:rPr>
              <a:t>(see also: fig 4.8, 4.10 pp 135-6)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04800" y="1219200"/>
          <a:ext cx="315594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ChemSketch" r:id="rId4" imgW="1173480" imgH="1551432" progId="ACD.ChemSketch.20">
                  <p:embed/>
                </p:oleObj>
              </mc:Choice>
              <mc:Fallback>
                <p:oleObj name="ChemSketch" r:id="rId4" imgW="1173480" imgH="15514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315594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581400" y="1066800"/>
          <a:ext cx="2640667" cy="334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ChemSketch" r:id="rId6" imgW="1182624" imgH="1499616" progId="ACD.ChemSketch.20">
                  <p:embed/>
                </p:oleObj>
              </mc:Choice>
              <mc:Fallback>
                <p:oleObj name="ChemSketch" r:id="rId6" imgW="1182624" imgH="14996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2640667" cy="334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3318" y="3048000"/>
            <a:ext cx="3124200" cy="156966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final atomic scale electrolyte picture in 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Slightly negative lone  pair </a:t>
            </a:r>
          </a:p>
          <a:p>
            <a:r>
              <a:rPr lang="en-US" sz="2800" b="1" dirty="0" smtClean="0"/>
              <a:t>of O on water solvates Na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495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Slightly positive H end of water solvates </a:t>
            </a:r>
            <a:r>
              <a:rPr lang="en-US" sz="2800" b="1" dirty="0" err="1" smtClean="0"/>
              <a:t>Cl</a:t>
            </a:r>
            <a:r>
              <a:rPr lang="en-US" sz="2800" b="1" baseline="30000" dirty="0" smtClean="0"/>
              <a:t>-</a:t>
            </a:r>
            <a:endParaRPr lang="en-US" sz="2800" b="1" baseline="30000" dirty="0"/>
          </a:p>
        </p:txBody>
      </p:sp>
      <p:pic>
        <p:nvPicPr>
          <p:cNvPr id="10" name="Picture 7" descr="madsci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838200"/>
            <a:ext cx="1851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2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85457"/>
            <a:ext cx="4939367" cy="286315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55726"/>
              </p:ext>
            </p:extLst>
          </p:nvPr>
        </p:nvGraphicFramePr>
        <p:xfrm>
          <a:off x="24161" y="381000"/>
          <a:ext cx="315594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ChemSketch" r:id="rId4" imgW="1173480" imgH="1551432" progId="ACD.ChemSketch.20">
                  <p:embed/>
                </p:oleObj>
              </mc:Choice>
              <mc:Fallback>
                <p:oleObj name="ChemSketch" r:id="rId4" imgW="1173480" imgH="15514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" y="381000"/>
                        <a:ext cx="315594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7999" y="152400"/>
            <a:ext cx="5660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 is  like a `flying monkey’ stealing away salt ions (=Toto)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627" y="4267200"/>
            <a:ext cx="3458852" cy="2590800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59537"/>
              </p:ext>
            </p:extLst>
          </p:nvPr>
        </p:nvGraphicFramePr>
        <p:xfrm>
          <a:off x="383171" y="3733800"/>
          <a:ext cx="2640667" cy="334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ChemSketch" r:id="rId7" imgW="1182624" imgH="1499616" progId="ACD.ChemSketch.20">
                  <p:embed/>
                </p:oleObj>
              </mc:Choice>
              <mc:Fallback>
                <p:oleObj name="ChemSketch" r:id="rId7" imgW="1182624" imgH="14996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1" y="3733800"/>
                        <a:ext cx="2640667" cy="334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752600" y="2057400"/>
            <a:ext cx="4267200" cy="1219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03504" y="3657600"/>
            <a:ext cx="4087696" cy="190500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2) What affects the solubility and melting point  of salts ??? pp 126-129…A FRESH LOOK AT SALTS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172200" y="2438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24600" y="24384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86600" y="25146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43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of small ion salts :  </a:t>
            </a:r>
            <a:r>
              <a:rPr lang="en-US" sz="3200" b="1" dirty="0" smtClean="0">
                <a:solidFill>
                  <a:srgbClr val="FF0000"/>
                </a:solidFill>
              </a:rPr>
              <a:t>Na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and </a:t>
            </a:r>
            <a:r>
              <a:rPr lang="en-US" sz="3200" b="1" dirty="0" err="1" smtClean="0"/>
              <a:t>Cl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(OLD SCHOOL)</a:t>
            </a:r>
            <a:endParaRPr lang="en-US" sz="32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2004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Small size matches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dimensions so that water can easily `pry apart’ the ionic bonds…</a:t>
            </a:r>
            <a:r>
              <a:rPr lang="en-US" sz="2800" b="1" dirty="0" err="1" smtClean="0"/>
              <a:t>NaCl</a:t>
            </a:r>
            <a:r>
              <a:rPr lang="en-US" sz="2800" b="1" dirty="0" smtClean="0"/>
              <a:t> dissolves easily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4384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Short distance between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 smtClean="0"/>
              <a:t>  and </a:t>
            </a:r>
            <a:r>
              <a:rPr lang="en-US" sz="3200" b="1" dirty="0" smtClean="0"/>
              <a:t>- </a:t>
            </a:r>
            <a:r>
              <a:rPr lang="en-US" sz="2800" b="1" dirty="0" smtClean="0"/>
              <a:t>charge=&gt; strongly held and hard to melt</a:t>
            </a:r>
            <a:endParaRPr lang="en-US" sz="2800" b="1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1455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029200" y="3048000"/>
            <a:ext cx="3962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Melts at 801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(1472 F)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5334000"/>
            <a:ext cx="4114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Saturation= 30 g </a:t>
            </a:r>
            <a:r>
              <a:rPr lang="en-US" sz="2800" b="1" dirty="0" err="1" smtClean="0"/>
              <a:t>NaCl</a:t>
            </a:r>
            <a:r>
              <a:rPr lang="en-US" sz="2800" b="1" dirty="0" smtClean="0"/>
              <a:t>/100 </a:t>
            </a:r>
            <a:r>
              <a:rPr lang="en-US" sz="2800" b="1" dirty="0" err="1" smtClean="0"/>
              <a:t>mL</a:t>
            </a:r>
            <a:r>
              <a:rPr lang="en-US" sz="2800" b="1" dirty="0" smtClean="0"/>
              <a:t> water </a:t>
            </a:r>
            <a:endParaRPr lang="en-US" sz="2800" b="1" dirty="0"/>
          </a:p>
        </p:txBody>
      </p:sp>
      <p:pic>
        <p:nvPicPr>
          <p:cNvPr id="14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990600"/>
            <a:ext cx="1447800" cy="12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1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2" grpId="0"/>
      <p:bldP spid="15" grpId="0"/>
      <p:bldP spid="17" grpId="0" build="allAtOnce"/>
      <p:bldP spid="20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781800" y="533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5334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67600" y="533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2209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3622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28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3" name="Oval 12"/>
          <p:cNvSpPr/>
          <p:nvPr/>
        </p:nvSpPr>
        <p:spPr>
          <a:xfrm>
            <a:off x="762000" y="1143000"/>
            <a:ext cx="2590800" cy="2895600"/>
          </a:xfrm>
          <a:prstGeom prst="ellipse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1905000"/>
            <a:ext cx="2133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Small</a:t>
            </a:r>
            <a:r>
              <a:rPr lang="en-US" sz="2400" b="1" dirty="0" smtClean="0"/>
              <a:t> ions  Na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Cl</a:t>
            </a:r>
            <a:r>
              <a:rPr lang="en-US" sz="2400" b="1" baseline="30000" dirty="0" smtClean="0"/>
              <a:t>-</a:t>
            </a:r>
            <a:endParaRPr lang="en-US" sz="2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524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LARGE</a:t>
            </a:r>
            <a:r>
              <a:rPr lang="en-US" sz="2400" dirty="0" smtClean="0"/>
              <a:t> </a:t>
            </a:r>
            <a:r>
              <a:rPr lang="en-US" sz="2400" b="1" dirty="0" smtClean="0"/>
              <a:t>ions </a:t>
            </a:r>
            <a:r>
              <a:rPr lang="en-US" sz="2400" b="1" dirty="0" err="1" smtClean="0"/>
              <a:t>e.g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bmim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PF</a:t>
            </a:r>
            <a:r>
              <a:rPr lang="en-US" sz="2400" b="1" baseline="-25000" dirty="0" smtClean="0"/>
              <a:t>6</a:t>
            </a:r>
            <a:r>
              <a:rPr lang="en-US" sz="2400" b="1" baseline="30000" dirty="0" smtClean="0"/>
              <a:t>-</a:t>
            </a:r>
          </a:p>
          <a:p>
            <a:endParaRPr lang="en-US" sz="2400" baseline="30000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048000" y="838200"/>
          <a:ext cx="727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ChemSketch" r:id="rId4" imgW="530352" imgH="277368" progId="ACD.ChemSketch.20">
                  <p:embed/>
                </p:oleObj>
              </mc:Choice>
              <mc:Fallback>
                <p:oleObj name="ChemSketch" r:id="rId4" imgW="530352" imgH="27736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38200"/>
                        <a:ext cx="727163" cy="3810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4038600"/>
            <a:ext cx="6248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Large distances between charges=&gt; weakly held and easy to melt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Large size makes it hard for puny water molecules to get a handle on ionic bond and pry it apart</a:t>
            </a:r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4038600"/>
            <a:ext cx="327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Melts at 25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(77 F)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5334000"/>
            <a:ext cx="2514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 water soluble(0 g/100 </a:t>
            </a:r>
            <a:r>
              <a:rPr lang="en-US" sz="2800" b="1" dirty="0" err="1" smtClean="0"/>
              <a:t>mL</a:t>
            </a:r>
            <a:r>
              <a:rPr lang="en-US" sz="2800" b="1" dirty="0" smtClean="0"/>
              <a:t> water)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66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10" grpId="0"/>
      <p:bldP spid="12" grpId="0"/>
      <p:bldP spid="13" grpId="0" animBg="1"/>
      <p:bldP spid="14" grpId="0" animBg="1"/>
      <p:bldP spid="15" grpId="0"/>
      <p:bldP spid="16" grpId="0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massholemommy.com/wp-content/uploads/2011/06/flying-monkey-wizard-of-o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638300" cy="2234045"/>
          </a:xfrm>
          <a:prstGeom prst="rect">
            <a:avLst/>
          </a:prstGeom>
          <a:noFill/>
        </p:spPr>
      </p:pic>
      <p:pic>
        <p:nvPicPr>
          <p:cNvPr id="3" name="Picture 2" descr="http://katedeering.com/wp-content/uploads/2011/02/sumo-wrestl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5809129" cy="617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886200"/>
            <a:ext cx="2971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 molecule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bmim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 and PF</a:t>
            </a:r>
            <a:r>
              <a:rPr lang="en-US" sz="3600" b="1" baseline="-25000" dirty="0" smtClean="0"/>
              <a:t>6</a:t>
            </a:r>
            <a:r>
              <a:rPr lang="en-US" sz="3600" b="1" baseline="30000" dirty="0" smtClean="0"/>
              <a:t>-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 smtClean="0"/>
              <a:t> </a:t>
            </a:r>
            <a:r>
              <a:rPr lang="en-US" sz="2800" b="1" dirty="0" smtClean="0"/>
              <a:t>`new school’ , designed salts:</a:t>
            </a:r>
          </a:p>
          <a:p>
            <a:r>
              <a:rPr lang="en-US" sz="2800" b="1" dirty="0" smtClean="0"/>
              <a:t>Size matters !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2475131"/>
            <a:ext cx="609600" cy="49666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Traditional `rigid’ view of salts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914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Hard, brittle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High melting (600 </a:t>
            </a:r>
            <a:r>
              <a:rPr lang="en-US" sz="28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 and up)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1676400"/>
            <a:ext cx="3713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Often soluble in water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133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4000" b="1" dirty="0" smtClean="0">
                <a:solidFill>
                  <a:srgbClr val="BF078A"/>
                </a:solidFill>
              </a:rPr>
              <a:t>New Age </a:t>
            </a:r>
            <a:r>
              <a:rPr lang="en-US" sz="4000" b="1" dirty="0" smtClean="0"/>
              <a:t>`</a:t>
            </a:r>
            <a:r>
              <a:rPr lang="en-US" sz="5400" b="1" dirty="0" smtClean="0">
                <a:latin typeface="Blackadder ITC" pitchFamily="82" charset="0"/>
              </a:rPr>
              <a:t>flexible</a:t>
            </a:r>
            <a:r>
              <a:rPr lang="en-US" sz="4000" b="1" dirty="0" smtClean="0"/>
              <a:t>’ view of salts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819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Can be mushy and soft…depends on size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Can melt very low… depends on size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3657600"/>
            <a:ext cx="4411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Solubility …depends on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876800"/>
            <a:ext cx="8001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In  21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3200" b="1" dirty="0" smtClean="0">
                <a:solidFill>
                  <a:srgbClr val="0070C0"/>
                </a:solidFill>
              </a:rPr>
              <a:t> century , synthetic salt </a:t>
            </a:r>
            <a:r>
              <a:rPr lang="en-US" sz="3200" b="1" dirty="0" smtClean="0">
                <a:solidFill>
                  <a:srgbClr val="FF0000"/>
                </a:solidFill>
              </a:rPr>
              <a:t>properties can be size adjusted to be</a:t>
            </a:r>
            <a:r>
              <a:rPr lang="en-US" sz="3200" b="1" i="1" dirty="0" smtClean="0">
                <a:solidFill>
                  <a:srgbClr val="FF0000"/>
                </a:solidFill>
              </a:rPr>
              <a:t> UNEXPECTEDLY useful !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IT’S ALL ABOUT SIZE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24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APPLICATION OF </a:t>
            </a:r>
            <a:r>
              <a:rPr lang="en-US" sz="4400" b="1" dirty="0" smtClean="0">
                <a:solidFill>
                  <a:srgbClr val="7030A0"/>
                </a:solidFill>
              </a:rPr>
              <a:t>NEW AGE </a:t>
            </a:r>
            <a:r>
              <a:rPr lang="en-US" sz="4400" b="1" dirty="0" smtClean="0"/>
              <a:t>SALTS:  POISONED WATER TREATMENT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2667000"/>
            <a:ext cx="12192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16764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1600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800" dirty="0" smtClean="0"/>
              <a:t>p 128-129)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886200"/>
            <a:ext cx="152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Hg</a:t>
            </a:r>
            <a:r>
              <a:rPr lang="en-US" sz="1600" b="1" baseline="30000" dirty="0" smtClean="0"/>
              <a:t>2+</a:t>
            </a:r>
            <a:r>
              <a:rPr lang="en-US" sz="1600" b="1" dirty="0" smtClean="0"/>
              <a:t>As</a:t>
            </a:r>
            <a:r>
              <a:rPr lang="en-US" sz="1600" b="1" baseline="30000" dirty="0" smtClean="0"/>
              <a:t>3+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6+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0354" name="Picture 2" descr="http://www.lawyersandsettlements.com/blog/wp-content/uploads/2009/12/erin-brockovich-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295525" cy="20298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44196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J. Roberts in “Erin </a:t>
            </a:r>
            <a:r>
              <a:rPr lang="en-US" sz="3200" b="1" dirty="0" err="1" smtClean="0"/>
              <a:t>Brockovich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  <p:pic>
        <p:nvPicPr>
          <p:cNvPr id="100356" name="Picture 4" descr="http://image.shutterstock.com/display_pic_with_logo/121984/121984,1239028558,3/stock-photo-skull-and-crossbones-toxic-symbol-28103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56" y="3129185"/>
            <a:ext cx="1143120" cy="9094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98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bmin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PF</a:t>
            </a:r>
            <a:r>
              <a:rPr lang="en-US" sz="2400" b="1" baseline="-25000" dirty="0" smtClean="0"/>
              <a:t>6</a:t>
            </a:r>
            <a:r>
              <a:rPr lang="en-US" sz="2400" b="1" baseline="30000" dirty="0" smtClean="0"/>
              <a:t>-</a:t>
            </a:r>
          </a:p>
          <a:p>
            <a:endParaRPr lang="en-US" b="1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4724400" y="2514600"/>
            <a:ext cx="1447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1676400"/>
            <a:ext cx="1447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3048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Hg</a:t>
            </a:r>
            <a:r>
              <a:rPr lang="en-US" sz="1600" b="1" baseline="30000" dirty="0" smtClean="0"/>
              <a:t>2+</a:t>
            </a:r>
            <a:endParaRPr lang="en-US" sz="1600" b="1" dirty="0" smtClean="0"/>
          </a:p>
          <a:p>
            <a:r>
              <a:rPr lang="en-US" sz="1600" b="1" dirty="0" smtClean="0"/>
              <a:t>As</a:t>
            </a:r>
            <a:r>
              <a:rPr lang="en-US" sz="1600" b="1" baseline="30000" dirty="0" smtClean="0"/>
              <a:t>3+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6+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26670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Insoluble liquid ionic salt sinks into water and dissolves toxic metals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19050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Purified, less dense water forced UP, leaving toxic metals concentrated at bottom in small volume of insoluble liquid ionic salt 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26670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ym typeface="Wingdings" pitchFamily="2" charset="2"/>
              </a:rPr>
              <a:t></a:t>
            </a:r>
            <a:endParaRPr lang="en-US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4876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Recover  original metals by electrolytic deposition  from ionic liquid and repeat to purify more poisoned water</a:t>
            </a:r>
            <a:endParaRPr lang="en-US" sz="2400" b="1" dirty="0"/>
          </a:p>
        </p:txBody>
      </p:sp>
      <p:cxnSp>
        <p:nvCxnSpPr>
          <p:cNvPr id="24" name="Straight Arrow Connector 23"/>
          <p:cNvCxnSpPr>
            <a:stCxn id="6" idx="2"/>
          </p:cNvCxnSpPr>
          <p:nvPr/>
        </p:nvCxnSpPr>
        <p:spPr>
          <a:xfrm rot="5400000">
            <a:off x="4969876" y="4512678"/>
            <a:ext cx="728248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24200" y="2286000"/>
            <a:ext cx="99060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2667000"/>
            <a:ext cx="12192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096294" y="3085306"/>
            <a:ext cx="6858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1219200" y="2438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  <p:bldP spid="11" grpId="0"/>
      <p:bldP spid="14" grpId="0" animBg="1"/>
      <p:bldP spid="15" grpId="0" animBg="1"/>
      <p:bldP spid="16" grpId="0"/>
      <p:bldP spid="17" grpId="0"/>
      <p:bldP spid="20" grpId="0"/>
      <p:bldP spid="21" grpId="0"/>
      <p:bldP spid="22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92" y="1268958"/>
            <a:ext cx="4572000" cy="147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444953" y="1932954"/>
            <a:ext cx="509452" cy="161108"/>
          </a:xfrm>
          <a:custGeom>
            <a:avLst/>
            <a:gdLst>
              <a:gd name="connsiteX0" fmla="*/ 0 w 509452"/>
              <a:gd name="connsiteY0" fmla="*/ 26125 h 161108"/>
              <a:gd name="connsiteX1" fmla="*/ 182880 w 509452"/>
              <a:gd name="connsiteY1" fmla="*/ 156754 h 161108"/>
              <a:gd name="connsiteX2" fmla="*/ 509452 w 509452"/>
              <a:gd name="connsiteY2" fmla="*/ 0 h 1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52" h="161108">
                <a:moveTo>
                  <a:pt x="0" y="26125"/>
                </a:moveTo>
                <a:cubicBezTo>
                  <a:pt x="48985" y="93616"/>
                  <a:pt x="97971" y="161108"/>
                  <a:pt x="182880" y="156754"/>
                </a:cubicBezTo>
                <a:cubicBezTo>
                  <a:pt x="267789" y="152400"/>
                  <a:pt x="388620" y="76200"/>
                  <a:pt x="509452" y="0"/>
                </a:cubicBezTo>
              </a:path>
            </a:pathLst>
          </a:cu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597024"/>
            <a:ext cx="6858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3657600" y="2895600"/>
          <a:ext cx="2255847" cy="203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ChemSketch" r:id="rId4" imgW="1731264" imgH="1563624" progId="ACD.ChemSketch.20">
                  <p:embed/>
                </p:oleObj>
              </mc:Choice>
              <mc:Fallback>
                <p:oleObj name="ChemSketch" r:id="rId4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255847" cy="2036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/>
          </p:nvPr>
        </p:nvGraphicFramePr>
        <p:xfrm>
          <a:off x="228600" y="2819400"/>
          <a:ext cx="236320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ChemSketch" r:id="rId6" imgW="1731264" imgH="1563624" progId="ACD.ChemSketch.20">
                  <p:embed/>
                </p:oleObj>
              </mc:Choice>
              <mc:Fallback>
                <p:oleObj name="ChemSketch" r:id="rId6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19400"/>
                        <a:ext cx="236320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1204630" y="3600659"/>
            <a:ext cx="339634" cy="230778"/>
          </a:xfrm>
          <a:custGeom>
            <a:avLst/>
            <a:gdLst>
              <a:gd name="connsiteX0" fmla="*/ 0 w 339634"/>
              <a:gd name="connsiteY0" fmla="*/ 0 h 230778"/>
              <a:gd name="connsiteX1" fmla="*/ 52252 w 339634"/>
              <a:gd name="connsiteY1" fmla="*/ 78377 h 230778"/>
              <a:gd name="connsiteX2" fmla="*/ 78377 w 339634"/>
              <a:gd name="connsiteY2" fmla="*/ 209006 h 230778"/>
              <a:gd name="connsiteX3" fmla="*/ 339634 w 339634"/>
              <a:gd name="connsiteY3" fmla="*/ 209006 h 2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" h="230778">
                <a:moveTo>
                  <a:pt x="0" y="0"/>
                </a:moveTo>
                <a:cubicBezTo>
                  <a:pt x="19594" y="21771"/>
                  <a:pt x="39189" y="43543"/>
                  <a:pt x="52252" y="78377"/>
                </a:cubicBezTo>
                <a:cubicBezTo>
                  <a:pt x="65315" y="113211"/>
                  <a:pt x="30480" y="187234"/>
                  <a:pt x="78377" y="209006"/>
                </a:cubicBezTo>
                <a:cubicBezTo>
                  <a:pt x="126274" y="230778"/>
                  <a:pt x="232954" y="219892"/>
                  <a:pt x="339634" y="209006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354183" y="4153899"/>
            <a:ext cx="169817" cy="280851"/>
          </a:xfrm>
          <a:custGeom>
            <a:avLst/>
            <a:gdLst>
              <a:gd name="connsiteX0" fmla="*/ 169817 w 169817"/>
              <a:gd name="connsiteY0" fmla="*/ 84909 h 280851"/>
              <a:gd name="connsiteX1" fmla="*/ 78377 w 169817"/>
              <a:gd name="connsiteY1" fmla="*/ 32657 h 280851"/>
              <a:gd name="connsiteX2" fmla="*/ 0 w 169817"/>
              <a:gd name="connsiteY2" fmla="*/ 280851 h 2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" h="280851">
                <a:moveTo>
                  <a:pt x="169817" y="84909"/>
                </a:moveTo>
                <a:cubicBezTo>
                  <a:pt x="138248" y="42454"/>
                  <a:pt x="106680" y="0"/>
                  <a:pt x="78377" y="32657"/>
                </a:cubicBezTo>
                <a:cubicBezTo>
                  <a:pt x="50074" y="65314"/>
                  <a:pt x="25037" y="173082"/>
                  <a:pt x="0" y="280851"/>
                </a:cubicBezTo>
              </a:path>
            </a:pathLst>
          </a:cu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14400" y="3762013"/>
            <a:ext cx="119743" cy="391886"/>
          </a:xfrm>
          <a:custGeom>
            <a:avLst/>
            <a:gdLst>
              <a:gd name="connsiteX0" fmla="*/ 0 w 119743"/>
              <a:gd name="connsiteY0" fmla="*/ 391886 h 391886"/>
              <a:gd name="connsiteX1" fmla="*/ 117566 w 119743"/>
              <a:gd name="connsiteY1" fmla="*/ 261257 h 391886"/>
              <a:gd name="connsiteX2" fmla="*/ 13063 w 119743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43" h="391886">
                <a:moveTo>
                  <a:pt x="0" y="391886"/>
                </a:moveTo>
                <a:cubicBezTo>
                  <a:pt x="57694" y="359228"/>
                  <a:pt x="115389" y="326571"/>
                  <a:pt x="117566" y="261257"/>
                </a:cubicBezTo>
                <a:cubicBezTo>
                  <a:pt x="119743" y="195943"/>
                  <a:pt x="66403" y="97971"/>
                  <a:pt x="13063" y="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87630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common thread: if electrons can be moved to make the same molecule =&gt; </a:t>
            </a:r>
            <a:r>
              <a:rPr lang="en-US" sz="4000" b="1" dirty="0" smtClean="0">
                <a:solidFill>
                  <a:srgbClr val="0070C0"/>
                </a:solidFill>
              </a:rPr>
              <a:t>`resonance’</a:t>
            </a:r>
            <a:r>
              <a:rPr lang="en-US" sz="3200" b="1" dirty="0" smtClean="0">
                <a:solidFill>
                  <a:srgbClr val="0070C0"/>
                </a:solidFill>
              </a:rPr>
              <a:t> (pp 94-99)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67000" y="3962400"/>
            <a:ext cx="8382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image.wistatutor.com/content/chemical-bonding/resonance-hybrid-structure-oz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38772"/>
            <a:ext cx="3419334" cy="13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preparatorychemistry.com/images/benzene_resonance_hybrid_C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5" y="5105400"/>
            <a:ext cx="3789076" cy="13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77000" y="2362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Resonance structure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Resonance structure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352800"/>
            <a:ext cx="25146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All bonds are equivalent </a:t>
            </a:r>
          </a:p>
          <a:p>
            <a:r>
              <a:rPr lang="en-US" sz="3200" b="1" dirty="0" smtClean="0"/>
              <a:t>in resonance</a:t>
            </a:r>
          </a:p>
          <a:p>
            <a:r>
              <a:rPr lang="en-US" sz="3200" b="1" dirty="0" smtClean="0"/>
              <a:t>structures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11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603422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http://www.youtube.com/watch?v=IPM8OR6W6WE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Another example of `new’ age thinking about dissolving things…</a:t>
            </a:r>
            <a:r>
              <a:rPr lang="en-US" sz="2800" b="1" dirty="0" err="1" smtClean="0"/>
              <a:t>nano</a:t>
            </a:r>
            <a:r>
              <a:rPr lang="en-US" sz="2800" b="1" dirty="0" smtClean="0"/>
              <a:t>-technological material design...</a:t>
            </a:r>
          </a:p>
          <a:p>
            <a:r>
              <a:rPr lang="en-US" sz="2800" b="1" dirty="0" smtClean="0"/>
              <a:t>A little touch of chemical magic 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55856"/>
            <a:ext cx="3162300" cy="3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837" y="1143000"/>
            <a:ext cx="1724163" cy="153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68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37338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  </a:t>
            </a:r>
            <a:r>
              <a:rPr lang="en-US" sz="6600" dirty="0" err="1" smtClean="0"/>
              <a:t>Cl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876300" y="4381500"/>
            <a:ext cx="40386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990600" y="2362200"/>
            <a:ext cx="15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990600" y="6400800"/>
            <a:ext cx="1524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Why is </a:t>
            </a:r>
            <a:r>
              <a:rPr lang="en-US" sz="4000" b="1" dirty="0" smtClean="0">
                <a:solidFill>
                  <a:srgbClr val="FF0000"/>
                </a:solidFill>
              </a:rPr>
              <a:t>H colored red </a:t>
            </a:r>
            <a:r>
              <a:rPr lang="en-US" sz="4000" b="1" dirty="0" smtClean="0">
                <a:solidFill>
                  <a:schemeClr val="bg1"/>
                </a:solidFill>
              </a:rPr>
              <a:t>and </a:t>
            </a:r>
            <a:r>
              <a:rPr lang="en-US" sz="4000" b="1" dirty="0" smtClean="0">
                <a:solidFill>
                  <a:schemeClr val="bg1"/>
                </a:solidFill>
              </a:rPr>
              <a:t>the rest of its family not </a:t>
            </a:r>
            <a:r>
              <a:rPr lang="en-US" sz="4000" b="1" dirty="0" smtClean="0">
                <a:solidFill>
                  <a:schemeClr val="bg1"/>
                </a:solidFill>
              </a:rPr>
              <a:t>???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133600"/>
            <a:ext cx="198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LiCl</a:t>
            </a:r>
            <a:endParaRPr lang="en-US" sz="4800" b="1" dirty="0" smtClean="0"/>
          </a:p>
          <a:p>
            <a:r>
              <a:rPr lang="en-US" sz="4800" b="1" dirty="0" err="1" smtClean="0"/>
              <a:t>NaCl</a:t>
            </a:r>
            <a:endParaRPr lang="en-US" sz="4800" b="1" dirty="0" smtClean="0"/>
          </a:p>
          <a:p>
            <a:r>
              <a:rPr lang="en-US" sz="4800" b="1" dirty="0" err="1" smtClean="0"/>
              <a:t>KCl</a:t>
            </a:r>
            <a:endParaRPr lang="en-US" sz="4800" b="1" dirty="0" smtClean="0"/>
          </a:p>
          <a:p>
            <a:r>
              <a:rPr lang="en-US" sz="4800" b="1" dirty="0" err="1" smtClean="0"/>
              <a:t>RbCl</a:t>
            </a:r>
            <a:endParaRPr lang="en-US" sz="4800" b="1" dirty="0" smtClean="0"/>
          </a:p>
          <a:p>
            <a:r>
              <a:rPr lang="en-US" sz="4800" b="1" dirty="0" err="1" smtClean="0"/>
              <a:t>CsCl</a:t>
            </a:r>
            <a:endParaRPr lang="en-US" sz="4800" b="1" dirty="0" smtClean="0"/>
          </a:p>
          <a:p>
            <a:r>
              <a:rPr lang="en-US" sz="4800" b="1" dirty="0" err="1" smtClean="0"/>
              <a:t>FrCl</a:t>
            </a:r>
            <a:endParaRPr lang="en-US" sz="48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5600" y="4419600"/>
            <a:ext cx="762000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22098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All white, high melting solids that dissolve in water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Dissolved salts conduct</a:t>
            </a:r>
          </a:p>
          <a:p>
            <a:r>
              <a:rPr lang="en-US" sz="3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Solutions un-reactive to metals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493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837" y="1219200"/>
            <a:ext cx="1724163" cy="153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70511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295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  </a:t>
            </a:r>
            <a:r>
              <a:rPr lang="en-US" sz="6000" dirty="0" err="1" smtClean="0"/>
              <a:t>Cl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Why does </a:t>
            </a:r>
            <a:r>
              <a:rPr lang="en-US" sz="4000" b="1" dirty="0" err="1" smtClean="0">
                <a:solidFill>
                  <a:schemeClr val="bg1"/>
                </a:solidFill>
              </a:rPr>
              <a:t>HCl</a:t>
            </a:r>
            <a:r>
              <a:rPr lang="en-US" sz="4000" b="1" dirty="0" smtClean="0">
                <a:solidFill>
                  <a:schemeClr val="bg1"/>
                </a:solidFill>
              </a:rPr>
              <a:t> act differently than its column 1 cousins  ???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24200" y="2057400"/>
            <a:ext cx="762000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1524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H</a:t>
            </a:r>
            <a:r>
              <a:rPr lang="en-US" sz="5400" b="1" dirty="0" err="1" smtClean="0"/>
              <a:t>Cl</a:t>
            </a:r>
            <a:endParaRPr lang="en-US" sz="5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30480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Gas</a:t>
            </a:r>
            <a:r>
              <a:rPr lang="en-US" sz="3600" b="1" dirty="0" smtClean="0"/>
              <a:t> at room temperature</a:t>
            </a:r>
          </a:p>
          <a:p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Solution conducts</a:t>
            </a:r>
          </a:p>
          <a:p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Solution violently reactive to metals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96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NaCl</a:t>
            </a:r>
            <a:r>
              <a:rPr lang="en-US" sz="4000" b="1" dirty="0" smtClean="0"/>
              <a:t>(s)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667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</a:t>
            </a:r>
            <a:r>
              <a:rPr lang="en-US" sz="4000" b="1" dirty="0" err="1" smtClean="0"/>
              <a:t>Cl</a:t>
            </a:r>
            <a:r>
              <a:rPr lang="en-US" sz="4000" b="1" dirty="0" smtClean="0"/>
              <a:t>(g) 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3048000"/>
            <a:ext cx="1295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81200" y="1676400"/>
            <a:ext cx="1295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1371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Wingdings" pitchFamily="2" charset="2"/>
              </a:rPr>
              <a:t>Na</a:t>
            </a:r>
            <a:r>
              <a:rPr lang="en-US" sz="4000" b="1" baseline="30000" dirty="0" smtClean="0">
                <a:sym typeface="Wingdings" pitchFamily="2" charset="2"/>
              </a:rPr>
              <a:t>+</a:t>
            </a:r>
            <a:r>
              <a:rPr lang="en-US" sz="4000" b="1" dirty="0" smtClean="0">
                <a:sym typeface="Wingdings" pitchFamily="2" charset="2"/>
              </a:rPr>
              <a:t>  + </a:t>
            </a:r>
            <a:r>
              <a:rPr lang="en-US" sz="4000" b="1" dirty="0" err="1" smtClean="0">
                <a:sym typeface="Wingdings" pitchFamily="2" charset="2"/>
              </a:rPr>
              <a:t>Cl</a:t>
            </a:r>
            <a:r>
              <a:rPr lang="en-US" sz="4000" b="1" baseline="30000" dirty="0" smtClean="0">
                <a:sym typeface="Wingdings" pitchFamily="2" charset="2"/>
              </a:rPr>
              <a:t>-</a:t>
            </a:r>
            <a:r>
              <a:rPr lang="en-US" sz="4000" b="1" dirty="0" smtClean="0">
                <a:sym typeface="Wingdings" pitchFamily="2" charset="2"/>
              </a:rPr>
              <a:t> 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1430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Add water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4384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Add water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590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sz="40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4000" b="1" dirty="0" smtClean="0">
                <a:sym typeface="Wingdings" pitchFamily="2" charset="2"/>
              </a:rPr>
              <a:t>  + </a:t>
            </a:r>
            <a:r>
              <a:rPr lang="en-US" sz="4000" b="1" dirty="0" err="1" smtClean="0">
                <a:sym typeface="Wingdings" pitchFamily="2" charset="2"/>
              </a:rPr>
              <a:t>Cl</a:t>
            </a:r>
            <a:r>
              <a:rPr lang="en-US" sz="4000" b="1" baseline="30000" dirty="0" smtClean="0">
                <a:sym typeface="Wingdings" pitchFamily="2" charset="2"/>
              </a:rPr>
              <a:t>-</a:t>
            </a:r>
            <a:r>
              <a:rPr lang="en-US" sz="4000" b="1" dirty="0" smtClean="0">
                <a:sym typeface="Wingdings" pitchFamily="2" charset="2"/>
              </a:rPr>
              <a:t> </a:t>
            </a:r>
            <a:endParaRPr lang="en-US" sz="4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0" y="1676400"/>
            <a:ext cx="9906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9144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Add M</a:t>
            </a:r>
            <a:endParaRPr lang="en-US" sz="26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81600" y="2971800"/>
            <a:ext cx="1295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23622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Add M</a:t>
            </a:r>
            <a:endParaRPr lang="en-US" sz="2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144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 + </a:t>
            </a:r>
            <a:r>
              <a:rPr lang="en-US" sz="3600" b="1" dirty="0" err="1" smtClean="0"/>
              <a:t>Cl</a:t>
            </a:r>
            <a:r>
              <a:rPr lang="en-US" sz="3600" b="1" baseline="30000" dirty="0" smtClean="0"/>
              <a:t>-</a:t>
            </a:r>
            <a:r>
              <a:rPr lang="en-US" sz="3600" b="1" dirty="0" smtClean="0"/>
              <a:t> + M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2438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(gas) + </a:t>
            </a:r>
            <a:r>
              <a:rPr lang="en-US" sz="3200" b="1" dirty="0" err="1" smtClean="0"/>
              <a:t>Cl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 +dissolved M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990600"/>
            <a:ext cx="2133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No reaction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0"/>
            <a:ext cx="6019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CHEMICAL REASONING 101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3505200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Reaction 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4191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is key `reactive’ piece of </a:t>
            </a:r>
            <a:r>
              <a:rPr lang="en-US" sz="4000" b="1" dirty="0" err="1" smtClean="0">
                <a:solidFill>
                  <a:srgbClr val="FF0000"/>
                </a:solidFill>
              </a:rPr>
              <a:t>H</a:t>
            </a:r>
            <a:r>
              <a:rPr lang="en-US" sz="4000" b="1" dirty="0" err="1" smtClean="0"/>
              <a:t>Cl</a:t>
            </a:r>
            <a:r>
              <a:rPr lang="en-US" sz="4000" b="1" dirty="0" smtClean="0"/>
              <a:t> solution ?</a:t>
            </a:r>
            <a:endParaRPr lang="en-US" sz="4000" b="1" dirty="0"/>
          </a:p>
        </p:txBody>
      </p:sp>
      <p:pic>
        <p:nvPicPr>
          <p:cNvPr id="23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15422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410200" y="51054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</a:t>
            </a:r>
            <a:r>
              <a:rPr lang="en-US" sz="6600" b="1" baseline="30000" dirty="0" smtClean="0">
                <a:solidFill>
                  <a:srgbClr val="FF0000"/>
                </a:solidFill>
              </a:rPr>
              <a:t>+</a:t>
            </a:r>
            <a:endParaRPr lang="en-US" sz="6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3" grpId="0"/>
      <p:bldP spid="15" grpId="0"/>
      <p:bldP spid="16" grpId="0"/>
      <p:bldP spid="17" grpId="0"/>
      <p:bldP spid="19" grpId="0" animBg="1"/>
      <p:bldP spid="21" grpId="0" animBg="1"/>
      <p:bldP spid="2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rrhenius ol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190750" cy="2744456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4800" y="2924175"/>
            <a:ext cx="2514600" cy="23698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Svante</a:t>
            </a:r>
            <a:r>
              <a:rPr lang="en-US" sz="4400" b="1" dirty="0" smtClean="0"/>
              <a:t> Arrhenius</a:t>
            </a:r>
            <a:endParaRPr lang="en-US" sz="4400" b="1" dirty="0"/>
          </a:p>
          <a:p>
            <a:r>
              <a:rPr lang="en-US" sz="2000" b="1" dirty="0" smtClean="0"/>
              <a:t>Nobel prize in chemistry </a:t>
            </a:r>
            <a:r>
              <a:rPr lang="en-US" sz="2000" b="1" dirty="0"/>
              <a:t>for </a:t>
            </a:r>
            <a:r>
              <a:rPr lang="en-US" sz="2000" b="1" dirty="0" smtClean="0"/>
              <a:t>his acid </a:t>
            </a:r>
            <a:r>
              <a:rPr lang="en-US" sz="2000" b="1" dirty="0"/>
              <a:t>base theory)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143000"/>
            <a:ext cx="6553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4400" b="1" dirty="0" smtClean="0"/>
              <a:t> is the source of `acidity’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133600"/>
            <a:ext cx="6477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OH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/>
              <a:t>is the source of `</a:t>
            </a:r>
            <a:r>
              <a:rPr lang="en-US" sz="4000" b="1" dirty="0" err="1" smtClean="0"/>
              <a:t>basicity</a:t>
            </a:r>
            <a:r>
              <a:rPr lang="en-US" sz="4000" b="1" dirty="0" smtClean="0"/>
              <a:t>’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505200"/>
            <a:ext cx="5257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r>
              <a:rPr lang="en-US" sz="5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smtClean="0"/>
              <a:t>+ </a:t>
            </a:r>
            <a:r>
              <a:rPr lang="en-US" sz="5400" b="1" dirty="0" smtClean="0">
                <a:solidFill>
                  <a:srgbClr val="0070C0"/>
                </a:solidFill>
              </a:rPr>
              <a:t>OH</a:t>
            </a:r>
            <a:r>
              <a:rPr lang="en-US" sz="54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5400" b="1" dirty="0" smtClean="0"/>
              <a:t> </a:t>
            </a:r>
            <a:r>
              <a:rPr lang="en-US" sz="5400" b="1" dirty="0" smtClean="0">
                <a:sym typeface="Wingdings" pitchFamily="2" charset="2"/>
              </a:rPr>
              <a:t> H</a:t>
            </a:r>
            <a:r>
              <a:rPr lang="en-US" sz="5400" b="1" baseline="-25000" dirty="0" smtClean="0">
                <a:sym typeface="Wingdings" pitchFamily="2" charset="2"/>
              </a:rPr>
              <a:t>2</a:t>
            </a:r>
            <a:r>
              <a:rPr lang="en-US" sz="5400" b="1" dirty="0" smtClean="0">
                <a:sym typeface="Wingdings" pitchFamily="2" charset="2"/>
              </a:rPr>
              <a:t>O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419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4000" b="1" dirty="0" smtClean="0"/>
              <a:t>neutralization’ reaction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Arrhenius acid-base concepts</a:t>
            </a:r>
          </a:p>
          <a:p>
            <a:r>
              <a:rPr lang="en-US" sz="3200" b="1" dirty="0" smtClean="0"/>
              <a:t>(pp 147-49)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</a:t>
            </a:r>
            <a:r>
              <a:rPr lang="en-US" sz="6600" b="1" baseline="30000" dirty="0" smtClean="0">
                <a:solidFill>
                  <a:srgbClr val="FF0000"/>
                </a:solidFill>
              </a:rPr>
              <a:t>+</a:t>
            </a:r>
            <a:endParaRPr lang="en-US" sz="66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5410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ACID</a:t>
            </a:r>
            <a:r>
              <a:rPr lang="en-US" sz="4400" b="1" dirty="0" smtClean="0"/>
              <a:t> + </a:t>
            </a:r>
            <a:r>
              <a:rPr lang="en-US" sz="4400" b="1" dirty="0" smtClean="0">
                <a:solidFill>
                  <a:srgbClr val="0070C0"/>
                </a:solidFill>
              </a:rPr>
              <a:t>BASE</a:t>
            </a:r>
            <a:r>
              <a:rPr lang="en-US" sz="4400" b="1" dirty="0" smtClean="0"/>
              <a:t> </a:t>
            </a:r>
            <a:r>
              <a:rPr lang="en-US" sz="4400" b="1" dirty="0" smtClean="0">
                <a:sym typeface="Wingdings" pitchFamily="2" charset="2"/>
              </a:rPr>
              <a:t> WATER +SALT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109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5638800"/>
            <a:ext cx="8458200" cy="76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57200"/>
            <a:ext cx="8534400" cy="95410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Concentration of acid [H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]  in various common solutions in M units (square </a:t>
            </a:r>
            <a:r>
              <a:rPr lang="en-US" sz="2800" b="1" dirty="0" err="1" smtClean="0"/>
              <a:t>bracketted</a:t>
            </a:r>
            <a:r>
              <a:rPr lang="en-US" sz="2800" b="1" dirty="0" smtClean="0"/>
              <a:t> [ H+] =&gt; `M’ units)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4478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battery acid  		 ~10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Stomach acid               0.01 	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Coca Cola	     	0.004	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Orange Juice                0.00032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Tomato Juice	     	0.000032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Pee		     	0.000001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Pure water	     	0.0000001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Blood		     	0.000000032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Sea water	     	0.0000000025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Household ammonia  0.0000000000030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Drano in toilet	      0.00000000000001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8763000" y="5638800"/>
            <a:ext cx="15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571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81000" y="5562600"/>
            <a:ext cx="15239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5715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 </a:t>
            </a:r>
            <a:r>
              <a:rPr lang="en-US" dirty="0" smtClean="0"/>
              <a:t>              </a:t>
            </a:r>
            <a:r>
              <a:rPr lang="en-US" sz="2000" b="1" dirty="0" smtClean="0"/>
              <a:t>1</a:t>
            </a:r>
            <a:endParaRPr lang="en-US" sz="2000" b="1" dirty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447800" y="56388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-647700" y="3695700"/>
            <a:ext cx="3352800" cy="76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76400" y="20574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6400" y="43434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42900" y="5676900"/>
            <a:ext cx="381000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57200" y="3429000"/>
            <a:ext cx="533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533400" y="4419600"/>
            <a:ext cx="1981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010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max acidity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Measuring amounts of H+ in water: how acid is it ??</a:t>
            </a:r>
            <a:endParaRPr lang="en-US" sz="3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286000" y="5867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concentration in M [mol/Liter]</a:t>
            </a:r>
            <a:endParaRPr lang="en-US" sz="3200" b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495800" y="1752600"/>
            <a:ext cx="3962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6858000" y="3352800"/>
            <a:ext cx="3581400" cy="38100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9" grpId="0"/>
      <p:bldP spid="44" grpId="0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1851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2895600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battery acid  	    ~10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Stomach acid            0.01 	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Coca Cola	     0.004	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Orange Juice                0.00032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Tomato Juice	     0.000032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Pee		     0.000001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Blood		     0.000000032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Sea water	     0.0000000025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Household ammonia 0.000000000030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Drano in toilet	      0.00000000000001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there an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“easier</a:t>
            </a:r>
            <a:r>
              <a:rPr lang="en-US" sz="2800" b="1" dirty="0" smtClean="0"/>
              <a:t>” way to write the inconvenient 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 concentrations 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676400"/>
            <a:ext cx="6096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Converting   0.000000000019 to scientific notation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838200"/>
            <a:ext cx="2971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SCIENTIFIC NOTATION </a:t>
            </a:r>
            <a:r>
              <a:rPr lang="en-US" b="1" dirty="0" smtClean="0"/>
              <a:t>(see pp 58-60 of text)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057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1.9 *10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</a:rPr>
              <a:t>-11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05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1.9 EE-11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1.9 E-11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057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1.9   ^ -11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752600"/>
            <a:ext cx="1447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Various  versions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scientific notation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895600"/>
            <a:ext cx="182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1.0EE+1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1EE-2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4.0EE-3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3.2EE-4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3.2EE-5*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1EE-6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3.2EE-8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2.5EE-9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3EE-12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1EE-14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590800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Scientific notation equivalent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1066800"/>
            <a:ext cx="1851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battery acid  	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Stomach acid        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Coca Cola	 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Orange Juice             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Tomato Juice	 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Pee		 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Blood		 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Sea water	 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Household ammonia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Drano in toilet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	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there even a `more’ </a:t>
            </a:r>
            <a:r>
              <a:rPr lang="en-US" sz="2800" b="1" i="1" u="sng" dirty="0" smtClean="0">
                <a:solidFill>
                  <a:srgbClr val="00B050"/>
                </a:solidFill>
              </a:rPr>
              <a:t> easier </a:t>
            </a:r>
            <a:r>
              <a:rPr lang="en-US" sz="2800" b="1" dirty="0" smtClean="0"/>
              <a:t>way to express the inconvenient 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 concentrations than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scientific  notation </a:t>
            </a:r>
            <a:r>
              <a:rPr lang="en-US" sz="2800" b="1" dirty="0" smtClean="0"/>
              <a:t>?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1371600"/>
            <a:ext cx="182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1.0EE+1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1EE-2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4.0EE-3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3.2EE-4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3.2EE-5*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1EE-6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3.2EE-8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2.5EE-9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3EE-12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1EE-14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1066800"/>
            <a:ext cx="2514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in Scientific notation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257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`more’ </a:t>
            </a:r>
            <a:r>
              <a:rPr lang="en-US" sz="4000" b="1" dirty="0" smtClean="0">
                <a:solidFill>
                  <a:srgbClr val="00B050"/>
                </a:solidFill>
              </a:rPr>
              <a:t>easier </a:t>
            </a:r>
            <a:r>
              <a:rPr lang="en-US" sz="4000" b="1" dirty="0" smtClean="0"/>
              <a:t>way to express acidity:  pH = - log</a:t>
            </a:r>
            <a:r>
              <a:rPr lang="en-US" sz="4000" b="1" baseline="-25000" dirty="0" smtClean="0"/>
              <a:t>10</a:t>
            </a:r>
            <a:r>
              <a:rPr lang="en-US" sz="4000" b="1" dirty="0" smtClean="0"/>
              <a:t> [H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]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914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pH=-log</a:t>
            </a:r>
            <a:r>
              <a:rPr lang="en-US" sz="3600" b="1" baseline="-25000" dirty="0" smtClean="0"/>
              <a:t>10</a:t>
            </a:r>
            <a:r>
              <a:rPr lang="en-US" sz="3600" b="1" dirty="0" smtClean="0"/>
              <a:t> [H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]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1447800"/>
            <a:ext cx="129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 </a:t>
            </a:r>
          </a:p>
          <a:p>
            <a:r>
              <a:rPr lang="en-US" sz="2400" b="1" dirty="0" smtClean="0"/>
              <a:t>2</a:t>
            </a:r>
          </a:p>
          <a:p>
            <a:r>
              <a:rPr lang="en-US" sz="2400" b="1" dirty="0" smtClean="0"/>
              <a:t>2.4</a:t>
            </a:r>
          </a:p>
          <a:p>
            <a:r>
              <a:rPr lang="en-US" sz="2400" b="1" dirty="0" smtClean="0"/>
              <a:t>3.5</a:t>
            </a:r>
          </a:p>
          <a:p>
            <a:r>
              <a:rPr lang="en-US" sz="2400" b="1" dirty="0" smtClean="0"/>
              <a:t>4.5*</a:t>
            </a:r>
          </a:p>
          <a:p>
            <a:r>
              <a:rPr lang="en-US" sz="2400" b="1" dirty="0" smtClean="0"/>
              <a:t>6</a:t>
            </a:r>
          </a:p>
          <a:p>
            <a:r>
              <a:rPr lang="en-US" sz="2400" b="1" dirty="0" smtClean="0"/>
              <a:t>7.5</a:t>
            </a:r>
          </a:p>
          <a:p>
            <a:r>
              <a:rPr lang="en-US" sz="2400" b="1" dirty="0" smtClean="0"/>
              <a:t>8.6</a:t>
            </a:r>
          </a:p>
          <a:p>
            <a:r>
              <a:rPr lang="en-US" sz="2400" b="1" dirty="0" smtClean="0"/>
              <a:t>11.5</a:t>
            </a:r>
          </a:p>
          <a:p>
            <a:r>
              <a:rPr lang="en-US" sz="2400" b="1" dirty="0" smtClean="0"/>
              <a:t>14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066800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pH &lt; 7  means acid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pH &gt; 7 means basic</a:t>
            </a:r>
          </a:p>
          <a:p>
            <a:r>
              <a:rPr lang="en-US" sz="4400" dirty="0" smtClean="0"/>
              <a:t>pH= 7 is `neutral’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276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Higher </a:t>
            </a:r>
            <a:r>
              <a:rPr lang="en-US" sz="3600" dirty="0" smtClean="0">
                <a:solidFill>
                  <a:srgbClr val="FF0000"/>
                </a:solidFill>
              </a:rPr>
              <a:t>acidity</a:t>
            </a:r>
            <a:r>
              <a:rPr lang="en-US" sz="3600" dirty="0" smtClean="0"/>
              <a:t> =&gt; lower pH </a:t>
            </a:r>
          </a:p>
          <a:p>
            <a:r>
              <a:rPr lang="en-US" sz="3600" dirty="0" smtClean="0"/>
              <a:t>Higher </a:t>
            </a:r>
            <a:r>
              <a:rPr lang="en-US" sz="3600" dirty="0" err="1" smtClean="0">
                <a:solidFill>
                  <a:srgbClr val="0070C0"/>
                </a:solidFill>
              </a:rPr>
              <a:t>basicity</a:t>
            </a:r>
            <a:r>
              <a:rPr lang="en-US" sz="3600" dirty="0" smtClean="0"/>
              <a:t> =&gt; higher pH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28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pH SPEAK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648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change of 1 pH unit means a change in [H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] of 10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334000"/>
            <a:ext cx="830580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Ex.   pH moved from 3</a:t>
            </a:r>
            <a:r>
              <a:rPr lang="en-US" sz="2800" b="1" dirty="0" smtClean="0">
                <a:sym typeface="Wingdings" pitchFamily="2" charset="2"/>
              </a:rPr>
              <a:t>2 means acidity up 10 fold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943600"/>
            <a:ext cx="876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Ex.   pH moved from 3</a:t>
            </a:r>
            <a:r>
              <a:rPr lang="en-US" sz="2800" b="1" dirty="0" smtClean="0">
                <a:sym typeface="Wingdings" pitchFamily="2" charset="2"/>
              </a:rPr>
              <a:t> 4 means acidity down by 10 fold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10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`RESONANCE’ circulates the electrons evenly between participating atoms </a:t>
            </a:r>
            <a:r>
              <a:rPr lang="en-US" sz="2500" b="1" u="sng" dirty="0" smtClean="0">
                <a:solidFill>
                  <a:srgbClr val="FF0000"/>
                </a:solidFill>
              </a:rPr>
              <a:t>so that the bond lengths </a:t>
            </a:r>
            <a:r>
              <a:rPr lang="en-US" sz="2500" b="1" dirty="0" smtClean="0">
                <a:solidFill>
                  <a:srgbClr val="FF0000"/>
                </a:solidFill>
              </a:rPr>
              <a:t>between those atoms </a:t>
            </a:r>
            <a:r>
              <a:rPr lang="en-US" sz="2500" b="1" u="sng" dirty="0" smtClean="0">
                <a:solidFill>
                  <a:srgbClr val="FF0000"/>
                </a:solidFill>
              </a:rPr>
              <a:t>are identical and an average of the possible single/ double bond distributions.</a:t>
            </a:r>
            <a:endParaRPr lang="en-US" sz="25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600200"/>
            <a:ext cx="3810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O-O length = 15 pm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O=O length = 12 pm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590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Observed O-O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bonds all = 13.5 pm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514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Average = 13.5 pm</a:t>
            </a:r>
            <a:endParaRPr lang="en-US" sz="28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46482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057400" y="2057400"/>
            <a:ext cx="685800" cy="1588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048000" y="3429000"/>
          <a:ext cx="1951038" cy="17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ChemSketch" r:id="rId5" imgW="1731264" imgH="1563624" progId="ACD.ChemSketch.20">
                  <p:embed/>
                </p:oleObj>
              </mc:Choice>
              <mc:Fallback>
                <p:oleObj name="ChemSketch" r:id="rId5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1951038" cy="1761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81000" y="3505200"/>
          <a:ext cx="1906588" cy="179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ChemSketch" r:id="rId7" imgW="1731264" imgH="1563624" progId="ACD.ChemSketch.20">
                  <p:embed/>
                </p:oleObj>
              </mc:Choice>
              <mc:Fallback>
                <p:oleObj name="ChemSketch" r:id="rId7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1906588" cy="179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362200" y="4191000"/>
            <a:ext cx="685800" cy="1588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3276600"/>
            <a:ext cx="38862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C-C lengths=   16  pm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C=C lengths = 13  pm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4343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Average = 14.5 pm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715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Observed C-C bonds all</a:t>
            </a:r>
          </a:p>
          <a:p>
            <a:r>
              <a:rPr lang="en-US" sz="2400" b="1" dirty="0" smtClean="0"/>
              <a:t>= 14.5 pm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21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62870"/>
            <a:ext cx="73152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Carbonate anion  CO</a:t>
            </a:r>
            <a:r>
              <a:rPr lang="en-US" sz="4400" b="1" baseline="-25000" dirty="0" smtClean="0"/>
              <a:t>3</a:t>
            </a:r>
            <a:r>
              <a:rPr lang="en-US" sz="4400" b="1" baseline="30000" dirty="0" smtClean="0"/>
              <a:t>2-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Nitrite anion NO</a:t>
            </a:r>
            <a:r>
              <a:rPr lang="en-US" sz="4400" b="1" baseline="-25000" dirty="0" smtClean="0"/>
              <a:t>2</a:t>
            </a:r>
            <a:r>
              <a:rPr lang="en-US" sz="4400" b="1" baseline="30000" dirty="0" smtClean="0"/>
              <a:t>-</a:t>
            </a:r>
            <a:endParaRPr lang="en-US" sz="4400" b="1" dirty="0" smtClean="0"/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Nitrate anion NO</a:t>
            </a:r>
            <a:r>
              <a:rPr lang="en-US" sz="4400" b="1" baseline="-25000" dirty="0" smtClean="0"/>
              <a:t>3</a:t>
            </a:r>
            <a:r>
              <a:rPr lang="en-US" sz="4400" b="1" baseline="30000" dirty="0" smtClean="0"/>
              <a:t>-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Sulfate anion SO</a:t>
            </a:r>
            <a:r>
              <a:rPr lang="en-US" sz="4400" b="1" baseline="-25000" dirty="0" smtClean="0"/>
              <a:t>4</a:t>
            </a:r>
            <a:r>
              <a:rPr lang="en-US" sz="4400" b="1" baseline="30000" dirty="0" smtClean="0"/>
              <a:t>2-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Many examples of resonance c an be deduced from simple and extended (formal charge rules) Lewis modeling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EXAMPLES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934670"/>
            <a:ext cx="7620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BOARD WORK TO SHOW…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Taking a breath…stepping back and reviewing the </a:t>
            </a:r>
            <a:r>
              <a:rPr lang="en-US" sz="6000" b="1" dirty="0" smtClean="0"/>
              <a:t>BIG</a:t>
            </a:r>
            <a:r>
              <a:rPr lang="en-US" sz="4800" b="1" dirty="0" smtClean="0"/>
              <a:t> picture…</a:t>
            </a:r>
          </a:p>
          <a:p>
            <a:r>
              <a:rPr lang="en-US" sz="4800" b="1" dirty="0" smtClean="0"/>
              <a:t>(so far)</a:t>
            </a:r>
            <a:endParaRPr lang="en-US" sz="4800" b="1" dirty="0"/>
          </a:p>
        </p:txBody>
      </p:sp>
      <p:pic>
        <p:nvPicPr>
          <p:cNvPr id="58370" name="Picture 2" descr="http://images.smh.com.au/2012/08/15/3557998/art-353-learning-30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4419600" cy="4434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  <a:r>
              <a:rPr lang="en-US" dirty="0" smtClean="0"/>
              <a:t> starts here, t=0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 </a:t>
            </a:r>
            <a:r>
              <a:rPr lang="en-US" dirty="0" smtClean="0"/>
              <a:t>magnified 10,000X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 </a:t>
            </a:r>
            <a:r>
              <a:rPr lang="en-US" dirty="0" smtClean="0"/>
              <a:t>here t=t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436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  <a:r>
              <a:rPr lang="en-US" dirty="0" smtClean="0"/>
              <a:t> </a:t>
            </a:r>
          </a:p>
          <a:p>
            <a:r>
              <a:rPr lang="en-US" dirty="0"/>
              <a:t>h</a:t>
            </a:r>
            <a:r>
              <a:rPr lang="en-US" dirty="0" smtClean="0"/>
              <a:t>ere t=t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242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dirty="0" smtClean="0"/>
              <a:t>Here t=t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….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dirty="0" smtClean="0"/>
              <a:t>Here at t=t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876800" y="457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10200" y="45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b="1" dirty="0" smtClean="0"/>
              <a:t> =PROTONS + NEUTRONS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4724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weighs ~1/2000 of </a:t>
            </a:r>
            <a:r>
              <a:rPr lang="en-US" b="1" dirty="0" smtClean="0">
                <a:solidFill>
                  <a:srgbClr val="FF0000"/>
                </a:solidFill>
              </a:rPr>
              <a:t>proton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429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CHAPTER 1: </a:t>
            </a:r>
            <a:r>
              <a:rPr lang="en-US" sz="3600" b="1" dirty="0" smtClean="0"/>
              <a:t>ATOMS</a:t>
            </a:r>
            <a:r>
              <a:rPr lang="en-US" sz="3600" dirty="0" smtClean="0"/>
              <a:t>…THE BASIC BUILDING BLOCKS  LOOK ~ SO:</a:t>
            </a:r>
          </a:p>
          <a:p>
            <a:r>
              <a:rPr lang="en-US" sz="2800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-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096000" cy="3612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FLAVORS OF ATOMS ARE LISTED HERE…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DISTINCT KIND OF ATOM IS CALLED AN…..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638800"/>
            <a:ext cx="3429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element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107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6868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CHAPTER 1: (continued)	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/>
              <a:t>ATOMS (</a:t>
            </a:r>
            <a:r>
              <a:rPr lang="en-US" sz="3200" b="1" i="1" dirty="0" smtClean="0">
                <a:solidFill>
                  <a:srgbClr val="FF0000"/>
                </a:solidFill>
              </a:rPr>
              <a:t>elements</a:t>
            </a:r>
            <a:r>
              <a:rPr lang="en-US" sz="3200" b="1" i="1" dirty="0" smtClean="0"/>
              <a:t>)</a:t>
            </a:r>
            <a:r>
              <a:rPr lang="en-US" sz="3200" dirty="0" smtClean="0"/>
              <a:t> COMBINE INTO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  <a:r>
              <a:rPr lang="en-US" sz="3200" dirty="0" smtClean="0"/>
              <a:t> UNDERGO </a:t>
            </a:r>
            <a:r>
              <a:rPr lang="en-US" sz="3200" b="1" dirty="0" smtClean="0">
                <a:solidFill>
                  <a:srgbClr val="00B050"/>
                </a:solidFill>
              </a:rPr>
              <a:t>CHEMICAL REACTIONS </a:t>
            </a:r>
            <a:r>
              <a:rPr lang="en-US" sz="3200" dirty="0" smtClean="0"/>
              <a:t>BY SWAPPING ATOMS.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	</a:t>
            </a:r>
            <a:r>
              <a:rPr lang="en-US" sz="3200" b="1" dirty="0" smtClean="0"/>
              <a:t>EXAMPLE:</a:t>
            </a:r>
            <a:r>
              <a:rPr lang="en-US" sz="3200" b="1" dirty="0" smtClean="0">
                <a:solidFill>
                  <a:srgbClr val="00B050"/>
                </a:solidFill>
              </a:rPr>
              <a:t> C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6</a:t>
            </a:r>
            <a:r>
              <a:rPr lang="en-US" sz="3200" b="1" dirty="0" smtClean="0">
                <a:solidFill>
                  <a:srgbClr val="00B05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12</a:t>
            </a:r>
            <a:r>
              <a:rPr lang="en-US" sz="3200" b="1" dirty="0" smtClean="0">
                <a:solidFill>
                  <a:srgbClr val="00B05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6</a:t>
            </a:r>
            <a:r>
              <a:rPr lang="en-US" sz="3200" b="1" dirty="0" smtClean="0">
                <a:solidFill>
                  <a:srgbClr val="00B050"/>
                </a:solidFill>
              </a:rPr>
              <a:t> + 6O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 6CO</a:t>
            </a:r>
            <a:r>
              <a:rPr lang="en-US" sz="3200" b="1" baseline="-25000" dirty="0" smtClean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 + 6H</a:t>
            </a:r>
            <a:r>
              <a:rPr lang="en-US" sz="3200" b="1" baseline="-25000" dirty="0" smtClean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0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dirty="0" smtClean="0"/>
              <a:t>		             (sugar)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REACTIONS</a:t>
            </a:r>
            <a:r>
              <a:rPr lang="en-US" sz="3200" dirty="0" smtClean="0"/>
              <a:t> UNDERLY </a:t>
            </a:r>
            <a:r>
              <a:rPr lang="en-US" sz="3200" b="1" u="sng" dirty="0" smtClean="0"/>
              <a:t>ALL LIFE ON THE PLANET.  </a:t>
            </a: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0070C0"/>
                </a:solidFill>
              </a:rPr>
              <a:t>ELECTRON</a:t>
            </a:r>
            <a:r>
              <a:rPr lang="en-US" sz="3200" dirty="0" smtClean="0"/>
              <a:t>S DICTATE WHICH ATOMS SWAP WITH WHICH. 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Symbol"/>
              </a:rPr>
              <a:t></a:t>
            </a:r>
            <a:r>
              <a:rPr lang="en-US" sz="3200" dirty="0" smtClean="0"/>
              <a:t> FOLLOW THE </a:t>
            </a:r>
            <a:r>
              <a:rPr lang="en-US" sz="3200" b="1" dirty="0" smtClean="0">
                <a:solidFill>
                  <a:srgbClr val="0070C0"/>
                </a:solidFill>
              </a:rPr>
              <a:t>ELECTRONS</a:t>
            </a:r>
            <a:r>
              <a:rPr lang="en-US" sz="3200" dirty="0" smtClean="0"/>
              <a:t>.</a:t>
            </a:r>
          </a:p>
          <a:p>
            <a:endParaRPr lang="en-US" sz="4000" dirty="0" smtClean="0"/>
          </a:p>
          <a:p>
            <a:r>
              <a:rPr lang="en-US" sz="2800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 descr="http://www.gps-graphics.co.uk/shop/ccdata/images/smallMain_36_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973319"/>
            <a:ext cx="3200400" cy="188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3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y-s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2452758" cy="1836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Chapter 2: Dirt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2667000" cy="29546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makes rocks the way they are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(text version, p. 46</a:t>
            </a:r>
          </a:p>
          <a:p>
            <a:r>
              <a:rPr lang="en-US" sz="2400" b="1" dirty="0" smtClean="0"/>
              <a:t>“Why do minerals exist?”)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28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WE DESCRIBE AND BUILD IONIC COMPOUNDS, CLASS ???</a:t>
            </a:r>
            <a:endParaRPr lang="en-US" sz="3600" b="1" dirty="0"/>
          </a:p>
        </p:txBody>
      </p:sp>
      <p:pic>
        <p:nvPicPr>
          <p:cNvPr id="83972" name="Picture 4" descr="http://www.sundayschoolmaterial.net/raising%20hand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71800"/>
            <a:ext cx="4800600" cy="33457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598844"/>
            <a:ext cx="2667000" cy="29546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makes rocks the way they are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(text version, p. 46</a:t>
            </a:r>
          </a:p>
          <a:p>
            <a:r>
              <a:rPr lang="en-US" sz="2400" b="1" dirty="0" smtClean="0"/>
              <a:t>“Why do minerals exist?”)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21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1286</Words>
  <Application>Microsoft Office PowerPoint</Application>
  <PresentationFormat>On-screen Show (4:3)</PresentationFormat>
  <Paragraphs>291</Paragraphs>
  <Slides>28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Blackadder ITC</vt:lpstr>
      <vt:lpstr>Calibri</vt:lpstr>
      <vt:lpstr>Symbol</vt:lpstr>
      <vt:lpstr>Wingdings</vt:lpstr>
      <vt:lpstr>Office Theme</vt:lpstr>
      <vt:lpstr>ChemSketch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103</cp:revision>
  <dcterms:created xsi:type="dcterms:W3CDTF">2010-01-13T02:23:53Z</dcterms:created>
  <dcterms:modified xsi:type="dcterms:W3CDTF">2014-03-03T19:41:32Z</dcterms:modified>
</cp:coreProperties>
</file>