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46" r:id="rId2"/>
    <p:sldId id="447" r:id="rId3"/>
    <p:sldId id="432" r:id="rId4"/>
    <p:sldId id="433" r:id="rId5"/>
    <p:sldId id="434" r:id="rId6"/>
    <p:sldId id="435" r:id="rId7"/>
    <p:sldId id="436" r:id="rId8"/>
    <p:sldId id="437" r:id="rId9"/>
    <p:sldId id="455" r:id="rId10"/>
    <p:sldId id="456" r:id="rId11"/>
    <p:sldId id="457" r:id="rId12"/>
    <p:sldId id="458" r:id="rId13"/>
    <p:sldId id="459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60" r:id="rId22"/>
    <p:sldId id="461" r:id="rId23"/>
    <p:sldId id="466" r:id="rId24"/>
    <p:sldId id="462" r:id="rId25"/>
    <p:sldId id="463" r:id="rId26"/>
    <p:sldId id="464" r:id="rId27"/>
    <p:sldId id="4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5" autoAdjust="0"/>
    <p:restoredTop sz="99545" autoAdjust="0"/>
  </p:normalViewPr>
  <p:slideViewPr>
    <p:cSldViewPr>
      <p:cViewPr varScale="1">
        <p:scale>
          <a:sx n="84" d="100"/>
          <a:sy n="84" d="100"/>
        </p:scale>
        <p:origin x="2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C6EB-DEAD-477D-ACB9-D60A765D79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49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65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18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05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5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7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87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taking+a+break&amp;source=images&amp;cd=&amp;cad=rja&amp;docid=6BEjSrqszke-sM&amp;tbnid=QF1AZya9CXQu8M:&amp;ved=0CAUQjRw&amp;url=http://www.smh.com.au/national/education/taking-a-break-is-secret-to-success-20120815-24951.html&amp;ei=RfEmUYDhH46v0AGQoYGoAg&amp;bvm=bv.42768644,d.dmQ&amp;psig=AFQjCNGjumFLvuv09hEk1iuAFBL_XPwgjg&amp;ust=136159299196796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chool+teacher+asking+question&amp;source=images&amp;cd=&amp;cad=rja&amp;docid=1gb6YhZdWyxgFM&amp;tbnid=AgK9lEctcQaIvM:&amp;ved=0CAUQjRw&amp;url=http://www.sundayschoolmaterial.net/&amp;ei=NfYmUb2PDMb00QHz24GQCg&amp;bvm=bv.42768644,d.dmQ&amp;psig=AFQjCNHQC79TJnzMDsjZDhkqx6vWMoR_Sw&amp;ust=1361594275832884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rct=j&amp;q=DRILL+INSTRUCTOR&amp;source=images&amp;cd=&amp;docid=N0En-4GPWfLJxM&amp;tbnid=g8QykgJJmlUoSM:&amp;ved=0CAUQjRw&amp;url=http://www.sodahead.com/united-states/obama-administration-tells-geico-to-fire-famous-drill-instructor-lee-ermey-for-saying-obama-destro/question-3131465/&amp;ei=v_YmUd7CG4-80QGZn4DADA&amp;bvm=bv.42768644,d.dmQ&amp;psig=AFQjCNGqp9LBs-WLd6IYM079OYpQv_JVfQ&amp;ust=13615943950092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6.w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VSEPR BLACKBOARD </a:t>
            </a:r>
            <a:r>
              <a:rPr lang="en-US" sz="8000" b="1" dirty="0" smtClean="0">
                <a:solidFill>
                  <a:schemeClr val="bg1"/>
                </a:solidFill>
              </a:rPr>
              <a:t>PRACTICE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432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SO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		SO</a:t>
            </a:r>
            <a:r>
              <a:rPr lang="en-US" sz="4400" b="1" baseline="-25000" dirty="0" smtClean="0"/>
              <a:t>3</a:t>
            </a:r>
            <a:r>
              <a:rPr lang="en-US" sz="4400" b="1" dirty="0" smtClean="0"/>
              <a:t>		SiH</a:t>
            </a:r>
            <a:r>
              <a:rPr lang="en-US" sz="4400" b="1" baseline="-25000" dirty="0" smtClean="0"/>
              <a:t>4</a:t>
            </a:r>
            <a:r>
              <a:rPr lang="en-US" sz="4400" b="1" dirty="0" smtClean="0"/>
              <a:t>	O</a:t>
            </a:r>
            <a:r>
              <a:rPr lang="en-US" sz="4400" b="1" baseline="-25000" dirty="0" smtClean="0"/>
              <a:t>3</a:t>
            </a:r>
            <a:r>
              <a:rPr lang="en-US" sz="4400" b="1" dirty="0" smtClean="0"/>
              <a:t> (0zone)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1) FIGURE OUT BEST LEWIS STRUCTURE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343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2)USE `BALLOON’ REPULSION TO GUESS</a:t>
            </a:r>
          </a:p>
          <a:p>
            <a:r>
              <a:rPr lang="en-US" sz="4000" dirty="0" smtClean="0"/>
              <a:t>    SHAPE*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*(linear, </a:t>
            </a:r>
            <a:r>
              <a:rPr lang="en-US" sz="4000" dirty="0" err="1" smtClean="0"/>
              <a:t>trigonal</a:t>
            </a:r>
            <a:r>
              <a:rPr lang="en-US" sz="4000" dirty="0" smtClean="0"/>
              <a:t> plane, </a:t>
            </a:r>
            <a:r>
              <a:rPr lang="en-US" sz="4000" dirty="0" err="1" smtClean="0"/>
              <a:t>trigonal</a:t>
            </a:r>
            <a:r>
              <a:rPr lang="en-US" sz="4000" dirty="0" smtClean="0"/>
              <a:t> pyramid, pyramid, bent…)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96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963167"/>
            <a:ext cx="5562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Expect C-C lengths=   16  pm 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Expect C=C lengths = 13  pm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308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 2:    Benzene C</a:t>
            </a:r>
            <a:r>
              <a:rPr lang="en-US" sz="4000" b="1" baseline="-25000" dirty="0" smtClean="0"/>
              <a:t>6</a:t>
            </a:r>
            <a:r>
              <a:rPr lang="en-US" sz="4000" b="1" dirty="0" smtClean="0"/>
              <a:t>H</a:t>
            </a:r>
            <a:r>
              <a:rPr lang="en-US" sz="4000" b="1" baseline="-25000" dirty="0" smtClean="0"/>
              <a:t>6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4138862"/>
            <a:ext cx="5105400" cy="107721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Observe:  all C-C lengths are identical = 14.5 pm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3525"/>
            <a:ext cx="3314700" cy="235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73719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Lewis Model  and HONC prediction</a:t>
            </a:r>
            <a:endParaRPr lang="en-US" sz="3600" b="1" dirty="0"/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11257"/>
            <a:ext cx="2057400" cy="238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092" y="1268958"/>
            <a:ext cx="4572000" cy="147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1444953" y="1932954"/>
            <a:ext cx="509452" cy="161108"/>
          </a:xfrm>
          <a:custGeom>
            <a:avLst/>
            <a:gdLst>
              <a:gd name="connsiteX0" fmla="*/ 0 w 509452"/>
              <a:gd name="connsiteY0" fmla="*/ 26125 h 161108"/>
              <a:gd name="connsiteX1" fmla="*/ 182880 w 509452"/>
              <a:gd name="connsiteY1" fmla="*/ 156754 h 161108"/>
              <a:gd name="connsiteX2" fmla="*/ 509452 w 509452"/>
              <a:gd name="connsiteY2" fmla="*/ 0 h 1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452" h="161108">
                <a:moveTo>
                  <a:pt x="0" y="26125"/>
                </a:moveTo>
                <a:cubicBezTo>
                  <a:pt x="48985" y="93616"/>
                  <a:pt x="97971" y="161108"/>
                  <a:pt x="182880" y="156754"/>
                </a:cubicBezTo>
                <a:cubicBezTo>
                  <a:pt x="267789" y="152400"/>
                  <a:pt x="388620" y="76200"/>
                  <a:pt x="509452" y="0"/>
                </a:cubicBezTo>
              </a:path>
            </a:pathLst>
          </a:cu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597024"/>
            <a:ext cx="6858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7" name="Object 5"/>
          <p:cNvGraphicFramePr>
            <a:graphicFrameLocks noChangeAspect="1"/>
          </p:cNvGraphicFramePr>
          <p:nvPr>
            <p:extLst/>
          </p:nvPr>
        </p:nvGraphicFramePr>
        <p:xfrm>
          <a:off x="3657600" y="2895600"/>
          <a:ext cx="2255847" cy="203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ChemSketch" r:id="rId4" imgW="1731264" imgH="1563624" progId="ACD.ChemSketch.20">
                  <p:embed/>
                </p:oleObj>
              </mc:Choice>
              <mc:Fallback>
                <p:oleObj name="ChemSketch" r:id="rId4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2255847" cy="2036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/>
          </p:nvPr>
        </p:nvGraphicFramePr>
        <p:xfrm>
          <a:off x="228600" y="2819400"/>
          <a:ext cx="236320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ChemSketch" r:id="rId6" imgW="1731264" imgH="1563624" progId="ACD.ChemSketch.20">
                  <p:embed/>
                </p:oleObj>
              </mc:Choice>
              <mc:Fallback>
                <p:oleObj name="ChemSketch" r:id="rId6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19400"/>
                        <a:ext cx="2363207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1204630" y="3600659"/>
            <a:ext cx="339634" cy="230778"/>
          </a:xfrm>
          <a:custGeom>
            <a:avLst/>
            <a:gdLst>
              <a:gd name="connsiteX0" fmla="*/ 0 w 339634"/>
              <a:gd name="connsiteY0" fmla="*/ 0 h 230778"/>
              <a:gd name="connsiteX1" fmla="*/ 52252 w 339634"/>
              <a:gd name="connsiteY1" fmla="*/ 78377 h 230778"/>
              <a:gd name="connsiteX2" fmla="*/ 78377 w 339634"/>
              <a:gd name="connsiteY2" fmla="*/ 209006 h 230778"/>
              <a:gd name="connsiteX3" fmla="*/ 339634 w 339634"/>
              <a:gd name="connsiteY3" fmla="*/ 209006 h 2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" h="230778">
                <a:moveTo>
                  <a:pt x="0" y="0"/>
                </a:moveTo>
                <a:cubicBezTo>
                  <a:pt x="19594" y="21771"/>
                  <a:pt x="39189" y="43543"/>
                  <a:pt x="52252" y="78377"/>
                </a:cubicBezTo>
                <a:cubicBezTo>
                  <a:pt x="65315" y="113211"/>
                  <a:pt x="30480" y="187234"/>
                  <a:pt x="78377" y="209006"/>
                </a:cubicBezTo>
                <a:cubicBezTo>
                  <a:pt x="126274" y="230778"/>
                  <a:pt x="232954" y="219892"/>
                  <a:pt x="339634" y="209006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354183" y="4153899"/>
            <a:ext cx="169817" cy="280851"/>
          </a:xfrm>
          <a:custGeom>
            <a:avLst/>
            <a:gdLst>
              <a:gd name="connsiteX0" fmla="*/ 169817 w 169817"/>
              <a:gd name="connsiteY0" fmla="*/ 84909 h 280851"/>
              <a:gd name="connsiteX1" fmla="*/ 78377 w 169817"/>
              <a:gd name="connsiteY1" fmla="*/ 32657 h 280851"/>
              <a:gd name="connsiteX2" fmla="*/ 0 w 169817"/>
              <a:gd name="connsiteY2" fmla="*/ 280851 h 2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" h="280851">
                <a:moveTo>
                  <a:pt x="169817" y="84909"/>
                </a:moveTo>
                <a:cubicBezTo>
                  <a:pt x="138248" y="42454"/>
                  <a:pt x="106680" y="0"/>
                  <a:pt x="78377" y="32657"/>
                </a:cubicBezTo>
                <a:cubicBezTo>
                  <a:pt x="50074" y="65314"/>
                  <a:pt x="25037" y="173082"/>
                  <a:pt x="0" y="280851"/>
                </a:cubicBezTo>
              </a:path>
            </a:pathLst>
          </a:cu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14400" y="3762013"/>
            <a:ext cx="119743" cy="391886"/>
          </a:xfrm>
          <a:custGeom>
            <a:avLst/>
            <a:gdLst>
              <a:gd name="connsiteX0" fmla="*/ 0 w 119743"/>
              <a:gd name="connsiteY0" fmla="*/ 391886 h 391886"/>
              <a:gd name="connsiteX1" fmla="*/ 117566 w 119743"/>
              <a:gd name="connsiteY1" fmla="*/ 261257 h 391886"/>
              <a:gd name="connsiteX2" fmla="*/ 13063 w 119743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43" h="391886">
                <a:moveTo>
                  <a:pt x="0" y="391886"/>
                </a:moveTo>
                <a:cubicBezTo>
                  <a:pt x="57694" y="359228"/>
                  <a:pt x="115389" y="326571"/>
                  <a:pt x="117566" y="261257"/>
                </a:cubicBezTo>
                <a:cubicBezTo>
                  <a:pt x="119743" y="195943"/>
                  <a:pt x="66403" y="97971"/>
                  <a:pt x="13063" y="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87630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common thread: if electrons can be moved to make the same molecule =&gt; </a:t>
            </a:r>
            <a:r>
              <a:rPr lang="en-US" sz="4000" b="1" dirty="0" smtClean="0">
                <a:solidFill>
                  <a:srgbClr val="0070C0"/>
                </a:solidFill>
              </a:rPr>
              <a:t>`resonance’</a:t>
            </a:r>
            <a:r>
              <a:rPr lang="en-US" sz="3200" b="1" dirty="0" smtClean="0">
                <a:solidFill>
                  <a:srgbClr val="0070C0"/>
                </a:solidFill>
              </a:rPr>
              <a:t> (pp 94-99)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67000" y="3962400"/>
            <a:ext cx="8382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http://image.wistatutor.com/content/chemical-bonding/resonance-hybrid-structure-ozo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38772"/>
            <a:ext cx="3419334" cy="13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preparatorychemistry.com/images/benzene_resonance_hybrid_C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5" y="5105400"/>
            <a:ext cx="3789076" cy="13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77000" y="2362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Resonance structure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63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Resonance structure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352800"/>
            <a:ext cx="25146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All bonds are equivalent </a:t>
            </a:r>
          </a:p>
          <a:p>
            <a:r>
              <a:rPr lang="en-US" sz="3200" b="1" dirty="0" smtClean="0"/>
              <a:t>in resonance</a:t>
            </a:r>
          </a:p>
          <a:p>
            <a:r>
              <a:rPr lang="en-US" sz="3200" b="1" dirty="0" smtClean="0"/>
              <a:t>structures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211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14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`RESONANCE’ circulates the electrons evenly between participating atoms </a:t>
            </a:r>
            <a:r>
              <a:rPr lang="en-US" sz="2500" b="1" u="sng" dirty="0" smtClean="0">
                <a:solidFill>
                  <a:srgbClr val="FF0000"/>
                </a:solidFill>
              </a:rPr>
              <a:t>so that the bond lengths </a:t>
            </a:r>
            <a:r>
              <a:rPr lang="en-US" sz="2500" b="1" dirty="0" smtClean="0">
                <a:solidFill>
                  <a:srgbClr val="FF0000"/>
                </a:solidFill>
              </a:rPr>
              <a:t>between those atoms </a:t>
            </a:r>
            <a:r>
              <a:rPr lang="en-US" sz="2500" b="1" u="sng" dirty="0" smtClean="0">
                <a:solidFill>
                  <a:srgbClr val="FF0000"/>
                </a:solidFill>
              </a:rPr>
              <a:t>are identical and an average of the possible single/ double bond distributions.</a:t>
            </a:r>
            <a:endParaRPr lang="en-US" sz="25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600200"/>
            <a:ext cx="3810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O-O length = 15 pm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O=O length = 12 pm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590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Observed O-O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bonds all = 13.5 pm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514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Average = 13.5 pm</a:t>
            </a:r>
            <a:endParaRPr lang="en-US" sz="28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46482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057400" y="2057400"/>
            <a:ext cx="685800" cy="1588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048000" y="3429000"/>
          <a:ext cx="1951038" cy="176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ChemSketch" r:id="rId5" imgW="1731264" imgH="1563624" progId="ACD.ChemSketch.20">
                  <p:embed/>
                </p:oleObj>
              </mc:Choice>
              <mc:Fallback>
                <p:oleObj name="ChemSketch" r:id="rId5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29000"/>
                        <a:ext cx="1951038" cy="1761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81000" y="3505200"/>
          <a:ext cx="1906588" cy="179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ChemSketch" r:id="rId7" imgW="1731264" imgH="1563624" progId="ACD.ChemSketch.20">
                  <p:embed/>
                </p:oleObj>
              </mc:Choice>
              <mc:Fallback>
                <p:oleObj name="ChemSketch" r:id="rId7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1906588" cy="1797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362200" y="4191000"/>
            <a:ext cx="685800" cy="1588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6800" y="3276600"/>
            <a:ext cx="38862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C-C lengths=   16  pm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C=C lengths = 13  pm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4343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Average = 14.5 pm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5715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Observed C-C bonds all</a:t>
            </a:r>
          </a:p>
          <a:p>
            <a:r>
              <a:rPr lang="en-US" sz="2400" b="1" dirty="0" smtClean="0"/>
              <a:t>= 14.5 pm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21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962870"/>
            <a:ext cx="731520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Carbonate anion  CO</a:t>
            </a:r>
            <a:r>
              <a:rPr lang="en-US" sz="4400" b="1" baseline="-25000" dirty="0" smtClean="0"/>
              <a:t>3</a:t>
            </a:r>
            <a:r>
              <a:rPr lang="en-US" sz="4400" b="1" baseline="30000" dirty="0" smtClean="0"/>
              <a:t>2-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Nitrite anion NO</a:t>
            </a:r>
            <a:r>
              <a:rPr lang="en-US" sz="4400" b="1" baseline="-25000" dirty="0" smtClean="0"/>
              <a:t>2</a:t>
            </a:r>
            <a:r>
              <a:rPr lang="en-US" sz="4400" b="1" baseline="30000" dirty="0" smtClean="0"/>
              <a:t>-</a:t>
            </a:r>
            <a:endParaRPr lang="en-US" sz="4400" b="1" dirty="0" smtClean="0"/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Nitrate anion NO</a:t>
            </a:r>
            <a:r>
              <a:rPr lang="en-US" sz="4400" b="1" baseline="-25000" dirty="0" smtClean="0"/>
              <a:t>3</a:t>
            </a:r>
            <a:r>
              <a:rPr lang="en-US" sz="4400" b="1" baseline="30000" dirty="0" smtClean="0"/>
              <a:t>-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Sulfate anion SO</a:t>
            </a:r>
            <a:r>
              <a:rPr lang="en-US" sz="4400" b="1" baseline="-25000" dirty="0" smtClean="0"/>
              <a:t>4</a:t>
            </a:r>
            <a:r>
              <a:rPr lang="en-US" sz="4400" b="1" baseline="30000" dirty="0" smtClean="0"/>
              <a:t>2-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Many examples of resonance c an be deduced from simple and extended (formal charge rules) Lewis modeling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EXAMPLES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934670"/>
            <a:ext cx="7620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BOARD WORK TO SHOW…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Taking a breath…stepping back and reviewing the </a:t>
            </a:r>
            <a:r>
              <a:rPr lang="en-US" sz="6000" b="1" dirty="0" smtClean="0"/>
              <a:t>BIG</a:t>
            </a:r>
            <a:r>
              <a:rPr lang="en-US" sz="4800" b="1" dirty="0" smtClean="0"/>
              <a:t> picture…</a:t>
            </a:r>
          </a:p>
          <a:p>
            <a:r>
              <a:rPr lang="en-US" sz="4800" b="1" dirty="0" smtClean="0"/>
              <a:t>(so far)</a:t>
            </a:r>
            <a:endParaRPr lang="en-US" sz="4800" b="1" dirty="0"/>
          </a:p>
        </p:txBody>
      </p:sp>
      <p:pic>
        <p:nvPicPr>
          <p:cNvPr id="58370" name="Picture 2" descr="http://images.smh.com.au/2012/08/15/3557998/art-353-learning-300x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4419600" cy="4434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4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0"/>
            <a:ext cx="40386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46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733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  <a:r>
              <a:rPr lang="en-US" dirty="0" smtClean="0"/>
              <a:t> starts here, t=0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958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 </a:t>
            </a:r>
            <a:r>
              <a:rPr lang="en-US" dirty="0" smtClean="0"/>
              <a:t>magnified 10,000X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962400" y="42672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1500" y="41529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32766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196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90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 </a:t>
            </a:r>
            <a:r>
              <a:rPr lang="en-US" dirty="0" smtClean="0"/>
              <a:t>here t=t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9436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53200" y="525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  <a:r>
              <a:rPr lang="en-US" dirty="0" smtClean="0"/>
              <a:t> </a:t>
            </a:r>
          </a:p>
          <a:p>
            <a:r>
              <a:rPr lang="en-US" dirty="0"/>
              <a:t>h</a:t>
            </a:r>
            <a:r>
              <a:rPr lang="en-US" dirty="0" smtClean="0"/>
              <a:t>ere t=t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1242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526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dirty="0" smtClean="0"/>
              <a:t>Here t=t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….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3200" y="213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dirty="0" smtClean="0"/>
              <a:t>Here at t=t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876800" y="4572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10200" y="457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b="1" dirty="0" smtClean="0"/>
              <a:t> =PROTONS + NEUTRONS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4724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weighs ~1/2000 of </a:t>
            </a:r>
            <a:r>
              <a:rPr lang="en-US" b="1" dirty="0" smtClean="0">
                <a:solidFill>
                  <a:srgbClr val="FF0000"/>
                </a:solidFill>
              </a:rPr>
              <a:t>proton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3429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CHAPTER 1: </a:t>
            </a:r>
            <a:r>
              <a:rPr lang="en-US" sz="3600" b="1" dirty="0" smtClean="0"/>
              <a:t>ATOMS</a:t>
            </a:r>
            <a:r>
              <a:rPr lang="en-US" sz="3600" dirty="0" smtClean="0"/>
              <a:t>…THE BASIC BUILDING BLOCKS  LOOK ~ SO:</a:t>
            </a:r>
          </a:p>
          <a:p>
            <a:r>
              <a:rPr lang="en-US" sz="2800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ic-ta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096000" cy="3612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FLAVORS OF ATOMS ARE LISTED HERE…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EACH DISTINCT KIND OF ATOM IS CALLED AN…..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638800"/>
            <a:ext cx="3429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element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107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6868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CHAPTER 1: (continued)	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/>
              <a:t>ATOMS (</a:t>
            </a:r>
            <a:r>
              <a:rPr lang="en-US" sz="3200" b="1" i="1" dirty="0" smtClean="0">
                <a:solidFill>
                  <a:srgbClr val="FF0000"/>
                </a:solidFill>
              </a:rPr>
              <a:t>elements</a:t>
            </a:r>
            <a:r>
              <a:rPr lang="en-US" sz="3200" b="1" i="1" dirty="0" smtClean="0"/>
              <a:t>)</a:t>
            </a:r>
            <a:r>
              <a:rPr lang="en-US" sz="3200" dirty="0" smtClean="0"/>
              <a:t> COMBINE INTO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MOLECULES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MOLECULES</a:t>
            </a:r>
            <a:r>
              <a:rPr lang="en-US" sz="3200" dirty="0" smtClean="0"/>
              <a:t> UNDERGO </a:t>
            </a:r>
            <a:r>
              <a:rPr lang="en-US" sz="3200" b="1" dirty="0" smtClean="0">
                <a:solidFill>
                  <a:srgbClr val="00B050"/>
                </a:solidFill>
              </a:rPr>
              <a:t>CHEMICAL REACTIONS </a:t>
            </a:r>
            <a:r>
              <a:rPr lang="en-US" sz="3200" dirty="0" smtClean="0"/>
              <a:t>BY SWAPPING ATOMS.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	</a:t>
            </a:r>
            <a:r>
              <a:rPr lang="en-US" sz="3200" b="1" dirty="0" smtClean="0"/>
              <a:t>EXAMPLE:</a:t>
            </a:r>
            <a:r>
              <a:rPr lang="en-US" sz="3200" b="1" dirty="0" smtClean="0">
                <a:solidFill>
                  <a:srgbClr val="00B050"/>
                </a:solidFill>
              </a:rPr>
              <a:t> C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6</a:t>
            </a:r>
            <a:r>
              <a:rPr lang="en-US" sz="3200" b="1" dirty="0" smtClean="0">
                <a:solidFill>
                  <a:srgbClr val="00B050"/>
                </a:solidFill>
              </a:rPr>
              <a:t>H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12</a:t>
            </a:r>
            <a:r>
              <a:rPr lang="en-US" sz="3200" b="1" dirty="0" smtClean="0">
                <a:solidFill>
                  <a:srgbClr val="00B050"/>
                </a:solidFill>
              </a:rPr>
              <a:t>O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6</a:t>
            </a:r>
            <a:r>
              <a:rPr lang="en-US" sz="3200" b="1" dirty="0" smtClean="0">
                <a:solidFill>
                  <a:srgbClr val="00B050"/>
                </a:solidFill>
              </a:rPr>
              <a:t> + 6O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 6CO</a:t>
            </a:r>
            <a:r>
              <a:rPr lang="en-US" sz="3200" b="1" baseline="-25000" dirty="0" smtClean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 + 6H</a:t>
            </a:r>
            <a:r>
              <a:rPr lang="en-US" sz="3200" b="1" baseline="-25000" dirty="0" smtClean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0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3200" dirty="0" smtClean="0"/>
              <a:t>		             (sugar)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REACTIONS</a:t>
            </a:r>
            <a:r>
              <a:rPr lang="en-US" sz="3200" dirty="0" smtClean="0"/>
              <a:t> UNDERLY </a:t>
            </a:r>
            <a:r>
              <a:rPr lang="en-US" sz="3200" b="1" u="sng" dirty="0" smtClean="0"/>
              <a:t>ALL LIFE ON THE PLANET.  </a:t>
            </a:r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0070C0"/>
                </a:solidFill>
              </a:rPr>
              <a:t>ELECTRON</a:t>
            </a:r>
            <a:r>
              <a:rPr lang="en-US" sz="3200" dirty="0" smtClean="0"/>
              <a:t>S DICTATE WHICH ATOMS SWAP WITH WHICH. 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ym typeface="Symbol"/>
              </a:rPr>
              <a:t></a:t>
            </a:r>
            <a:r>
              <a:rPr lang="en-US" sz="3200" dirty="0" smtClean="0"/>
              <a:t> FOLLOW THE </a:t>
            </a:r>
            <a:r>
              <a:rPr lang="en-US" sz="3200" b="1" dirty="0" smtClean="0">
                <a:solidFill>
                  <a:srgbClr val="0070C0"/>
                </a:solidFill>
              </a:rPr>
              <a:t>ELECTRONS</a:t>
            </a:r>
            <a:r>
              <a:rPr lang="en-US" sz="3200" dirty="0" smtClean="0"/>
              <a:t>.</a:t>
            </a:r>
          </a:p>
          <a:p>
            <a:endParaRPr lang="en-US" sz="4000" dirty="0" smtClean="0"/>
          </a:p>
          <a:p>
            <a:r>
              <a:rPr lang="en-US" sz="2800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2" descr="http://www.gps-graphics.co.uk/shop/ccdata/images/smallMain_36_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973319"/>
            <a:ext cx="3200400" cy="188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3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dy-s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2452758" cy="1836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Chapter 2: Dirt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743200"/>
            <a:ext cx="2667000" cy="29546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makes rocks the way they are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(text version, p. 46</a:t>
            </a:r>
          </a:p>
          <a:p>
            <a:r>
              <a:rPr lang="en-US" sz="2400" b="1" dirty="0" smtClean="0"/>
              <a:t>“Why do minerals exist?”)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2286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DO WE DESCRIBE AND BUILD IONIC COMPOUNDS, CLASS ???</a:t>
            </a:r>
            <a:endParaRPr lang="en-US" sz="3600" b="1" dirty="0"/>
          </a:p>
        </p:txBody>
      </p:sp>
      <p:pic>
        <p:nvPicPr>
          <p:cNvPr id="83972" name="Picture 4" descr="http://www.sundayschoolmaterial.net/raising%20hands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971800"/>
            <a:ext cx="4800600" cy="33457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598844"/>
            <a:ext cx="2667000" cy="29546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makes rocks the way they are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(text version, p. 46</a:t>
            </a:r>
          </a:p>
          <a:p>
            <a:r>
              <a:rPr lang="en-US" sz="2400" b="1" dirty="0" smtClean="0"/>
              <a:t>“Why do minerals exist?”)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21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2057400" cy="21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Chapter 3: Diamonds</a:t>
            </a:r>
            <a:endParaRPr lang="en-US" sz="3200" b="1" dirty="0"/>
          </a:p>
        </p:txBody>
      </p:sp>
      <p:pic>
        <p:nvPicPr>
          <p:cNvPr id="19458" name="Picture 2" descr="http://www.fashionsnoops.com/sem_blog/admin/upload/image/diamo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2286000" cy="20974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2819400"/>
            <a:ext cx="86868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holds together diamonds, </a:t>
            </a:r>
            <a:r>
              <a:rPr lang="en-US" sz="3200" b="1" dirty="0" err="1" smtClean="0">
                <a:solidFill>
                  <a:srgbClr val="FF0000"/>
                </a:solidFill>
              </a:rPr>
              <a:t>poo</a:t>
            </a:r>
            <a:r>
              <a:rPr lang="en-US" sz="3200" b="1" dirty="0" smtClean="0">
                <a:solidFill>
                  <a:srgbClr val="FF0000"/>
                </a:solidFill>
              </a:rPr>
              <a:t> and you ???</a:t>
            </a:r>
          </a:p>
          <a:p>
            <a:r>
              <a:rPr lang="en-US" sz="2400" b="1" dirty="0" smtClean="0"/>
              <a:t>(text version: Why is carbon special ?)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4196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DO WE DESCRIBE AND BUILD COVALENT COMPOUNDS, MAGGOTS ? </a:t>
            </a:r>
            <a:endParaRPr lang="en-US" sz="3600" b="1" dirty="0"/>
          </a:p>
        </p:txBody>
      </p:sp>
      <p:pic>
        <p:nvPicPr>
          <p:cNvPr id="91138" name="Picture 2" descr="http://izzymom.com/wp-content/uploads/2010/09/drill_sergea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419600"/>
            <a:ext cx="28575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28600"/>
            <a:ext cx="8534400" cy="40626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4000" b="1" dirty="0" smtClean="0">
                <a:solidFill>
                  <a:schemeClr val="bg1"/>
                </a:solidFill>
              </a:rPr>
              <a:t>4A. Can we use the bond line and Lewis models to predict the shape of the molecules ?</a:t>
            </a:r>
          </a:p>
          <a:p>
            <a:pPr marL="342900" indent="-342900"/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971800"/>
            <a:ext cx="6629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YES. USE </a:t>
            </a:r>
            <a:r>
              <a:rPr lang="en-US" sz="4400" b="1" dirty="0" smtClean="0">
                <a:solidFill>
                  <a:srgbClr val="FF0000"/>
                </a:solidFill>
              </a:rPr>
              <a:t>VSEPR</a:t>
            </a:r>
            <a:r>
              <a:rPr lang="en-US" sz="4400" dirty="0" smtClean="0"/>
              <a:t> THEORY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419600"/>
            <a:ext cx="8610600" cy="166199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4400" b="1" dirty="0" smtClean="0">
                <a:solidFill>
                  <a:schemeClr val="bg1"/>
                </a:solidFill>
              </a:rPr>
              <a:t>4b. Why care ??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4224"/>
            <a:ext cx="3727034" cy="247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3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152400"/>
            <a:ext cx="4495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Chapter 4: Salt</a:t>
            </a:r>
          </a:p>
          <a:p>
            <a:r>
              <a:rPr lang="en-US" sz="4000" b="1" dirty="0" smtClean="0"/>
              <a:t>Read pages 127-154</a:t>
            </a:r>
            <a:endParaRPr lang="en-US" sz="4000" b="1" dirty="0"/>
          </a:p>
        </p:txBody>
      </p:sp>
      <p:pic>
        <p:nvPicPr>
          <p:cNvPr id="89092" name="Picture 4" descr="http://www.reallynatural.com/pictures/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933825" cy="2952750"/>
          </a:xfrm>
          <a:prstGeom prst="rect">
            <a:avLst/>
          </a:prstGeom>
          <a:noFill/>
        </p:spPr>
      </p:pic>
      <p:pic>
        <p:nvPicPr>
          <p:cNvPr id="89094" name="Picture 6" descr="http://www.compensationmanagement.com/uploaded_images/large-salt-pile-792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3505200"/>
            <a:ext cx="3987800" cy="2990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" y="1701046"/>
            <a:ext cx="4648200" cy="18774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can happen when salts (ionic compounds) dissolve 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9096" name="Picture 8" descr="http://facstaff.unca.edu/chennon/images/oce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4419599" cy="24878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3886200"/>
            <a:ext cx="419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500,000,000,000,000,000 tons of salt in the oceans</a:t>
            </a:r>
            <a:endParaRPr lang="en-US" sz="2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0292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500,000,000 </a:t>
            </a:r>
          </a:p>
          <a:p>
            <a:r>
              <a:rPr lang="en-US" sz="2800" b="1" dirty="0" smtClean="0"/>
              <a:t>tons of  humans on Earth</a:t>
            </a:r>
            <a:endParaRPr lang="en-US" sz="2800" b="1" dirty="0"/>
          </a:p>
        </p:txBody>
      </p:sp>
      <p:pic>
        <p:nvPicPr>
          <p:cNvPr id="89098" name="Picture 10" descr="http://sanseverything.files.wordpress.com/2009/12/homersimps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429000"/>
            <a:ext cx="2441219" cy="3048000"/>
          </a:xfrm>
          <a:prstGeom prst="rect">
            <a:avLst/>
          </a:prstGeom>
          <a:noFill/>
        </p:spPr>
      </p:pic>
      <p:pic>
        <p:nvPicPr>
          <p:cNvPr id="12" name="Picture 10" descr="http://sanseverything.files.wordpress.com/2009/12/homersimps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886340"/>
            <a:ext cx="79019" cy="98659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5410200" y="5257800"/>
            <a:ext cx="762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581400"/>
            <a:ext cx="1752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 of us in relation to salt in oceans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42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7543800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Real  salt dissolving in 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 at 200X under a microscope</a:t>
            </a:r>
          </a:p>
          <a:p>
            <a:endParaRPr lang="en-US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083448"/>
              </p:ext>
            </p:extLst>
          </p:nvPr>
        </p:nvGraphicFramePr>
        <p:xfrm>
          <a:off x="1676400" y="1905000"/>
          <a:ext cx="5394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Packager Shell Object" showAsIcon="1" r:id="rId4" imgW="5394960" imgH="685800" progId="Package">
                  <p:embed/>
                </p:oleObj>
              </mc:Choice>
              <mc:Fallback>
                <p:oleObj name="Packager Shell Object" showAsIcon="1" r:id="rId4" imgW="539496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53943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3124200"/>
            <a:ext cx="7772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Animation of salt dissolving in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at atomic scale (~50,000,000X)</a:t>
            </a:r>
            <a:endParaRPr lang="en-US" sz="3600" dirty="0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41501"/>
              </p:ext>
            </p:extLst>
          </p:nvPr>
        </p:nvGraphicFramePr>
        <p:xfrm>
          <a:off x="3048000" y="5029200"/>
          <a:ext cx="289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1" name="Packager Shell Object" showAsIcon="1" r:id="rId6" imgW="2894040" imgH="685800" progId="Package">
                  <p:embed/>
                </p:oleObj>
              </mc:Choice>
              <mc:Fallback>
                <p:oleObj name="Packager Shell Object" showAsIcon="1" r:id="rId6" imgW="289404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029200"/>
                        <a:ext cx="28940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4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763000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What do dissolved salts look like ? </a:t>
            </a:r>
            <a:r>
              <a:rPr lang="en-US" sz="2400" b="1" dirty="0" smtClean="0">
                <a:solidFill>
                  <a:schemeClr val="bg1"/>
                </a:solidFill>
              </a:rPr>
              <a:t>(see also: fig 4.8, 4.10 pp 135-6)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04800" y="1219200"/>
          <a:ext cx="315594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ChemSketch" r:id="rId4" imgW="1173480" imgH="1551432" progId="ACD.ChemSketch.20">
                  <p:embed/>
                </p:oleObj>
              </mc:Choice>
              <mc:Fallback>
                <p:oleObj name="ChemSketch" r:id="rId4" imgW="1173480" imgH="155143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315594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581400" y="1066800"/>
          <a:ext cx="2640667" cy="334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ChemSketch" r:id="rId6" imgW="1182624" imgH="1499616" progId="ACD.ChemSketch.20">
                  <p:embed/>
                </p:oleObj>
              </mc:Choice>
              <mc:Fallback>
                <p:oleObj name="ChemSketch" r:id="rId6" imgW="1182624" imgH="14996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066800"/>
                        <a:ext cx="2640667" cy="3349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3318" y="3048000"/>
            <a:ext cx="3124200" cy="156966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final atomic scale electrolyte picture in water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Slightly negative lone  pair </a:t>
            </a:r>
          </a:p>
          <a:p>
            <a:r>
              <a:rPr lang="en-US" sz="2800" b="1" dirty="0" smtClean="0"/>
              <a:t>of O on water solvates Na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495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Slightly positive H end of water solvates </a:t>
            </a:r>
            <a:r>
              <a:rPr lang="en-US" sz="2800" b="1" dirty="0" err="1" smtClean="0"/>
              <a:t>Cl</a:t>
            </a:r>
            <a:r>
              <a:rPr lang="en-US" sz="2800" b="1" baseline="30000" dirty="0" smtClean="0"/>
              <a:t>-</a:t>
            </a:r>
            <a:endParaRPr lang="en-US" sz="2800" b="1" baseline="30000" dirty="0"/>
          </a:p>
        </p:txBody>
      </p:sp>
      <p:pic>
        <p:nvPicPr>
          <p:cNvPr id="10" name="Picture 7" descr="madsci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838200"/>
            <a:ext cx="18510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2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85457"/>
            <a:ext cx="4939367" cy="286315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55726"/>
              </p:ext>
            </p:extLst>
          </p:nvPr>
        </p:nvGraphicFramePr>
        <p:xfrm>
          <a:off x="24161" y="381000"/>
          <a:ext cx="315594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ChemSketch" r:id="rId4" imgW="1173480" imgH="1551432" progId="ACD.ChemSketch.20">
                  <p:embed/>
                </p:oleObj>
              </mc:Choice>
              <mc:Fallback>
                <p:oleObj name="ChemSketch" r:id="rId4" imgW="1173480" imgH="155143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" y="381000"/>
                        <a:ext cx="315594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7999" y="152400"/>
            <a:ext cx="5660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Water is  like a `flying monkey’ stealing away salt ions (=Toto)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627" y="4267200"/>
            <a:ext cx="3458852" cy="2590800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59537"/>
              </p:ext>
            </p:extLst>
          </p:nvPr>
        </p:nvGraphicFramePr>
        <p:xfrm>
          <a:off x="383171" y="3733800"/>
          <a:ext cx="2640667" cy="334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ChemSketch" r:id="rId7" imgW="1182624" imgH="1499616" progId="ACD.ChemSketch.20">
                  <p:embed/>
                </p:oleObj>
              </mc:Choice>
              <mc:Fallback>
                <p:oleObj name="ChemSketch" r:id="rId7" imgW="1182624" imgH="14996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1" y="3733800"/>
                        <a:ext cx="2640667" cy="3349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752600" y="2057400"/>
            <a:ext cx="4267200" cy="12192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03504" y="3657600"/>
            <a:ext cx="4087696" cy="190500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2) What affects the solubility and melting point  of salts ??? pp 126-129…A FRESH LOOK AT SALTS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172200" y="2438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24600" y="243840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086600" y="25146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0400" y="2133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-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143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of small ion salts :  </a:t>
            </a:r>
            <a:r>
              <a:rPr lang="en-US" sz="3200" b="1" dirty="0" smtClean="0">
                <a:solidFill>
                  <a:srgbClr val="FF0000"/>
                </a:solidFill>
              </a:rPr>
              <a:t>Na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and </a:t>
            </a:r>
            <a:r>
              <a:rPr lang="en-US" sz="3200" b="1" dirty="0" err="1" smtClean="0"/>
              <a:t>Cl</a:t>
            </a:r>
            <a:r>
              <a:rPr lang="en-US" sz="3200" b="1" baseline="30000" dirty="0" smtClean="0"/>
              <a:t>-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(OLD SCHOOL)</a:t>
            </a:r>
            <a:endParaRPr lang="en-US" sz="32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2004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Small size matches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dimensions so that water can easily `pry apart’ the ionic bonds…</a:t>
            </a:r>
            <a:r>
              <a:rPr lang="en-US" sz="2800" b="1" dirty="0" err="1" smtClean="0"/>
              <a:t>NaCl</a:t>
            </a:r>
            <a:r>
              <a:rPr lang="en-US" sz="2800" b="1" dirty="0" smtClean="0"/>
              <a:t> dissolves easily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24384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Short distance between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n-US" sz="2800" b="1" dirty="0" smtClean="0"/>
              <a:t>  and </a:t>
            </a:r>
            <a:r>
              <a:rPr lang="en-US" sz="3200" b="1" dirty="0" smtClean="0"/>
              <a:t>- </a:t>
            </a:r>
            <a:r>
              <a:rPr lang="en-US" sz="2800" b="1" dirty="0" smtClean="0"/>
              <a:t>charge=&gt; strongly held and hard to melt</a:t>
            </a:r>
            <a:endParaRPr lang="en-US" sz="2800" b="1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62400"/>
            <a:ext cx="1455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029200" y="3048000"/>
            <a:ext cx="3962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Melts at 801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b="1" dirty="0" smtClean="0"/>
              <a:t> (1472 F)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5334000"/>
            <a:ext cx="4114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Saturation= 30 g </a:t>
            </a:r>
            <a:r>
              <a:rPr lang="en-US" sz="2800" b="1" dirty="0" err="1" smtClean="0"/>
              <a:t>NaCl</a:t>
            </a:r>
            <a:r>
              <a:rPr lang="en-US" sz="2800" b="1" dirty="0" smtClean="0"/>
              <a:t>/100 </a:t>
            </a:r>
            <a:r>
              <a:rPr lang="en-US" sz="2800" b="1" dirty="0" err="1" smtClean="0"/>
              <a:t>mL</a:t>
            </a:r>
            <a:r>
              <a:rPr lang="en-US" sz="2800" b="1" dirty="0" smtClean="0"/>
              <a:t> water </a:t>
            </a:r>
            <a:endParaRPr lang="en-US" sz="2800" b="1" dirty="0"/>
          </a:p>
        </p:txBody>
      </p:sp>
      <p:pic>
        <p:nvPicPr>
          <p:cNvPr id="14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990600"/>
            <a:ext cx="1447800" cy="12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81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2" grpId="0"/>
      <p:bldP spid="15" grpId="0"/>
      <p:bldP spid="17" grpId="0" build="allAtOnce"/>
      <p:bldP spid="20" grpId="0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781800" y="533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53340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67600" y="533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2209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-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36220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228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-</a:t>
            </a:r>
            <a:endParaRPr lang="en-US" sz="6000" dirty="0"/>
          </a:p>
        </p:txBody>
      </p:sp>
      <p:sp>
        <p:nvSpPr>
          <p:cNvPr id="13" name="Oval 12"/>
          <p:cNvSpPr/>
          <p:nvPr/>
        </p:nvSpPr>
        <p:spPr>
          <a:xfrm>
            <a:off x="762000" y="1143000"/>
            <a:ext cx="2590800" cy="2895600"/>
          </a:xfrm>
          <a:prstGeom prst="ellipse">
            <a:avLst/>
          </a:prstGeom>
          <a:noFill/>
          <a:ln w="412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1905000"/>
            <a:ext cx="21336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Small</a:t>
            </a:r>
            <a:r>
              <a:rPr lang="en-US" sz="2400" b="1" dirty="0" smtClean="0"/>
              <a:t> ions  Na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Cl</a:t>
            </a:r>
            <a:r>
              <a:rPr lang="en-US" sz="2400" b="1" baseline="30000" dirty="0" smtClean="0"/>
              <a:t>-</a:t>
            </a:r>
            <a:endParaRPr lang="en-US" sz="2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524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LARGE</a:t>
            </a:r>
            <a:r>
              <a:rPr lang="en-US" sz="2400" dirty="0" smtClean="0"/>
              <a:t> </a:t>
            </a:r>
            <a:r>
              <a:rPr lang="en-US" sz="2400" b="1" dirty="0" smtClean="0"/>
              <a:t>ions </a:t>
            </a:r>
            <a:r>
              <a:rPr lang="en-US" sz="2400" b="1" dirty="0" err="1" smtClean="0"/>
              <a:t>e.g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bmim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and PF</a:t>
            </a:r>
            <a:r>
              <a:rPr lang="en-US" sz="2400" b="1" baseline="-25000" dirty="0" smtClean="0"/>
              <a:t>6</a:t>
            </a:r>
            <a:r>
              <a:rPr lang="en-US" sz="2400" b="1" baseline="30000" dirty="0" smtClean="0"/>
              <a:t>-</a:t>
            </a:r>
          </a:p>
          <a:p>
            <a:endParaRPr lang="en-US" sz="2400" baseline="30000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048000" y="838200"/>
          <a:ext cx="727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ChemSketch" r:id="rId4" imgW="530352" imgH="277368" progId="ACD.ChemSketch.20">
                  <p:embed/>
                </p:oleObj>
              </mc:Choice>
              <mc:Fallback>
                <p:oleObj name="ChemSketch" r:id="rId4" imgW="530352" imgH="27736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38200"/>
                        <a:ext cx="727163" cy="3810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4038600"/>
            <a:ext cx="6248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Large distances between charges=&gt; weakly held and easy to melt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Large size makes it hard for puny water molecules to get a handle on ionic bond and pry it apart</a:t>
            </a:r>
          </a:p>
          <a:p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4038600"/>
            <a:ext cx="327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Melts at 25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b="1" dirty="0" smtClean="0"/>
              <a:t> (77 F)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29400" y="5334000"/>
            <a:ext cx="25146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 water soluble(0 g/100 </a:t>
            </a:r>
            <a:r>
              <a:rPr lang="en-US" sz="2800" b="1" dirty="0" err="1" smtClean="0"/>
              <a:t>mL</a:t>
            </a:r>
            <a:r>
              <a:rPr lang="en-US" sz="2800" b="1" dirty="0" smtClean="0"/>
              <a:t> water)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66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10" grpId="0"/>
      <p:bldP spid="12" grpId="0"/>
      <p:bldP spid="13" grpId="0" animBg="1"/>
      <p:bldP spid="14" grpId="0" animBg="1"/>
      <p:bldP spid="15" grpId="0"/>
      <p:bldP spid="16" grpId="0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Traditional `rigid’ view of salts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914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Hard, brittle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High melting (600 </a:t>
            </a:r>
            <a:r>
              <a:rPr lang="en-US" sz="28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 and up)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1676400"/>
            <a:ext cx="3713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Often soluble in water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2133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4000" b="1" dirty="0" smtClean="0">
                <a:solidFill>
                  <a:srgbClr val="BF078A"/>
                </a:solidFill>
              </a:rPr>
              <a:t>New Age </a:t>
            </a:r>
            <a:r>
              <a:rPr lang="en-US" sz="4000" b="1" dirty="0" smtClean="0"/>
              <a:t>`</a:t>
            </a:r>
            <a:r>
              <a:rPr lang="en-US" sz="5400" b="1" dirty="0" smtClean="0">
                <a:latin typeface="Blackadder ITC" pitchFamily="82" charset="0"/>
              </a:rPr>
              <a:t>flexible</a:t>
            </a:r>
            <a:r>
              <a:rPr lang="en-US" sz="4000" b="1" dirty="0" smtClean="0"/>
              <a:t>’ view of salts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819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Can be mushy and soft…depends on size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Can melt very low… depends on size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0" y="3657600"/>
            <a:ext cx="4411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Solubility …depends on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876800"/>
            <a:ext cx="8001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In  21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3200" b="1" dirty="0" smtClean="0">
                <a:solidFill>
                  <a:srgbClr val="0070C0"/>
                </a:solidFill>
              </a:rPr>
              <a:t> century , synthetic salt </a:t>
            </a:r>
            <a:r>
              <a:rPr lang="en-US" sz="3200" b="1" dirty="0" smtClean="0">
                <a:solidFill>
                  <a:srgbClr val="FF0000"/>
                </a:solidFill>
              </a:rPr>
              <a:t>properties can be size adjusted to be</a:t>
            </a:r>
            <a:r>
              <a:rPr lang="en-US" sz="3200" b="1" i="1" dirty="0" smtClean="0">
                <a:solidFill>
                  <a:srgbClr val="FF0000"/>
                </a:solidFill>
              </a:rPr>
              <a:t> UNEXPECTEDLY useful !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IT’S ALL ABOUT SIZE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624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APPLICATION OF </a:t>
            </a:r>
            <a:r>
              <a:rPr lang="en-US" sz="4400" b="1" dirty="0" smtClean="0">
                <a:solidFill>
                  <a:srgbClr val="7030A0"/>
                </a:solidFill>
              </a:rPr>
              <a:t>NEW AGE </a:t>
            </a:r>
            <a:r>
              <a:rPr lang="en-US" sz="4400" b="1" dirty="0" smtClean="0"/>
              <a:t>SALTS:  POISONED WATER TREATMENT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371600" y="2667000"/>
            <a:ext cx="1219200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16764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1600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800" dirty="0" smtClean="0"/>
              <a:t>p 128-129)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3886200"/>
            <a:ext cx="152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Hg</a:t>
            </a:r>
            <a:r>
              <a:rPr lang="en-US" sz="1600" b="1" baseline="30000" dirty="0" smtClean="0"/>
              <a:t>2+</a:t>
            </a:r>
            <a:r>
              <a:rPr lang="en-US" sz="1600" b="1" dirty="0" smtClean="0"/>
              <a:t>As</a:t>
            </a:r>
            <a:r>
              <a:rPr lang="en-US" sz="1600" b="1" baseline="30000" dirty="0" smtClean="0"/>
              <a:t>3+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Cr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6+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0354" name="Picture 2" descr="http://www.lawyersandsettlements.com/blog/wp-content/uploads/2009/12/erin-brockovich-mo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2295525" cy="20298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44196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J. Roberts in “Erin </a:t>
            </a:r>
            <a:r>
              <a:rPr lang="en-US" sz="3200" b="1" dirty="0" err="1" smtClean="0"/>
              <a:t>Brockovich</a:t>
            </a:r>
            <a:r>
              <a:rPr lang="en-US" sz="3200" b="1" dirty="0" smtClean="0"/>
              <a:t>”</a:t>
            </a:r>
            <a:endParaRPr lang="en-US" sz="3200" b="1" dirty="0"/>
          </a:p>
        </p:txBody>
      </p:sp>
      <p:pic>
        <p:nvPicPr>
          <p:cNvPr id="100356" name="Picture 4" descr="http://image.shutterstock.com/display_pic_with_logo/121984/121984,1239028558,3/stock-photo-skull-and-crossbones-toxic-symbol-28103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56" y="3129185"/>
            <a:ext cx="1143120" cy="90941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1981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bmin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PF</a:t>
            </a:r>
            <a:r>
              <a:rPr lang="en-US" sz="2400" b="1" baseline="-25000" dirty="0" smtClean="0"/>
              <a:t>6</a:t>
            </a:r>
            <a:r>
              <a:rPr lang="en-US" sz="2400" b="1" baseline="30000" dirty="0" smtClean="0"/>
              <a:t>-</a:t>
            </a:r>
          </a:p>
          <a:p>
            <a:endParaRPr lang="en-US" b="1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4724400" y="2514600"/>
            <a:ext cx="1447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1676400"/>
            <a:ext cx="1447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3048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Hg</a:t>
            </a:r>
            <a:r>
              <a:rPr lang="en-US" sz="1600" b="1" baseline="30000" dirty="0" smtClean="0"/>
              <a:t>2+</a:t>
            </a:r>
            <a:endParaRPr lang="en-US" sz="1600" b="1" dirty="0" smtClean="0"/>
          </a:p>
          <a:p>
            <a:r>
              <a:rPr lang="en-US" sz="1600" b="1" dirty="0" smtClean="0"/>
              <a:t>As</a:t>
            </a:r>
            <a:r>
              <a:rPr lang="en-US" sz="1600" b="1" baseline="30000" dirty="0" smtClean="0"/>
              <a:t>3+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Cr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6+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26670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Insoluble liquid ionic salt sinks into water and dissolves toxic metals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48400" y="19050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Purified, less dense water forced UP, leaving toxic metals concentrated at bottom in small volume of insoluble liquid ionic salt 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26670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ym typeface="Wingdings" pitchFamily="2" charset="2"/>
              </a:rPr>
              <a:t></a:t>
            </a:r>
            <a:endParaRPr lang="en-US" sz="66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48768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Recover  original metals by electrolytic deposition  from ionic liquid and repeat to purify more poisoned water</a:t>
            </a:r>
            <a:endParaRPr lang="en-US" sz="2400" b="1" dirty="0"/>
          </a:p>
        </p:txBody>
      </p:sp>
      <p:cxnSp>
        <p:nvCxnSpPr>
          <p:cNvPr id="24" name="Straight Arrow Connector 23"/>
          <p:cNvCxnSpPr>
            <a:stCxn id="6" idx="2"/>
          </p:cNvCxnSpPr>
          <p:nvPr/>
        </p:nvCxnSpPr>
        <p:spPr>
          <a:xfrm rot="5400000">
            <a:off x="4969876" y="4512678"/>
            <a:ext cx="728248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24200" y="2286000"/>
            <a:ext cx="99060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1600" y="2667000"/>
            <a:ext cx="12192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096294" y="3085306"/>
            <a:ext cx="68580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1219200" y="2438400"/>
            <a:ext cx="3048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/>
      <p:bldP spid="11" grpId="0"/>
      <p:bldP spid="14" grpId="0" animBg="1"/>
      <p:bldP spid="15" grpId="0" animBg="1"/>
      <p:bldP spid="16" grpId="0"/>
      <p:bldP spid="17" grpId="0"/>
      <p:bldP spid="20" grpId="0"/>
      <p:bldP spid="21" grpId="0"/>
      <p:bldP spid="22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OGLOB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261509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486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Iron </a:t>
            </a:r>
            <a:r>
              <a:rPr lang="en-US" sz="4000" b="1" dirty="0" err="1" smtClean="0">
                <a:solidFill>
                  <a:srgbClr val="FF0000"/>
                </a:solidFill>
              </a:rPr>
              <a:t>porphyrin</a:t>
            </a:r>
            <a:r>
              <a:rPr lang="en-US" sz="4000" b="1" dirty="0" smtClean="0">
                <a:solidFill>
                  <a:srgbClr val="FF0000"/>
                </a:solidFill>
              </a:rPr>
              <a:t> base of hemoglobin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heme protein quatern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2677" y="1143000"/>
            <a:ext cx="44577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990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</a:t>
            </a:r>
            <a:r>
              <a:rPr lang="en-US" sz="4000" b="1" baseline="-25000" dirty="0" smtClean="0">
                <a:solidFill>
                  <a:srgbClr val="0070C0"/>
                </a:solidFill>
              </a:rPr>
              <a:t>2</a:t>
            </a:r>
            <a:endParaRPr lang="en-US" sz="4000" b="1" baseline="-25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68" y="0"/>
            <a:ext cx="865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 the role of molecular shape in living systems: 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Blood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3200" y="2209800"/>
            <a:ext cx="4648200" cy="106680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0232 C 0.09549 -0.00185 0.12483 -0.00185 0.15382 -0.003 C 0.16649 -0.00625 0.17951 -0.00439 0.19219 -0.0081 C 0.1934 -0.00925 0.19514 -0.00972 0.19601 -0.01134 C 0.20399 -0.02453 0.1849 -0.03333 0.17934 -0.03703 C 0.17083 -0.03425 0.17413 -0.03171 0.1717 -0.02175 C 0.17222 -0.01319 0.17014 -0.00277 0.17431 0.00394 C 0.17552 0.00602 0.17986 0.00903 0.18194 0.00903 C 0.21441 0.01019 0.24688 0.01019 0.27934 0.01088 C 0.28594 0.01297 0.28628 0.01667 0.29219 0.01922 C 0.2934 0.02107 0.29479 0.02269 0.29601 0.02454 C 0.29792 0.02778 0.30122 0.03473 0.30122 0.03496 C 0.30087 0.0375 0.30156 0.04121 0.3 0.04329 C 0.2974 0.04676 0.28628 0.04352 0.28455 0.04329 C 0.27847 0.03149 0.28194 0.03542 0.27552 0.02963 C 0.27413 0.02408 0.2691 0.01413 0.2691 0.01436 C 0.26615 0.00163 0.26615 0.00741 0.26788 -0.003 C 0.26684 -0.01643 0.26788 -0.0199 0.26146 -0.02847 C 0.25816 -0.04236 0.26094 -0.0581 0.2717 -0.06273 C 0.28073 -0.06226 0.28976 -0.0625 0.29861 -0.06111 C 0.30729 -0.05972 0.31806 -0.05185 0.32691 -0.04907 C 0.34757 -0.03495 0.37205 -0.03263 0.39479 -0.03032 C 0.40156 -0.02708 0.40816 -0.02638 0.41528 -0.02523 C 0.41823 -0.01412 0.41441 -0.025 0.42049 -0.01666 C 0.42188 -0.01481 0.42465 -0.00625 0.42552 -0.00462 C 0.42847 0.00163 0.43142 0.00811 0.43455 0.01413 C 0.4342 0.02547 0.43403 0.03704 0.43333 0.04838 C 0.43281 0.05579 0.4184 0.08218 0.41406 0.08588 C 0.41111 0.0919 0.40833 0.09584 0.40382 0.09977 C 0.40156 0.10811 0.39878 0.11366 0.39358 0.11852 C 0.38993 0.12825 0.38472 0.13658 0.38073 0.14584 C 0.36997 0.17038 0.38038 0.1507 0.3717 0.16644 C 0.36962 0.17524 0.3658 0.18264 0.36406 0.1919 C 0.3651 0.21135 0.36615 0.21528 0.37049 0.23102 C 0.37378 0.2595 0.36701 0.28102 0.35764 0.30487 C 0.35486 0.31181 0.35313 0.31968 0.35122 0.32709 C 0.35017 0.33102 0.34601 0.33727 0.34601 0.3375 C 0.34462 0.34538 0.34288 0.34838 0.33837 0.3544 C 0.33819 0.35533 0.33611 0.36366 0.33576 0.36459 C 0.32934 0.37732 0.3342 0.3625 0.32934 0.37477 C 0.32222 0.3926 0.3276 0.38426 0.32049 0.39375 C 0.31806 0.40278 0.31979 0.39723 0.31406 0.40903 C 0.31302 0.41088 0.31215 0.41713 0.31146 0.41922 C 0.30764 0.42963 0.30365 0.44375 0.29601 0.45 C 0.2901 0.4669 0.2783 0.4794 0.26528 0.48588 C 0.25781 0.49375 0.24774 0.49653 0.23837 0.49977 C 0.22465 0.49908 0.21094 0.49931 0.1974 0.49792 C 0.1934 0.49746 0.18576 0.49283 0.18576 0.49306 C 0.17986 0.4875 0.17413 0.48241 0.16788 0.47755 C 0.16337 0.47408 0.16128 0.46945 0.15625 0.46713 C 0.14948 0.45811 0.14167 0.45024 0.13576 0.43982 C 0.13194 0.43288 0.13003 0.42709 0.12552 0.42107 C 0.12135 0.40371 0.12847 0.43079 0.12049 0.41088 C 0.11875 0.40649 0.11875 0.40116 0.11667 0.397 C 0.11493 0.39352 0.11319 0.39028 0.11146 0.38681 C 0.10868 0.37524 0.11215 0.38843 0.10503 0.36968 C 0.10139 0.36019 0.10052 0.34954 0.09601 0.34075 C 0.09479 0.32987 0.09323 0.31899 0.09219 0.30811 C 0.09271 0.29514 0.09288 0.28195 0.09358 0.26899 C 0.09427 0.25579 0.1 0.23426 0.10243 0.22107 C 0.10399 0.2125 0.10538 0.20024 0.11024 0.19375 C 0.11493 0.1875 0.12448 0.18125 0.13073 0.17825 C 0.14931 0.18056 0.16632 0.18727 0.18455 0.1919 C 0.19167 0.19838 0.19948 0.20348 0.20764 0.20741 C 0.21128 0.21459 0.21667 0.22014 0.22292 0.22269 C 0.22674 0.22755 0.22951 0.23079 0.23455 0.23311 C 0.23628 0.24028 0.23767 0.24723 0.24097 0.25348 C 0.2434 0.26366 0.24288 0.2757 0.23455 0.27917 C 0.23194 0.28149 0.22986 0.2845 0.22691 0.28588 C 0.22552 0.28658 0.22396 0.28658 0.22292 0.28774 C 0.22222 0.28843 0.22205 0.29005 0.2217 0.29121 " pathEditMode="relative" rAng="0" ptsTypes="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 the role of molecular shape in living systems: 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Enzyme and Drug Function…The `lock-in key’ model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more lock and 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267536"/>
            <a:ext cx="5181600" cy="3590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524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an enzyme catalyzes reaction</a:t>
            </a:r>
            <a:endParaRPr lang="en-US" sz="2000" b="1" dirty="0"/>
          </a:p>
        </p:txBody>
      </p:sp>
      <p:pic>
        <p:nvPicPr>
          <p:cNvPr id="7" name="Picture 6" descr="enzyme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08916"/>
            <a:ext cx="4724400" cy="23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976743"/>
              </p:ext>
            </p:extLst>
          </p:nvPr>
        </p:nvGraphicFramePr>
        <p:xfrm>
          <a:off x="322385" y="2719754"/>
          <a:ext cx="819096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ChemSketch" r:id="rId4" imgW="5617464" imgH="1359408" progId="ACD.ChemSketch.20">
                  <p:embed/>
                </p:oleObj>
              </mc:Choice>
              <mc:Fallback>
                <p:oleObj name="ChemSketch" r:id="rId4" imgW="5617464" imgH="1359408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85" y="2719754"/>
                        <a:ext cx="8190967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52600" y="4724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`</a:t>
            </a:r>
            <a:r>
              <a:rPr lang="en-US" sz="3600" b="1" dirty="0" smtClean="0">
                <a:solidFill>
                  <a:srgbClr val="FF0000"/>
                </a:solidFill>
              </a:rPr>
              <a:t>left-handed’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thalidomide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7244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`right handed’ thalidomide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678" y="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 the role of molecular shape in living systems: 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When drug companies screw it up….the thalidomide example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773" y="1381841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Are these two structures  the same or different ??</a:t>
            </a:r>
            <a:endParaRPr lang="en-US" sz="4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408868" y="2752368"/>
            <a:ext cx="10732" cy="4029432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Left Pal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4954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ight Pal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60" y="4486322"/>
            <a:ext cx="14954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685800"/>
          <a:ext cx="561816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ChemSketch" r:id="rId4" imgW="5617464" imgH="1359408" progId="ACD.ChemSketch.20">
                  <p:embed/>
                </p:oleObj>
              </mc:Choice>
              <mc:Fallback>
                <p:oleObj name="ChemSketch" r:id="rId4" imgW="5617464" imgH="1359408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561816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J:\to home\intro to chem\thalidom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38400"/>
            <a:ext cx="4343400" cy="2990741"/>
          </a:xfrm>
          <a:prstGeom prst="rect">
            <a:avLst/>
          </a:prstGeom>
          <a:noFill/>
        </p:spPr>
      </p:pic>
      <p:pic>
        <p:nvPicPr>
          <p:cNvPr id="1031" name="Picture 7" descr="http://images.clipartof.com/small/4708-Happy-Pregnant-Mother-Standing-With-Her-Daughter-And-Son-Clipa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1" y="228600"/>
            <a:ext cx="1849120" cy="2286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b="1" dirty="0" smtClean="0">
                <a:solidFill>
                  <a:srgbClr val="FF0000"/>
                </a:solidFill>
              </a:rPr>
              <a:t>left-handed’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(bad) thalidomide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`right handed’ (good) thalidomide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" y="2057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DEFORMED CHILDREN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508" name="Picture 4" descr="http://www.lifecenterplus.com/uploads/170_aquatics-kids-1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2514600"/>
            <a:ext cx="4418223" cy="2933700"/>
          </a:xfrm>
          <a:prstGeom prst="rect">
            <a:avLst/>
          </a:prstGeom>
          <a:noFill/>
        </p:spPr>
      </p:pic>
      <p:pic>
        <p:nvPicPr>
          <p:cNvPr id="13" name="Picture 4" descr="Left Pal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15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ight Pal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788497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0" y="2057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NORMAL CHILDREN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22" y="5323268"/>
            <a:ext cx="8763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Entymological</a:t>
            </a:r>
            <a:r>
              <a:rPr lang="en-US" sz="3200" dirty="0"/>
              <a:t> </a:t>
            </a:r>
            <a:r>
              <a:rPr lang="en-US" sz="3200" dirty="0" smtClean="0"/>
              <a:t> aside:</a:t>
            </a:r>
          </a:p>
          <a:p>
            <a:r>
              <a:rPr lang="en-US" sz="3200" dirty="0" smtClean="0"/>
              <a:t>In chemistry, </a:t>
            </a:r>
            <a:r>
              <a:rPr lang="en-US" sz="3200" b="1" dirty="0" smtClean="0">
                <a:solidFill>
                  <a:srgbClr val="FF0000"/>
                </a:solidFill>
              </a:rPr>
              <a:t>Left handed </a:t>
            </a:r>
            <a:r>
              <a:rPr lang="en-US" sz="3200" dirty="0" smtClean="0"/>
              <a:t>molecules are  termed `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’ , short for `</a:t>
            </a:r>
            <a:r>
              <a:rPr lang="en-US" sz="3200" b="1" dirty="0" smtClean="0">
                <a:solidFill>
                  <a:srgbClr val="FF0000"/>
                </a:solidFill>
              </a:rPr>
              <a:t>SINISTER</a:t>
            </a:r>
            <a:r>
              <a:rPr lang="en-US" sz="3200" dirty="0" smtClean="0"/>
              <a:t>’ which is Latin for </a:t>
            </a:r>
            <a:r>
              <a:rPr lang="en-US" sz="4000" b="1" dirty="0" smtClean="0">
                <a:solidFill>
                  <a:srgbClr val="FF0000"/>
                </a:solidFill>
              </a:rPr>
              <a:t>evil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36" grpId="0" autoUpdateAnimBg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14400" y="685800"/>
          <a:ext cx="7315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ChemSketch" r:id="rId3" imgW="5617464" imgH="1359408" progId="ACD.ChemSketch.20">
                  <p:embed/>
                </p:oleObj>
              </mc:Choice>
              <mc:Fallback>
                <p:oleObj name="ChemSketch" r:id="rId3" imgW="5617464" imgH="1359408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2590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CONVERTS IN MOTHER’ S BODY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304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40-50% </a:t>
            </a:r>
            <a:r>
              <a:rPr lang="en-US" sz="3200" dirty="0" smtClean="0"/>
              <a:t>`</a:t>
            </a:r>
            <a:r>
              <a:rPr lang="en-US" sz="3200" b="1" dirty="0" smtClean="0">
                <a:solidFill>
                  <a:srgbClr val="FF0000"/>
                </a:solidFill>
              </a:rPr>
              <a:t>left-handed’  (bad) thalidomide  (over time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505200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`</a:t>
            </a:r>
            <a:r>
              <a:rPr lang="en-US" sz="3200" b="1" dirty="0" smtClean="0">
                <a:solidFill>
                  <a:srgbClr val="0070C0"/>
                </a:solidFill>
              </a:rPr>
              <a:t>100 % right handed’ (good) thalidomide (START)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962400" y="3785831"/>
            <a:ext cx="1143000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Other interesting `factoids’ on molecular `</a:t>
            </a:r>
            <a:r>
              <a:rPr lang="en-US" sz="4000" b="1" dirty="0" smtClean="0">
                <a:solidFill>
                  <a:srgbClr val="FF0000"/>
                </a:solidFill>
              </a:rPr>
              <a:t>hande</a:t>
            </a:r>
            <a:r>
              <a:rPr lang="en-US" sz="4000" b="1" dirty="0" smtClean="0">
                <a:solidFill>
                  <a:srgbClr val="0070C0"/>
                </a:solidFill>
              </a:rPr>
              <a:t>dness</a:t>
            </a:r>
            <a:r>
              <a:rPr lang="en-US" sz="4000" b="1" dirty="0" smtClean="0"/>
              <a:t>’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9904" y="1323439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All naturally occurring sugars are </a:t>
            </a:r>
            <a:r>
              <a:rPr lang="en-US" sz="3200" b="1" dirty="0" smtClean="0">
                <a:solidFill>
                  <a:srgbClr val="0070C0"/>
                </a:solidFill>
              </a:rPr>
              <a:t>right-handed </a:t>
            </a:r>
            <a:r>
              <a:rPr lang="en-US" sz="3200" dirty="0" smtClean="0"/>
              <a:t>(there are no </a:t>
            </a:r>
            <a:r>
              <a:rPr lang="en-US" sz="3200" dirty="0" err="1" smtClean="0"/>
              <a:t>lefthanded</a:t>
            </a:r>
            <a:r>
              <a:rPr lang="en-US" sz="3200" dirty="0" smtClean="0"/>
              <a:t> sugars !!!)</a:t>
            </a:r>
          </a:p>
          <a:p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All natural amino acids (which form proteins) are </a:t>
            </a:r>
            <a:r>
              <a:rPr lang="en-US" sz="3200" b="1" dirty="0" smtClean="0">
                <a:solidFill>
                  <a:srgbClr val="FF0000"/>
                </a:solidFill>
              </a:rPr>
              <a:t>left-handed.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Only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left-handed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ibuprofen is therapeutic.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b="1" dirty="0" smtClean="0"/>
              <a:t>Advil </a:t>
            </a:r>
            <a:r>
              <a:rPr lang="en-US" sz="3200" dirty="0" smtClean="0"/>
              <a:t>and </a:t>
            </a:r>
            <a:r>
              <a:rPr lang="en-US" sz="3200" b="1" dirty="0" smtClean="0"/>
              <a:t>Motrin </a:t>
            </a:r>
            <a:r>
              <a:rPr lang="en-US" sz="3200" dirty="0" smtClean="0"/>
              <a:t>contain equal amounts of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left and right-handed ibuprofen  (so only half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of the dose does anything)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98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UGLY CHEMICAL FACT OF LIFE #2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/>
              <a:t>For many compounds </a:t>
            </a:r>
            <a:r>
              <a:rPr lang="en-US" sz="3200" b="1" dirty="0" smtClean="0"/>
              <a:t>that should obey the octet rule predicted </a:t>
            </a:r>
            <a:r>
              <a:rPr lang="en-US" sz="3200" b="1" dirty="0" smtClean="0"/>
              <a:t>bond lengths don’t match experiment.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76246" y="3341729"/>
            <a:ext cx="52578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Expect  O-O length = 15 pm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Expect O=O length = 12 pm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46" y="177742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 1:  Ozone O</a:t>
            </a:r>
            <a:r>
              <a:rPr lang="en-US" sz="3200" b="1" baseline="-25000" dirty="0" smtClean="0"/>
              <a:t>3</a:t>
            </a:r>
            <a:endParaRPr lang="en-US" sz="32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1077" y="5099538"/>
            <a:ext cx="5671039" cy="120032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Observe : Both bond lengths </a:t>
            </a:r>
          </a:p>
          <a:p>
            <a:r>
              <a:rPr lang="en-US" sz="3600" b="1" dirty="0" smtClean="0"/>
              <a:t>are identical=13.5 pm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9556" y="2353526"/>
            <a:ext cx="553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Lewis model prediction</a:t>
            </a:r>
            <a:endParaRPr lang="en-US" sz="4000" b="1" dirty="0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38128"/>
            <a:ext cx="2512590" cy="117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251777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538" y="5402884"/>
            <a:ext cx="114300" cy="31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1375" y="5390434"/>
            <a:ext cx="114300" cy="31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16006" y="5390434"/>
            <a:ext cx="114300" cy="31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1126</Words>
  <Application>Microsoft Office PowerPoint</Application>
  <PresentationFormat>On-screen Show (4:3)</PresentationFormat>
  <Paragraphs>198</Paragraphs>
  <Slides>27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Blackadder ITC</vt:lpstr>
      <vt:lpstr>Calibri</vt:lpstr>
      <vt:lpstr>Symbol</vt:lpstr>
      <vt:lpstr>Wingdings</vt:lpstr>
      <vt:lpstr>Office Theme</vt:lpstr>
      <vt:lpstr>ChemSketch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98</cp:revision>
  <dcterms:created xsi:type="dcterms:W3CDTF">2010-01-13T02:23:53Z</dcterms:created>
  <dcterms:modified xsi:type="dcterms:W3CDTF">2014-02-28T20:12:56Z</dcterms:modified>
</cp:coreProperties>
</file>