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15" r:id="rId2"/>
    <p:sldId id="413" r:id="rId3"/>
    <p:sldId id="412" r:id="rId4"/>
    <p:sldId id="422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32" r:id="rId16"/>
    <p:sldId id="433" r:id="rId17"/>
    <p:sldId id="434" r:id="rId18"/>
    <p:sldId id="435" r:id="rId19"/>
    <p:sldId id="436" r:id="rId20"/>
    <p:sldId id="437" r:id="rId21"/>
    <p:sldId id="448" r:id="rId22"/>
    <p:sldId id="449" r:id="rId23"/>
    <p:sldId id="450" r:id="rId24"/>
    <p:sldId id="451" r:id="rId25"/>
    <p:sldId id="452" r:id="rId26"/>
    <p:sldId id="453" r:id="rId27"/>
    <p:sldId id="45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86" d="100"/>
          <a:sy n="86" d="100"/>
        </p:scale>
        <p:origin x="7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983A-D4BD-4EDA-87C6-F14E2655D7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C6EB-DEAD-477D-ACB9-D60A765D79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4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6.w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taking+a+break&amp;source=images&amp;cd=&amp;cad=rja&amp;docid=6BEjSrqszke-sM&amp;tbnid=QF1AZya9CXQu8M:&amp;ved=0CAUQjRw&amp;url=http://www.smh.com.au/national/education/taking-a-break-is-secret-to-success-20120815-24951.html&amp;ei=RfEmUYDhH46v0AGQoYGoAg&amp;bvm=bv.42768644,d.dmQ&amp;psig=AFQjCNGjumFLvuv09hEk1iuAFBL_XPwgjg&amp;ust=136159299196796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chool+teacher+asking+question&amp;source=images&amp;cd=&amp;cad=rja&amp;docid=1gb6YhZdWyxgFM&amp;tbnid=AgK9lEctcQaIvM:&amp;ved=0CAUQjRw&amp;url=http://www.sundayschoolmaterial.net/&amp;ei=NfYmUb2PDMb00QHz24GQCg&amp;bvm=bv.42768644,d.dmQ&amp;psig=AFQjCNHQC79TJnzMDsjZDhkqx6vWMoR_Sw&amp;ust=136159427583288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DRILL+INSTRUCTOR&amp;source=images&amp;cd=&amp;docid=N0En-4GPWfLJxM&amp;tbnid=g8QykgJJmlUoSM:&amp;ved=0CAUQjRw&amp;url=http://www.sodahead.com/united-states/obama-administration-tells-geico-to-fire-famous-drill-instructor-lee-ermey-for-saying-obama-destro/question-3131465/&amp;ei=v_YmUd7CG4-80QGZn4DADA&amp;bvm=bv.42768644,d.dmQ&amp;psig=AFQjCNGqp9LBs-WLd6IYM079OYpQv_JVfQ&amp;ust=136159439500924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133600" cy="18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…and now for the bad news….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642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Ugly chemical fact #1:</a:t>
            </a:r>
          </a:p>
          <a:p>
            <a:endParaRPr lang="en-US" sz="4400" dirty="0"/>
          </a:p>
          <a:p>
            <a:r>
              <a:rPr lang="en-US" sz="4400" b="1" dirty="0" smtClean="0"/>
              <a:t>Lewis Octet rule doesn’t always work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48282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77000" y="1524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CH</a:t>
            </a:r>
            <a:r>
              <a:rPr lang="en-US" sz="5400" b="1" baseline="-25000" dirty="0" smtClean="0"/>
              <a:t>4</a:t>
            </a:r>
            <a:endParaRPr lang="en-US" sz="54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1600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NH</a:t>
            </a:r>
            <a:r>
              <a:rPr lang="en-US" sz="5400" b="1" baseline="-25000" dirty="0" smtClean="0">
                <a:solidFill>
                  <a:srgbClr val="002060"/>
                </a:solidFill>
              </a:rPr>
              <a:t>3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524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baseline="30000" dirty="0" smtClean="0"/>
              <a:t>        </a:t>
            </a:r>
            <a:endParaRPr lang="en-US" sz="5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8991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BALLOON `EXPERIMENT’ PREDICTS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4724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Tetrahedral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4724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Trigonal</a:t>
            </a:r>
            <a:r>
              <a:rPr lang="en-US" sz="3600" b="1" dirty="0" smtClean="0"/>
              <a:t> pyramid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Bent</a:t>
            </a:r>
            <a:endParaRPr lang="en-US" sz="4000" b="1" dirty="0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685800" y="2819400"/>
          <a:ext cx="221122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ChemSketch" r:id="rId3" imgW="926592" imgH="512064" progId="ACD.ChemSketch.20">
                  <p:embed/>
                </p:oleObj>
              </mc:Choice>
              <mc:Fallback>
                <p:oleObj name="ChemSketch" r:id="rId3" imgW="926592" imgH="512064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221122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429000" y="2743200"/>
          <a:ext cx="216217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ChemSketch" r:id="rId5" imgW="1057656" imgH="801624" progId="ACD.ChemSketch.20">
                  <p:embed/>
                </p:oleObj>
              </mc:Choice>
              <mc:Fallback>
                <p:oleObj name="ChemSketch" r:id="rId5" imgW="1057656" imgH="801624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216217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553200" y="2438400"/>
          <a:ext cx="1858962" cy="22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ChemSketch" r:id="rId7" imgW="972312" imgH="1182624" progId="ACD.ChemSketch.20">
                  <p:embed/>
                </p:oleObj>
              </mc:Choice>
              <mc:Fallback>
                <p:oleObj name="ChemSketch" r:id="rId7" imgW="972312" imgH="1182624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858962" cy="225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Using VSEPR Theory- Step 2: Use Balloon modeling (or common sense) to determine geometry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89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4191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LINEAR</a:t>
            </a:r>
          </a:p>
          <a:p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TRIGONAL PLANAR</a:t>
            </a:r>
          </a:p>
          <a:p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PYRAMID</a:t>
            </a:r>
          </a:p>
          <a:p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TRIGONAL PYRAMID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BENT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r>
              <a:rPr lang="en-US" sz="3400" b="1" dirty="0" smtClean="0"/>
              <a:t>OCTAHEDRON</a:t>
            </a:r>
            <a:endParaRPr lang="en-US" sz="3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33400"/>
            <a:ext cx="4800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dirty="0" smtClean="0"/>
              <a:t> </a:t>
            </a:r>
            <a:r>
              <a:rPr lang="en-US" sz="3600" b="1" dirty="0" smtClean="0"/>
              <a:t>O=O        </a:t>
            </a:r>
            <a:r>
              <a:rPr lang="en-US" sz="3600" b="1" dirty="0" err="1" smtClean="0"/>
              <a:t>O</a:t>
            </a:r>
            <a:r>
              <a:rPr lang="en-US" sz="3600" b="1" dirty="0" smtClean="0"/>
              <a:t>=C=O</a:t>
            </a:r>
          </a:p>
          <a:p>
            <a:endParaRPr lang="en-US" sz="3600" b="1" dirty="0" smtClean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  BH</a:t>
            </a:r>
            <a:r>
              <a:rPr lang="en-US" sz="3600" b="1" baseline="-25000" dirty="0" smtClean="0"/>
              <a:t>3</a:t>
            </a:r>
          </a:p>
          <a:p>
            <a:pPr>
              <a:buFont typeface="Wingdings" pitchFamily="2" charset="2"/>
              <a:buChar char="ü"/>
            </a:pPr>
            <a:endParaRPr lang="en-US" sz="3600" baseline="-25000" dirty="0" smtClean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  CH</a:t>
            </a:r>
            <a:r>
              <a:rPr lang="en-US" sz="3600" b="1" baseline="-25000" dirty="0" smtClean="0"/>
              <a:t>4 </a:t>
            </a:r>
            <a:r>
              <a:rPr lang="en-US" sz="3600" b="1" dirty="0" smtClean="0"/>
              <a:t>(methane)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  NH</a:t>
            </a:r>
            <a:r>
              <a:rPr lang="en-US" sz="3600" b="1" baseline="-25000" dirty="0" smtClean="0"/>
              <a:t>3</a:t>
            </a:r>
            <a:r>
              <a:rPr lang="en-US" sz="3600" dirty="0" smtClean="0"/>
              <a:t>	    </a:t>
            </a:r>
          </a:p>
          <a:p>
            <a:r>
              <a:rPr lang="en-US" sz="3600" dirty="0" smtClean="0"/>
              <a:t>                      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 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</a:p>
          <a:p>
            <a:endParaRPr lang="en-US" sz="4000" b="1" dirty="0" smtClean="0"/>
          </a:p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ym typeface="Wingdings" pitchFamily="2" charset="2"/>
              </a:rPr>
              <a:t>SF</a:t>
            </a:r>
            <a:r>
              <a:rPr lang="en-US" sz="4000" b="1" baseline="-25000" dirty="0" smtClean="0">
                <a:sym typeface="Wingdings" pitchFamily="2" charset="2"/>
              </a:rPr>
              <a:t>6</a:t>
            </a:r>
            <a:endParaRPr lang="en-US" sz="4000" b="1" dirty="0" smtClean="0">
              <a:sym typeface="Wingdings" pitchFamily="2" charset="2"/>
            </a:endParaRPr>
          </a:p>
          <a:p>
            <a:pPr lvl="1"/>
            <a:r>
              <a:rPr lang="en-US" sz="4000" dirty="0">
                <a:sym typeface="Wingdings" pitchFamily="2" charset="2"/>
              </a:rPr>
              <a:t>	</a:t>
            </a:r>
            <a:r>
              <a:rPr lang="en-US" sz="4000" dirty="0" smtClean="0">
                <a:sym typeface="Wingdings" pitchFamily="2" charset="2"/>
              </a:rPr>
              <a:t>  	      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MOLECULE SHAPES PREDICTED BY VSEPR THEORY AND LEWIS MODEL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</a:t>
            </a:r>
            <a:r>
              <a:rPr lang="en-US" sz="4800" b="1" dirty="0" smtClean="0">
                <a:solidFill>
                  <a:srgbClr val="FF0000"/>
                </a:solidFill>
              </a:rPr>
              <a:t>F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6</a:t>
            </a:r>
            <a:endParaRPr lang="en-US" sz="48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648200" y="3124200"/>
            <a:ext cx="8382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86400" y="2895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5800" y="3118835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86200" y="2743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11310" y="1857204"/>
            <a:ext cx="121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   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sz="4000" b="1" dirty="0" smtClean="0"/>
              <a:t>	</a:t>
            </a:r>
            <a:r>
              <a:rPr lang="en-US" b="1" dirty="0" smtClean="0"/>
              <a:t>			</a:t>
            </a:r>
          </a:p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667000" y="2895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" y="195194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3048000" y="3124200"/>
            <a:ext cx="8382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886200" y="2362200"/>
            <a:ext cx="762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86200" y="3810000"/>
            <a:ext cx="762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038600" y="4191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1600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3352800" y="3200400"/>
            <a:ext cx="762000" cy="6096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4572000" y="2438400"/>
            <a:ext cx="533400" cy="4572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029200" y="2133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0" idx="3"/>
            <a:endCxn id="23" idx="7"/>
          </p:cNvCxnSpPr>
          <p:nvPr/>
        </p:nvCxnSpPr>
        <p:spPr>
          <a:xfrm rot="5400000">
            <a:off x="3030304" y="1887304"/>
            <a:ext cx="1025992" cy="110219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5"/>
            <a:endCxn id="28" idx="1"/>
          </p:cNvCxnSpPr>
          <p:nvPr/>
        </p:nvCxnSpPr>
        <p:spPr>
          <a:xfrm rot="16200000" flipH="1">
            <a:off x="4440004" y="1849204"/>
            <a:ext cx="1025992" cy="117839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</p:cNvCxnSpPr>
          <p:nvPr/>
        </p:nvCxnSpPr>
        <p:spPr>
          <a:xfrm rot="5400000">
            <a:off x="2829602" y="2448602"/>
            <a:ext cx="1787992" cy="74159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8" idx="3"/>
          </p:cNvCxnSpPr>
          <p:nvPr/>
        </p:nvCxnSpPr>
        <p:spPr>
          <a:xfrm rot="5400000">
            <a:off x="4210050" y="2477854"/>
            <a:ext cx="589196" cy="207509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0" idx="5"/>
            <a:endCxn id="45" idx="1"/>
          </p:cNvCxnSpPr>
          <p:nvPr/>
        </p:nvCxnSpPr>
        <p:spPr>
          <a:xfrm rot="16200000" flipH="1">
            <a:off x="4592404" y="1696804"/>
            <a:ext cx="263992" cy="72119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9" idx="2"/>
            <a:endCxn id="46" idx="5"/>
          </p:cNvCxnSpPr>
          <p:nvPr/>
        </p:nvCxnSpPr>
        <p:spPr>
          <a:xfrm rot="10800000">
            <a:off x="3449404" y="3982804"/>
            <a:ext cx="589196" cy="39869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3"/>
            <a:endCxn id="39" idx="6"/>
          </p:cNvCxnSpPr>
          <p:nvPr/>
        </p:nvCxnSpPr>
        <p:spPr>
          <a:xfrm rot="5400000">
            <a:off x="4400550" y="3239854"/>
            <a:ext cx="1160696" cy="112259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3" idx="5"/>
            <a:endCxn id="46" idx="1"/>
          </p:cNvCxnSpPr>
          <p:nvPr/>
        </p:nvCxnSpPr>
        <p:spPr>
          <a:xfrm rot="16200000" flipH="1">
            <a:off x="2839804" y="3373204"/>
            <a:ext cx="492592" cy="18779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5" idx="5"/>
            <a:endCxn id="28" idx="1"/>
          </p:cNvCxnSpPr>
          <p:nvPr/>
        </p:nvCxnSpPr>
        <p:spPr>
          <a:xfrm rot="16200000" flipH="1">
            <a:off x="5202004" y="2611204"/>
            <a:ext cx="492592" cy="18779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5" idx="2"/>
            <a:endCxn id="23" idx="7"/>
          </p:cNvCxnSpPr>
          <p:nvPr/>
        </p:nvCxnSpPr>
        <p:spPr>
          <a:xfrm rot="10800000" flipV="1">
            <a:off x="2992204" y="2324100"/>
            <a:ext cx="2036996" cy="62729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5" idx="4"/>
            <a:endCxn id="39" idx="7"/>
          </p:cNvCxnSpPr>
          <p:nvPr/>
        </p:nvCxnSpPr>
        <p:spPr>
          <a:xfrm rot="5400000">
            <a:off x="3925654" y="2952750"/>
            <a:ext cx="1732196" cy="85589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9" idx="1"/>
            <a:endCxn id="23" idx="6"/>
          </p:cNvCxnSpPr>
          <p:nvPr/>
        </p:nvCxnSpPr>
        <p:spPr>
          <a:xfrm rot="16200000" flipV="1">
            <a:off x="2990850" y="3143250"/>
            <a:ext cx="1160696" cy="104639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430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Demonstrating Octahedral shape of S</a:t>
            </a:r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19200" y="49530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Highly stable !</a:t>
            </a:r>
            <a:endParaRPr lang="en-US" sz="4400" b="1" dirty="0"/>
          </a:p>
        </p:txBody>
      </p:sp>
      <p:pic>
        <p:nvPicPr>
          <p:cNvPr id="58370" name="Picture 2" descr="http://kunsthandelinezstodel.files.wordpress.com/2010/05/octahedron-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54" y="1752600"/>
            <a:ext cx="2857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30" grpId="0" animBg="1"/>
      <p:bldP spid="31" grpId="0" animBg="1"/>
      <p:bldP spid="32" grpId="0"/>
      <p:bldP spid="23" grpId="0" animBg="1"/>
      <p:bldP spid="34" grpId="0" animBg="1"/>
      <p:bldP spid="39" grpId="0" animBg="1"/>
      <p:bldP spid="40" grpId="0" animBg="1"/>
      <p:bldP spid="45" grpId="0" animBg="1"/>
      <p:bldP spid="46" grpId="0" animBg="1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0866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BLACKBOARD PRACTICE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		SO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		SiH</a:t>
            </a:r>
            <a:r>
              <a:rPr lang="en-US" sz="4400" b="1" baseline="-25000" dirty="0" smtClean="0"/>
              <a:t>4</a:t>
            </a:r>
            <a:r>
              <a:rPr lang="en-US" sz="4400" b="1" dirty="0" smtClean="0"/>
              <a:t>	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 (0zone)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1) FIGURE OUT BEST LEWIS STRUCTURE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2)USE `BALLOON’ REPULSION TO GUESS</a:t>
            </a:r>
          </a:p>
          <a:p>
            <a:r>
              <a:rPr lang="en-US" sz="4000" dirty="0" smtClean="0"/>
              <a:t>    SHAPE*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*(linear, </a:t>
            </a:r>
            <a:r>
              <a:rPr lang="en-US" sz="4000" dirty="0" err="1" smtClean="0"/>
              <a:t>trigonal</a:t>
            </a:r>
            <a:r>
              <a:rPr lang="en-US" sz="4000" dirty="0" smtClean="0"/>
              <a:t> plane, </a:t>
            </a:r>
            <a:r>
              <a:rPr lang="en-US" sz="4000" dirty="0" err="1" smtClean="0"/>
              <a:t>trigonal</a:t>
            </a:r>
            <a:r>
              <a:rPr lang="en-US" sz="4000" dirty="0" smtClean="0"/>
              <a:t> pyramid, pyramid, bent…)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96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"/>
            <a:ext cx="8534400" cy="40626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1"/>
                </a:solidFill>
              </a:rPr>
              <a:t>4A. Can we use the bond line and Lewis models to predict the shape of the molecules ?</a:t>
            </a: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971800"/>
            <a:ext cx="6629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YES. USE </a:t>
            </a:r>
            <a:r>
              <a:rPr lang="en-US" sz="4400" b="1" dirty="0" smtClean="0">
                <a:solidFill>
                  <a:srgbClr val="FF0000"/>
                </a:solidFill>
              </a:rPr>
              <a:t>VSEPR</a:t>
            </a:r>
            <a:r>
              <a:rPr lang="en-US" sz="4400" dirty="0" smtClean="0"/>
              <a:t> THEORY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419600"/>
            <a:ext cx="8610600" cy="166199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400" b="1" dirty="0" smtClean="0">
                <a:solidFill>
                  <a:schemeClr val="bg1"/>
                </a:solidFill>
              </a:rPr>
              <a:t>4b. Why care ??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224"/>
            <a:ext cx="3727034" cy="24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OGLO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261509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Iron </a:t>
            </a:r>
            <a:r>
              <a:rPr lang="en-US" sz="4000" b="1" dirty="0" err="1" smtClean="0">
                <a:solidFill>
                  <a:srgbClr val="FF0000"/>
                </a:solidFill>
              </a:rPr>
              <a:t>porphyrin</a:t>
            </a:r>
            <a:r>
              <a:rPr lang="en-US" sz="4000" b="1" dirty="0" smtClean="0">
                <a:solidFill>
                  <a:srgbClr val="FF0000"/>
                </a:solidFill>
              </a:rPr>
              <a:t> base of hemoglobin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heme protein quatern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2677" y="1143000"/>
            <a:ext cx="44577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2</a:t>
            </a:r>
            <a:endParaRPr 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8" y="0"/>
            <a:ext cx="865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Blood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2209800"/>
            <a:ext cx="4648200" cy="106680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0232 C 0.09549 -0.00185 0.12483 -0.00185 0.15382 -0.003 C 0.16649 -0.00625 0.17951 -0.00439 0.19219 -0.0081 C 0.1934 -0.00925 0.19514 -0.00972 0.19601 -0.01134 C 0.20399 -0.02453 0.1849 -0.03333 0.17934 -0.03703 C 0.17083 -0.03425 0.17413 -0.03171 0.1717 -0.02175 C 0.17222 -0.01319 0.17014 -0.00277 0.17431 0.00394 C 0.17552 0.00602 0.17986 0.00903 0.18194 0.00903 C 0.21441 0.01019 0.24688 0.01019 0.27934 0.01088 C 0.28594 0.01297 0.28628 0.01667 0.29219 0.01922 C 0.2934 0.02107 0.29479 0.02269 0.29601 0.02454 C 0.29792 0.02778 0.30122 0.03473 0.30122 0.03496 C 0.30087 0.0375 0.30156 0.04121 0.3 0.04329 C 0.2974 0.04676 0.28628 0.04352 0.28455 0.04329 C 0.27847 0.03149 0.28194 0.03542 0.27552 0.02963 C 0.27413 0.02408 0.2691 0.01413 0.2691 0.01436 C 0.26615 0.00163 0.26615 0.00741 0.26788 -0.003 C 0.26684 -0.01643 0.26788 -0.0199 0.26146 -0.02847 C 0.25816 -0.04236 0.26094 -0.0581 0.2717 -0.06273 C 0.28073 -0.06226 0.28976 -0.0625 0.29861 -0.06111 C 0.30729 -0.05972 0.31806 -0.05185 0.32691 -0.04907 C 0.34757 -0.03495 0.37205 -0.03263 0.39479 -0.03032 C 0.40156 -0.02708 0.40816 -0.02638 0.41528 -0.02523 C 0.41823 -0.01412 0.41441 -0.025 0.42049 -0.01666 C 0.42188 -0.01481 0.42465 -0.00625 0.42552 -0.00462 C 0.42847 0.00163 0.43142 0.00811 0.43455 0.01413 C 0.4342 0.02547 0.43403 0.03704 0.43333 0.04838 C 0.43281 0.05579 0.4184 0.08218 0.41406 0.08588 C 0.41111 0.0919 0.40833 0.09584 0.40382 0.09977 C 0.40156 0.10811 0.39878 0.11366 0.39358 0.11852 C 0.38993 0.12825 0.38472 0.13658 0.38073 0.14584 C 0.36997 0.17038 0.38038 0.1507 0.3717 0.16644 C 0.36962 0.17524 0.3658 0.18264 0.36406 0.1919 C 0.3651 0.21135 0.36615 0.21528 0.37049 0.23102 C 0.37378 0.2595 0.36701 0.28102 0.35764 0.30487 C 0.35486 0.31181 0.35313 0.31968 0.35122 0.32709 C 0.35017 0.33102 0.34601 0.33727 0.34601 0.3375 C 0.34462 0.34538 0.34288 0.34838 0.33837 0.3544 C 0.33819 0.35533 0.33611 0.36366 0.33576 0.36459 C 0.32934 0.37732 0.3342 0.3625 0.32934 0.37477 C 0.32222 0.3926 0.3276 0.38426 0.32049 0.39375 C 0.31806 0.40278 0.31979 0.39723 0.31406 0.40903 C 0.31302 0.41088 0.31215 0.41713 0.31146 0.41922 C 0.30764 0.42963 0.30365 0.44375 0.29601 0.45 C 0.2901 0.4669 0.2783 0.4794 0.26528 0.48588 C 0.25781 0.49375 0.24774 0.49653 0.23837 0.49977 C 0.22465 0.49908 0.21094 0.49931 0.1974 0.49792 C 0.1934 0.49746 0.18576 0.49283 0.18576 0.49306 C 0.17986 0.4875 0.17413 0.48241 0.16788 0.47755 C 0.16337 0.47408 0.16128 0.46945 0.15625 0.46713 C 0.14948 0.45811 0.14167 0.45024 0.13576 0.43982 C 0.13194 0.43288 0.13003 0.42709 0.12552 0.42107 C 0.12135 0.40371 0.12847 0.43079 0.12049 0.41088 C 0.11875 0.40649 0.11875 0.40116 0.11667 0.397 C 0.11493 0.39352 0.11319 0.39028 0.11146 0.38681 C 0.10868 0.37524 0.11215 0.38843 0.10503 0.36968 C 0.10139 0.36019 0.10052 0.34954 0.09601 0.34075 C 0.09479 0.32987 0.09323 0.31899 0.09219 0.30811 C 0.09271 0.29514 0.09288 0.28195 0.09358 0.26899 C 0.09427 0.25579 0.1 0.23426 0.10243 0.22107 C 0.10399 0.2125 0.10538 0.20024 0.11024 0.19375 C 0.11493 0.1875 0.12448 0.18125 0.13073 0.17825 C 0.14931 0.18056 0.16632 0.18727 0.18455 0.1919 C 0.19167 0.19838 0.19948 0.20348 0.20764 0.20741 C 0.21128 0.21459 0.21667 0.22014 0.22292 0.22269 C 0.22674 0.22755 0.22951 0.23079 0.23455 0.23311 C 0.23628 0.24028 0.23767 0.24723 0.24097 0.25348 C 0.2434 0.26366 0.24288 0.2757 0.23455 0.27917 C 0.23194 0.28149 0.22986 0.2845 0.22691 0.28588 C 0.22552 0.28658 0.22396 0.28658 0.22292 0.28774 C 0.22222 0.28843 0.22205 0.29005 0.2217 0.29121 " pathEditMode="relative" rAng="0" ptsTypes="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Enzyme and Drug Function…The `lock-in key’ model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more lock and 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67536"/>
            <a:ext cx="5181600" cy="3590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524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an enzyme catalyzes reaction</a:t>
            </a:r>
            <a:endParaRPr lang="en-US" sz="2000" b="1" dirty="0"/>
          </a:p>
        </p:txBody>
      </p:sp>
      <p:pic>
        <p:nvPicPr>
          <p:cNvPr id="7" name="Picture 6" descr="enzym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08916"/>
            <a:ext cx="4724400" cy="23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76743"/>
              </p:ext>
            </p:extLst>
          </p:nvPr>
        </p:nvGraphicFramePr>
        <p:xfrm>
          <a:off x="322385" y="2719754"/>
          <a:ext cx="819096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ChemSketch" r:id="rId4" imgW="5617464" imgH="1359408" progId="ACD.ChemSketch.20">
                  <p:embed/>
                </p:oleObj>
              </mc:Choice>
              <mc:Fallback>
                <p:oleObj name="ChemSketch" r:id="rId4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5" y="2719754"/>
                        <a:ext cx="8190967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52600" y="4724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`</a:t>
            </a:r>
            <a:r>
              <a:rPr lang="en-US" sz="3600" b="1" dirty="0" smtClean="0">
                <a:solidFill>
                  <a:srgbClr val="FF0000"/>
                </a:solidFill>
              </a:rPr>
              <a:t>left-handed’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thalidomide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`right handed’ thalidomide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678" y="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 the role of molecular shape in living systems: 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When drug companies screw it up….the thalidomide example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773" y="1381841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Are these two structures  the same or different ??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08868" y="2752368"/>
            <a:ext cx="10732" cy="402943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eft Pal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95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ight Pal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60" y="4486322"/>
            <a:ext cx="1495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685800"/>
          <a:ext cx="56181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ChemSketch" r:id="rId4" imgW="5617464" imgH="1359408" progId="ACD.ChemSketch.20">
                  <p:embed/>
                </p:oleObj>
              </mc:Choice>
              <mc:Fallback>
                <p:oleObj name="ChemSketch" r:id="rId4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56181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J:\to home\intro to chem\thalidom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38400"/>
            <a:ext cx="4343400" cy="2990741"/>
          </a:xfrm>
          <a:prstGeom prst="rect">
            <a:avLst/>
          </a:prstGeom>
          <a:noFill/>
        </p:spPr>
      </p:pic>
      <p:pic>
        <p:nvPicPr>
          <p:cNvPr id="1031" name="Picture 7" descr="http://images.clipartof.com/small/4708-Happy-Pregnant-Mother-Standing-With-Her-Daughter-And-Son-Clip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228600"/>
            <a:ext cx="1849120" cy="228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b="1" dirty="0" smtClean="0">
                <a:solidFill>
                  <a:srgbClr val="FF0000"/>
                </a:solidFill>
              </a:rPr>
              <a:t>left-handed’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(bad) thalidomide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`right handed’ (good) thalidomide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2057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DEFORMED CHILDREN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www.lifecenterplus.com/uploads/170_aquatics-kids-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514600"/>
            <a:ext cx="4418223" cy="2933700"/>
          </a:xfrm>
          <a:prstGeom prst="rect">
            <a:avLst/>
          </a:prstGeom>
          <a:noFill/>
        </p:spPr>
      </p:pic>
      <p:pic>
        <p:nvPicPr>
          <p:cNvPr id="13" name="Picture 4" descr="Left Pal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5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ight Pal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788497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0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NORMAL CHILDREN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22" y="5323268"/>
            <a:ext cx="8763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Entymological</a:t>
            </a:r>
            <a:r>
              <a:rPr lang="en-US" sz="3200" dirty="0"/>
              <a:t> </a:t>
            </a:r>
            <a:r>
              <a:rPr lang="en-US" sz="3200" dirty="0" smtClean="0"/>
              <a:t> aside:</a:t>
            </a:r>
          </a:p>
          <a:p>
            <a:r>
              <a:rPr lang="en-US" sz="3200" dirty="0" smtClean="0"/>
              <a:t>In chemistry, </a:t>
            </a:r>
            <a:r>
              <a:rPr lang="en-US" sz="3200" b="1" dirty="0" smtClean="0">
                <a:solidFill>
                  <a:srgbClr val="FF0000"/>
                </a:solidFill>
              </a:rPr>
              <a:t>Left handed </a:t>
            </a:r>
            <a:r>
              <a:rPr lang="en-US" sz="3200" dirty="0" smtClean="0"/>
              <a:t>molecules are  termed `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’ , short for `</a:t>
            </a:r>
            <a:r>
              <a:rPr lang="en-US" sz="3200" b="1" dirty="0" smtClean="0">
                <a:solidFill>
                  <a:srgbClr val="FF0000"/>
                </a:solidFill>
              </a:rPr>
              <a:t>SINISTER</a:t>
            </a:r>
            <a:r>
              <a:rPr lang="en-US" sz="3200" dirty="0" smtClean="0"/>
              <a:t>’ which is Latin for </a:t>
            </a:r>
            <a:r>
              <a:rPr lang="en-US" sz="4000" b="1" dirty="0" smtClean="0">
                <a:solidFill>
                  <a:srgbClr val="FF0000"/>
                </a:solidFill>
              </a:rPr>
              <a:t>evil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36" grpId="0" autoUpdateAnimBg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14400" y="685800"/>
          <a:ext cx="7315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ChemSketch" r:id="rId3" imgW="5617464" imgH="1359408" progId="ACD.ChemSketch.20">
                  <p:embed/>
                </p:oleObj>
              </mc:Choice>
              <mc:Fallback>
                <p:oleObj name="ChemSketch" r:id="rId3" imgW="5617464" imgH="1359408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2590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CONVERTS IN MOTHER’ S BODY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40-50% </a:t>
            </a:r>
            <a:r>
              <a:rPr lang="en-US" sz="3200" dirty="0" smtClean="0"/>
              <a:t>`</a:t>
            </a:r>
            <a:r>
              <a:rPr lang="en-US" sz="3200" b="1" dirty="0" smtClean="0">
                <a:solidFill>
                  <a:srgbClr val="FF0000"/>
                </a:solidFill>
              </a:rPr>
              <a:t>left-handed’  (bad) thalidomide  (over time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5052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`</a:t>
            </a:r>
            <a:r>
              <a:rPr lang="en-US" sz="3200" b="1" dirty="0" smtClean="0">
                <a:solidFill>
                  <a:srgbClr val="0070C0"/>
                </a:solidFill>
              </a:rPr>
              <a:t>100 % right handed’ (good) thalidomide (START)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962400" y="3785831"/>
            <a:ext cx="1143000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429000"/>
            <a:ext cx="2438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SO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H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PO</a:t>
            </a:r>
            <a:r>
              <a:rPr lang="en-US" sz="4800" baseline="-25000" dirty="0" smtClean="0"/>
              <a:t>4</a:t>
            </a:r>
          </a:p>
          <a:p>
            <a:r>
              <a:rPr lang="en-US" sz="4800" dirty="0" smtClean="0"/>
              <a:t>HClO</a:t>
            </a:r>
            <a:r>
              <a:rPr lang="en-US" sz="4800" baseline="-25000" dirty="0" smtClean="0"/>
              <a:t>4</a:t>
            </a:r>
            <a:endParaRPr lang="en-US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Exploring the octet vs `experimental’ structures below (on the board)- </a:t>
            </a:r>
          </a:p>
          <a:p>
            <a:endParaRPr lang="en-US" sz="3600" dirty="0"/>
          </a:p>
          <a:p>
            <a:r>
              <a:rPr lang="en-US" sz="3600" dirty="0" smtClean="0"/>
              <a:t>what can we learn ?: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5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Other interesting `factoids’ on molecular `</a:t>
            </a:r>
            <a:r>
              <a:rPr lang="en-US" sz="4000" b="1" dirty="0" smtClean="0">
                <a:solidFill>
                  <a:srgbClr val="FF0000"/>
                </a:solidFill>
              </a:rPr>
              <a:t>hande</a:t>
            </a:r>
            <a:r>
              <a:rPr lang="en-US" sz="4000" b="1" dirty="0" smtClean="0">
                <a:solidFill>
                  <a:srgbClr val="0070C0"/>
                </a:solidFill>
              </a:rPr>
              <a:t>dness</a:t>
            </a:r>
            <a:r>
              <a:rPr lang="en-US" sz="4000" b="1" dirty="0" smtClean="0"/>
              <a:t>’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9904" y="1323439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 naturally occurring sugars are </a:t>
            </a:r>
            <a:r>
              <a:rPr lang="en-US" sz="3200" b="1" dirty="0" smtClean="0">
                <a:solidFill>
                  <a:srgbClr val="0070C0"/>
                </a:solidFill>
              </a:rPr>
              <a:t>right-handed </a:t>
            </a:r>
            <a:r>
              <a:rPr lang="en-US" sz="3200" dirty="0" smtClean="0"/>
              <a:t>(there are no </a:t>
            </a:r>
            <a:r>
              <a:rPr lang="en-US" sz="3200" dirty="0" err="1" smtClean="0"/>
              <a:t>lefthanded</a:t>
            </a:r>
            <a:r>
              <a:rPr lang="en-US" sz="3200" dirty="0" smtClean="0"/>
              <a:t> sugars !!!)</a:t>
            </a:r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 natural amino acids (which form proteins) are </a:t>
            </a:r>
            <a:r>
              <a:rPr lang="en-US" sz="3200" b="1" dirty="0" smtClean="0">
                <a:solidFill>
                  <a:srgbClr val="FF0000"/>
                </a:solidFill>
              </a:rPr>
              <a:t>left-handed.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Only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left-handed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ibuprofen is therapeutic.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 smtClean="0"/>
              <a:t>Advil </a:t>
            </a:r>
            <a:r>
              <a:rPr lang="en-US" sz="3200" dirty="0" smtClean="0"/>
              <a:t>and </a:t>
            </a:r>
            <a:r>
              <a:rPr lang="en-US" sz="3200" b="1" dirty="0" smtClean="0"/>
              <a:t>Motrin </a:t>
            </a:r>
            <a:r>
              <a:rPr lang="en-US" sz="3200" dirty="0" smtClean="0"/>
              <a:t>contain equal amounts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left and right-handed ibuprofen  (so only half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of the dose does anything)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8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Taking a breath…stepping back and reviewing the </a:t>
            </a:r>
            <a:r>
              <a:rPr lang="en-US" sz="6000" b="1" dirty="0" smtClean="0"/>
              <a:t>BIG</a:t>
            </a:r>
            <a:r>
              <a:rPr lang="en-US" sz="4800" b="1" dirty="0" smtClean="0"/>
              <a:t> picture…</a:t>
            </a:r>
          </a:p>
          <a:p>
            <a:r>
              <a:rPr lang="en-US" sz="4800" b="1" dirty="0" smtClean="0"/>
              <a:t>(so far)</a:t>
            </a:r>
            <a:endParaRPr lang="en-US" sz="4800" b="1" dirty="0"/>
          </a:p>
        </p:txBody>
      </p:sp>
      <p:pic>
        <p:nvPicPr>
          <p:cNvPr id="58370" name="Picture 2" descr="http://images.smh.com.au/2012/08/15/3557998/art-353-learning-30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4419600" cy="443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 </a:t>
            </a:r>
            <a:r>
              <a:rPr lang="en-US" dirty="0" smtClean="0"/>
              <a:t>magnified 10,000X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 </a:t>
            </a:r>
            <a:r>
              <a:rPr lang="en-US" dirty="0" smtClean="0"/>
              <a:t>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876800" y="457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b="1" dirty="0" smtClean="0"/>
              <a:t> =PROTONS + NEUTRONS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72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weighs ~1/2000 of </a:t>
            </a:r>
            <a:r>
              <a:rPr lang="en-US" b="1" dirty="0" smtClean="0">
                <a:solidFill>
                  <a:srgbClr val="FF0000"/>
                </a:solidFill>
              </a:rPr>
              <a:t>proton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42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CHAPTER 1: </a:t>
            </a:r>
            <a:r>
              <a:rPr lang="en-US" sz="3600" b="1" dirty="0" smtClean="0"/>
              <a:t>ATOMS</a:t>
            </a:r>
            <a:r>
              <a:rPr lang="en-US" sz="3600" dirty="0" smtClean="0"/>
              <a:t>…THE BASIC BUILDING BLOCKS  LOOK ~ SO:</a:t>
            </a:r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-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096000" cy="3612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FLAVORS OF ATOMS ARE LISTED HERE…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DISTINCT KIND OF ATOM IS CALLED AN…..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638800"/>
            <a:ext cx="3429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element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10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686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CHAPTER 1: (continued)	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ATOMS (</a:t>
            </a:r>
            <a:r>
              <a:rPr lang="en-US" sz="3200" b="1" i="1" dirty="0" smtClean="0">
                <a:solidFill>
                  <a:srgbClr val="FF0000"/>
                </a:solidFill>
              </a:rPr>
              <a:t>elements</a:t>
            </a:r>
            <a:r>
              <a:rPr lang="en-US" sz="3200" b="1" i="1" dirty="0" smtClean="0"/>
              <a:t>)</a:t>
            </a:r>
            <a:r>
              <a:rPr lang="en-US" sz="3200" dirty="0" smtClean="0"/>
              <a:t> COMBINE INTO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  <a:r>
              <a:rPr lang="en-US" sz="3200" dirty="0" smtClean="0"/>
              <a:t> UNDERGO </a:t>
            </a:r>
            <a:r>
              <a:rPr lang="en-US" sz="3200" b="1" dirty="0" smtClean="0">
                <a:solidFill>
                  <a:srgbClr val="00B050"/>
                </a:solidFill>
              </a:rPr>
              <a:t>CHEMICAL REACTIONS </a:t>
            </a:r>
            <a:r>
              <a:rPr lang="en-US" sz="3200" dirty="0" smtClean="0"/>
              <a:t>BY SWAPPING ATOMS.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3200" b="1" dirty="0" smtClean="0"/>
              <a:t>EXAMPLE:</a:t>
            </a:r>
            <a:r>
              <a:rPr lang="en-US" sz="3200" b="1" dirty="0" smtClean="0">
                <a:solidFill>
                  <a:srgbClr val="00B05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12</a:t>
            </a:r>
            <a:r>
              <a:rPr lang="en-US" sz="3200" b="1" dirty="0" smtClean="0">
                <a:solidFill>
                  <a:srgbClr val="00B05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6</a:t>
            </a:r>
            <a:r>
              <a:rPr lang="en-US" sz="3200" b="1" dirty="0" smtClean="0">
                <a:solidFill>
                  <a:srgbClr val="00B050"/>
                </a:solidFill>
              </a:rPr>
              <a:t> + 6O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 6CO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 + 6H</a:t>
            </a:r>
            <a:r>
              <a:rPr lang="en-US" sz="3200" b="1" baseline="-25000" dirty="0" smtClean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0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		             (sugar)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REACTIONS</a:t>
            </a:r>
            <a:r>
              <a:rPr lang="en-US" sz="3200" dirty="0" smtClean="0"/>
              <a:t> UNDERLY </a:t>
            </a:r>
            <a:r>
              <a:rPr lang="en-US" sz="3200" b="1" u="sng" dirty="0" smtClean="0"/>
              <a:t>ALL LIFE ON THE PLANET. 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ELECTRON</a:t>
            </a:r>
            <a:r>
              <a:rPr lang="en-US" sz="3200" dirty="0" smtClean="0"/>
              <a:t>S DICTATE WHICH ATOMS SWAP WITH WHICH.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</a:t>
            </a:r>
            <a:r>
              <a:rPr lang="en-US" sz="3200" dirty="0" smtClean="0"/>
              <a:t> FOLLOW THE </a:t>
            </a:r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.</a:t>
            </a:r>
          </a:p>
          <a:p>
            <a:endParaRPr lang="en-US" sz="4000" dirty="0" smtClean="0"/>
          </a:p>
          <a:p>
            <a:r>
              <a:rPr lang="en-US" sz="2800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http://www.gps-graphics.co.uk/shop/ccdata/images/smallMain_36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973319"/>
            <a:ext cx="3200400" cy="188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dy-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2452758" cy="1836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Chapter 2: Dirt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28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IONIC COMPOUNDS, CLASS ???</a:t>
            </a:r>
            <a:endParaRPr lang="en-US" sz="3600" b="1" dirty="0"/>
          </a:p>
        </p:txBody>
      </p:sp>
      <p:pic>
        <p:nvPicPr>
          <p:cNvPr id="83972" name="Picture 4" descr="http://www.sundayschoolmaterial.net/raising%20hand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4800600" cy="3345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98844"/>
            <a:ext cx="2667000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(text version, p. 46</a:t>
            </a:r>
          </a:p>
          <a:p>
            <a:r>
              <a:rPr lang="en-US" sz="2400" b="1" dirty="0" smtClean="0"/>
              <a:t>“Why do minerals exist?”)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21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057400" cy="21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Chapter 3: Diamonds</a:t>
            </a:r>
            <a:endParaRPr lang="en-US" sz="3200" b="1" dirty="0"/>
          </a:p>
        </p:txBody>
      </p:sp>
      <p:pic>
        <p:nvPicPr>
          <p:cNvPr id="19458" name="Picture 2" descr="http://www.fashionsnoops.com/sem_blog/admin/upload/image/diam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2286000" cy="20974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819400"/>
            <a:ext cx="86868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holds together diamonds, </a:t>
            </a:r>
            <a:r>
              <a:rPr lang="en-US" sz="3200" b="1" dirty="0" err="1" smtClean="0">
                <a:solidFill>
                  <a:srgbClr val="FF0000"/>
                </a:solidFill>
              </a:rPr>
              <a:t>poo</a:t>
            </a:r>
            <a:r>
              <a:rPr lang="en-US" sz="3200" b="1" dirty="0" smtClean="0">
                <a:solidFill>
                  <a:srgbClr val="FF0000"/>
                </a:solidFill>
              </a:rPr>
              <a:t> and you ???</a:t>
            </a:r>
          </a:p>
          <a:p>
            <a:r>
              <a:rPr lang="en-US" sz="2400" b="1" dirty="0" smtClean="0"/>
              <a:t>(text version: Why is carbon special ?)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419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WE DESCRIBE AND BUILD COVALENT COMPOUNDS, MAGGOTS ? </a:t>
            </a:r>
            <a:endParaRPr lang="en-US" sz="3600" b="1" dirty="0"/>
          </a:p>
        </p:txBody>
      </p:sp>
      <p:pic>
        <p:nvPicPr>
          <p:cNvPr id="91138" name="Picture 2" descr="http://izzymom.com/wp-content/uploads/2010/09/drill_sergea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19600"/>
            <a:ext cx="28575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52400"/>
            <a:ext cx="449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Chapter 4: Salt</a:t>
            </a:r>
          </a:p>
          <a:p>
            <a:r>
              <a:rPr lang="en-US" sz="4000" b="1" dirty="0" smtClean="0"/>
              <a:t>Read pages 127-154</a:t>
            </a:r>
            <a:endParaRPr lang="en-US" sz="4000" b="1" dirty="0"/>
          </a:p>
        </p:txBody>
      </p:sp>
      <p:pic>
        <p:nvPicPr>
          <p:cNvPr id="89092" name="Picture 4" descr="http://www.reallynatural.com/pictures/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933825" cy="2952750"/>
          </a:xfrm>
          <a:prstGeom prst="rect">
            <a:avLst/>
          </a:prstGeom>
          <a:noFill/>
        </p:spPr>
      </p:pic>
      <p:pic>
        <p:nvPicPr>
          <p:cNvPr id="89094" name="Picture 6" descr="http://www.compensationmanagement.com/uploaded_images/large-salt-pile-792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505200"/>
            <a:ext cx="3987800" cy="2990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" y="1701046"/>
            <a:ext cx="4648200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can happen when salts (ionic compounds) dissolve 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9096" name="Picture 8" descr="http://facstaff.unca.edu/chennon/images/oce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4419599" cy="24878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38862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500,000,000,000,000,000 tons of salt in the oceans</a:t>
            </a:r>
            <a:endParaRPr lang="en-US" sz="2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500,000,000 </a:t>
            </a:r>
          </a:p>
          <a:p>
            <a:r>
              <a:rPr lang="en-US" sz="2800" b="1" dirty="0" smtClean="0"/>
              <a:t>tons of  humans on Earth</a:t>
            </a:r>
            <a:endParaRPr lang="en-US" sz="2800" b="1" dirty="0"/>
          </a:p>
        </p:txBody>
      </p:sp>
      <p:pic>
        <p:nvPicPr>
          <p:cNvPr id="89098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429000"/>
            <a:ext cx="2441219" cy="3048000"/>
          </a:xfrm>
          <a:prstGeom prst="rect">
            <a:avLst/>
          </a:prstGeom>
          <a:noFill/>
        </p:spPr>
      </p:pic>
      <p:pic>
        <p:nvPicPr>
          <p:cNvPr id="12" name="Picture 10" descr="http://sanseverything.files.wordpress.com/2009/12/homersimps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886340"/>
            <a:ext cx="79019" cy="98659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5410200" y="52578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581400"/>
            <a:ext cx="1752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of us in relation to salt in oceans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42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6263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EXPLAINING DEVIATIONS FROM OCTET RULE:  </a:t>
            </a:r>
          </a:p>
          <a:p>
            <a:r>
              <a:rPr lang="en-US" sz="2800" b="1" dirty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FORMAL CHARGE MINIMIZATION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TRUMPS OCTET RULE BEYOND Si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2102672"/>
            <a:ext cx="6781800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`</a:t>
            </a:r>
            <a:r>
              <a:rPr lang="en-US" sz="4400" b="1" dirty="0" smtClean="0">
                <a:solidFill>
                  <a:srgbClr val="FF0000"/>
                </a:solidFill>
              </a:rPr>
              <a:t>Formal Charge Rule #2 </a:t>
            </a:r>
            <a:endParaRPr lang="en-US" sz="4400" b="1" dirty="0"/>
          </a:p>
          <a:p>
            <a:r>
              <a:rPr lang="en-US" sz="4400" b="1" dirty="0" smtClean="0"/>
              <a:t>Beyond Si, you can throw away the octet rule to minimize  formal charge (=&gt; zero charge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1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More examples using formal charge rule 2</a:t>
            </a:r>
          </a:p>
          <a:p>
            <a:endParaRPr lang="en-US" sz="5400" dirty="0"/>
          </a:p>
          <a:p>
            <a:r>
              <a:rPr lang="en-US" sz="5400" dirty="0" smtClean="0"/>
              <a:t>SO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,   SO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, 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PO</a:t>
            </a:r>
            <a:r>
              <a:rPr lang="en-US" sz="5400" baseline="-25000" dirty="0" smtClean="0"/>
              <a:t>3</a:t>
            </a:r>
            <a:endParaRPr lang="en-US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29982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77" y="1551248"/>
            <a:ext cx="8534400" cy="34470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1"/>
                </a:solidFill>
              </a:rPr>
              <a:t>4A. Can we use the bond line and Lewis models (both octet and formal charge rules)  to predict the </a:t>
            </a:r>
            <a:r>
              <a:rPr lang="en-US" sz="4000" b="1" u="sng" dirty="0" smtClean="0">
                <a:solidFill>
                  <a:schemeClr val="bg1"/>
                </a:solidFill>
              </a:rPr>
              <a:t>shape</a:t>
            </a:r>
            <a:r>
              <a:rPr lang="en-US" sz="4000" b="1" dirty="0" smtClean="0">
                <a:solidFill>
                  <a:schemeClr val="bg1"/>
                </a:solidFill>
              </a:rPr>
              <a:t> of the molecules 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55" y="0"/>
            <a:ext cx="1779932" cy="15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???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572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‘M  NOT DONE YET ASKING ANNOYING QUESTIONS….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9277" y="5068964"/>
            <a:ext cx="6107723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1"/>
                </a:solidFill>
              </a:rPr>
              <a:t>4b. Why care ??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66" y="4326046"/>
            <a:ext cx="3727034" cy="24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6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3200" b="1" dirty="0" smtClean="0"/>
              <a:t>alence 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hell 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/>
              <a:t>lectron </a:t>
            </a:r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air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epulsion theory=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VSEPR</a:t>
            </a:r>
            <a:r>
              <a:rPr lang="en-US" sz="3200" b="1" dirty="0" smtClean="0"/>
              <a:t> theory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534400" cy="40626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1"/>
                </a:solidFill>
              </a:rPr>
              <a:t>4A. Can we use the bond line and Lewis models to predict the shape of the molecules ?</a:t>
            </a: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971800"/>
            <a:ext cx="1905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YES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267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HOW: </a:t>
            </a:r>
          </a:p>
        </p:txBody>
      </p:sp>
    </p:spTree>
    <p:extLst>
      <p:ext uri="{BB962C8B-B14F-4D97-AF65-F5344CB8AC3E}">
        <p14:creationId xmlns:p14="http://schemas.microsoft.com/office/powerpoint/2010/main" val="28404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Basic ideas of </a:t>
            </a:r>
            <a:r>
              <a:rPr lang="en-US" sz="4000" b="1" dirty="0" smtClean="0">
                <a:solidFill>
                  <a:srgbClr val="FF0000"/>
                </a:solidFill>
              </a:rPr>
              <a:t>VSEPR</a:t>
            </a:r>
            <a:r>
              <a:rPr lang="en-US" sz="4000" b="1" dirty="0" smtClean="0">
                <a:solidFill>
                  <a:srgbClr val="002060"/>
                </a:solidFill>
              </a:rPr>
              <a:t> theory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(see pp 111-115)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lone pairs and any collection of bonds between two atoms can be viewed as fat balloon-like blobs of electrons. (=`</a:t>
            </a:r>
            <a:r>
              <a:rPr lang="en-US" sz="3600" b="1" dirty="0" smtClean="0">
                <a:solidFill>
                  <a:srgbClr val="FF0000"/>
                </a:solidFill>
              </a:rPr>
              <a:t>Thingies’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16092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/>
              </a:rPr>
              <a:t>N: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9080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PICTURE OF N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716091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      </a:t>
            </a:r>
            <a:r>
              <a:rPr lang="en-US" sz="6000" dirty="0" err="1" smtClean="0"/>
              <a:t>N</a:t>
            </a:r>
            <a:endParaRPr lang="en-US" sz="6000" dirty="0"/>
          </a:p>
        </p:txBody>
      </p:sp>
      <p:sp>
        <p:nvSpPr>
          <p:cNvPr id="8" name="Oval 7"/>
          <p:cNvSpPr/>
          <p:nvPr/>
        </p:nvSpPr>
        <p:spPr>
          <a:xfrm>
            <a:off x="5930185" y="396562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3842923"/>
            <a:ext cx="1524000" cy="76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3737020"/>
            <a:ext cx="1371600" cy="76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290801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VSEPR </a:t>
            </a:r>
            <a:r>
              <a:rPr lang="en-US" sz="3200" b="1" dirty="0" smtClean="0"/>
              <a:t>PICTURE OF N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20903" y="4748927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one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</a:rPr>
              <a:t>Thingie</a:t>
            </a:r>
            <a:r>
              <a:rPr lang="en-US" sz="3600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768245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Lone pair is one </a:t>
            </a:r>
            <a:r>
              <a:rPr lang="en-US" sz="3600" b="1" dirty="0" err="1" smtClean="0">
                <a:solidFill>
                  <a:srgbClr val="FF0000"/>
                </a:solidFill>
              </a:rPr>
              <a:t>Thingie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9" idx="3"/>
          </p:cNvCxnSpPr>
          <p:nvPr/>
        </p:nvCxnSpPr>
        <p:spPr>
          <a:xfrm flipV="1">
            <a:off x="4226392" y="4493331"/>
            <a:ext cx="35393" cy="4596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26392" y="4502083"/>
            <a:ext cx="3704311" cy="4509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Basic ideas of </a:t>
            </a:r>
            <a:r>
              <a:rPr lang="en-US" sz="4000" b="1" dirty="0" smtClean="0">
                <a:solidFill>
                  <a:srgbClr val="FF0000"/>
                </a:solidFill>
              </a:rPr>
              <a:t>VSEPR</a:t>
            </a:r>
            <a:r>
              <a:rPr lang="en-US" sz="4000" b="1" dirty="0" smtClean="0">
                <a:solidFill>
                  <a:srgbClr val="002060"/>
                </a:solidFill>
              </a:rPr>
              <a:t> theory (cont.)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2. The electron `balloons’ repel each other  to the maximum allowed by `balloon’ geometry. This creates the final geometry of the molecule.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590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geometry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reasoned with real balloons as electron clouds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810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      </a:t>
            </a:r>
            <a:r>
              <a:rPr lang="en-US" sz="6000" dirty="0" err="1" smtClean="0"/>
              <a:t>N</a:t>
            </a:r>
            <a:endParaRPr lang="en-US" sz="6000" dirty="0"/>
          </a:p>
        </p:txBody>
      </p:sp>
      <p:sp>
        <p:nvSpPr>
          <p:cNvPr id="13" name="Oval 12"/>
          <p:cNvSpPr/>
          <p:nvPr/>
        </p:nvSpPr>
        <p:spPr>
          <a:xfrm>
            <a:off x="1981200" y="3886200"/>
            <a:ext cx="1524000" cy="76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62600" y="3886200"/>
            <a:ext cx="1371600" cy="762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4038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5181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Conclusion: based on `balloon’ repulsion N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is linear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44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  <p:bldP spid="14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Basic ideas of </a:t>
            </a:r>
            <a:r>
              <a:rPr lang="en-US" sz="4000" b="1" dirty="0" smtClean="0">
                <a:solidFill>
                  <a:srgbClr val="FF0000"/>
                </a:solidFill>
              </a:rPr>
              <a:t>VSEPR</a:t>
            </a:r>
            <a:r>
              <a:rPr lang="en-US" sz="4000" b="1" dirty="0" smtClean="0">
                <a:solidFill>
                  <a:srgbClr val="002060"/>
                </a:solidFill>
              </a:rPr>
              <a:t> theory (cont.)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1524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CH</a:t>
            </a:r>
            <a:r>
              <a:rPr lang="en-US" sz="5400" b="1" baseline="-25000" dirty="0" smtClean="0"/>
              <a:t>4</a:t>
            </a:r>
            <a:endParaRPr lang="en-US" sz="54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1676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NH</a:t>
            </a:r>
            <a:r>
              <a:rPr lang="en-US" sz="5400" b="1" baseline="-25000" dirty="0" smtClean="0">
                <a:solidFill>
                  <a:srgbClr val="002060"/>
                </a:solidFill>
              </a:rPr>
              <a:t>3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676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baseline="30000" dirty="0" smtClean="0"/>
              <a:t>        </a:t>
            </a:r>
            <a:endParaRPr lang="en-US" sz="5400" b="1" baseline="300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477000" y="2667000"/>
          <a:ext cx="2027238" cy="215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ChemSketch" r:id="rId3" imgW="856488" imgH="908304" progId="ACD.ChemSketch.20">
                  <p:embed/>
                </p:oleObj>
              </mc:Choice>
              <mc:Fallback>
                <p:oleObj name="ChemSketch" r:id="rId3" imgW="856488" imgH="908304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2027238" cy="2151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733800" y="2819400"/>
          <a:ext cx="1600200" cy="193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ChemSketch" r:id="rId5" imgW="667512" imgH="804672" progId="ACD.ChemSketch.20">
                  <p:embed/>
                </p:oleObj>
              </mc:Choice>
              <mc:Fallback>
                <p:oleObj name="ChemSketch" r:id="rId5" imgW="667512" imgH="804672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19400"/>
                        <a:ext cx="1600200" cy="1931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28600" y="2819400"/>
          <a:ext cx="293717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ChemSketch" r:id="rId7" imgW="954024" imgH="384048" progId="ACD.ChemSketch.20">
                  <p:embed/>
                </p:oleObj>
              </mc:Choice>
              <mc:Fallback>
                <p:oleObj name="ChemSketch" r:id="rId7" imgW="954024" imgH="384048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19400"/>
                        <a:ext cx="293717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95400" y="5257800"/>
            <a:ext cx="594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LEWIS OCTET STRUCTURES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85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Using VSEPR Theory- Step 1: Do Lewis octet structures of selected molecules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30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882</Words>
  <Application>Microsoft Office PowerPoint</Application>
  <PresentationFormat>On-screen Show (4:3)</PresentationFormat>
  <Paragraphs>198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93</cp:revision>
  <dcterms:created xsi:type="dcterms:W3CDTF">2010-01-13T02:23:53Z</dcterms:created>
  <dcterms:modified xsi:type="dcterms:W3CDTF">2014-02-26T20:10:17Z</dcterms:modified>
</cp:coreProperties>
</file>