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0" r:id="rId2"/>
    <p:sldId id="415" r:id="rId3"/>
    <p:sldId id="411" r:id="rId4"/>
    <p:sldId id="417" r:id="rId5"/>
    <p:sldId id="418" r:id="rId6"/>
    <p:sldId id="413" r:id="rId7"/>
    <p:sldId id="419" r:id="rId8"/>
    <p:sldId id="421" r:id="rId9"/>
    <p:sldId id="41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 autoAdjust="0"/>
    <p:restoredTop sz="99545" autoAdjust="0"/>
  </p:normalViewPr>
  <p:slideViewPr>
    <p:cSldViewPr>
      <p:cViewPr varScale="1">
        <p:scale>
          <a:sx n="86" d="100"/>
          <a:sy n="86" d="100"/>
        </p:scale>
        <p:origin x="7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86" y="1524000"/>
            <a:ext cx="916533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+ </a:t>
            </a:r>
            <a:r>
              <a:rPr lang="en-US" sz="4800" b="1" dirty="0" smtClean="0">
                <a:solidFill>
                  <a:schemeClr val="bg1"/>
                </a:solidFill>
              </a:rPr>
              <a:t>more board practice 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complete skeletal</a:t>
            </a: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 condensed bond 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 bond line condensed complete skeletal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133600" cy="1834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…and now for the bad news….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8642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Ugly chemical fact #1:</a:t>
            </a:r>
          </a:p>
          <a:p>
            <a:endParaRPr lang="en-US" sz="4400" dirty="0"/>
          </a:p>
          <a:p>
            <a:r>
              <a:rPr lang="en-US" sz="4400" b="1" dirty="0" smtClean="0"/>
              <a:t>Lewis Octet rule doesn’t always work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590800"/>
            <a:ext cx="482825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-71495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EXAMPLE #1: BATTERY ACID  (H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) </a:t>
            </a:r>
            <a:r>
              <a:rPr lang="en-US" sz="2000" b="1" dirty="0" smtClean="0"/>
              <a:t> </a:t>
            </a:r>
            <a:r>
              <a:rPr lang="en-US" sz="2000" dirty="0" smtClean="0"/>
              <a:t>(see also, pg 130 Fig 4.5) </a:t>
            </a:r>
            <a:endParaRPr lang="en-US" sz="2000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68192"/>
              </p:ext>
            </p:extLst>
          </p:nvPr>
        </p:nvGraphicFramePr>
        <p:xfrm>
          <a:off x="512886" y="2177859"/>
          <a:ext cx="3124200" cy="270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ChemSketch" r:id="rId4" imgW="1048512" imgH="908304" progId="ACD.ChemSketch.20">
                  <p:embed/>
                </p:oleObj>
              </mc:Choice>
              <mc:Fallback>
                <p:oleObj name="ChemSketch" r:id="rId4" imgW="1048512" imgH="908304" progId="ACD.ChemSketch.2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6" y="2177859"/>
                        <a:ext cx="3124200" cy="2703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28910" y="5824954"/>
            <a:ext cx="195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Lone pairs </a:t>
            </a:r>
          </a:p>
          <a:p>
            <a:r>
              <a:rPr lang="en-US" sz="2400" b="1" dirty="0" smtClean="0"/>
              <a:t>not shown</a:t>
            </a:r>
            <a:endParaRPr lang="en-US" sz="2400" b="1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83285"/>
              </p:ext>
            </p:extLst>
          </p:nvPr>
        </p:nvGraphicFramePr>
        <p:xfrm>
          <a:off x="4224270" y="2206234"/>
          <a:ext cx="2743200" cy="253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ChemSketch" r:id="rId6" imgW="1082040" imgH="999744" progId="ACD.ChemSketch.20">
                  <p:embed/>
                </p:oleObj>
              </mc:Choice>
              <mc:Fallback>
                <p:oleObj name="ChemSketch" r:id="rId6" imgW="1082040" imgH="999744" progId="ACD.ChemSketch.2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270" y="2206234"/>
                        <a:ext cx="2743200" cy="2534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76700" y="513554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octet prediction for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structure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188677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2893" y="4766211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54" y="5486400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From Experiment</a:t>
            </a:r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Kuczkowski</a:t>
            </a:r>
            <a:r>
              <a:rPr lang="en-US" sz="2400" b="1" dirty="0" smtClean="0"/>
              <a:t> et. al. 1983)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337334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50701" y="1075110"/>
            <a:ext cx="1711239" cy="11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0" y="412778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EXAMPLE #2: Phosphoric acid (H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9954" y="75087"/>
            <a:ext cx="2644046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90800"/>
            <a:ext cx="2744471" cy="2707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590800"/>
            <a:ext cx="3173777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378089"/>
            <a:ext cx="3429310" cy="3101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3950" y="568649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octet prediction for 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structure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69185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From experiment </a:t>
            </a:r>
            <a:r>
              <a:rPr lang="en-US" sz="2800" b="1" dirty="0" smtClean="0"/>
              <a:t>Smith et. al. 1954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" y="565178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EXAMPLE #2: Phosphoric acid (H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2354" y="227487"/>
            <a:ext cx="264404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5250" y="412778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EXAMPLE #3: </a:t>
            </a:r>
            <a:r>
              <a:rPr lang="en-US" sz="3200" b="1" dirty="0" err="1" smtClean="0"/>
              <a:t>Perchloric</a:t>
            </a:r>
            <a:r>
              <a:rPr lang="en-US" sz="3200" b="1" dirty="0" smtClean="0"/>
              <a:t> acid (HClO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9954" y="75087"/>
            <a:ext cx="2644046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0917" y="2504246"/>
            <a:ext cx="3397008" cy="2905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6098" y="3488044"/>
            <a:ext cx="5866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+3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6388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Lewis octet prediction for HClO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80" y="2489221"/>
            <a:ext cx="2896941" cy="2730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5541479"/>
            <a:ext cx="357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From experiment</a:t>
            </a:r>
          </a:p>
          <a:p>
            <a:r>
              <a:rPr lang="en-US" sz="2800" dirty="0" smtClean="0"/>
              <a:t>Casper et. al. 1994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8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429000"/>
            <a:ext cx="2438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SO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>H</a:t>
            </a:r>
            <a:r>
              <a:rPr lang="en-US" sz="4800" baseline="-25000" dirty="0" smtClean="0"/>
              <a:t>3</a:t>
            </a:r>
            <a:r>
              <a:rPr lang="en-US" sz="4800" dirty="0" smtClean="0"/>
              <a:t>PO</a:t>
            </a:r>
            <a:r>
              <a:rPr lang="en-US" sz="4800" baseline="-25000" dirty="0" smtClean="0"/>
              <a:t>4</a:t>
            </a:r>
          </a:p>
          <a:p>
            <a:r>
              <a:rPr lang="en-US" sz="4800" dirty="0" smtClean="0"/>
              <a:t>HClO</a:t>
            </a:r>
            <a:r>
              <a:rPr lang="en-US" sz="4800" baseline="-25000" dirty="0" smtClean="0"/>
              <a:t>4</a:t>
            </a:r>
            <a:endParaRPr lang="en-US" sz="4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Exploring the octet vs `experimental’ structures below (on the board)- </a:t>
            </a:r>
          </a:p>
          <a:p>
            <a:endParaRPr lang="en-US" sz="3600" dirty="0"/>
          </a:p>
          <a:p>
            <a:r>
              <a:rPr lang="en-US" sz="3600" dirty="0" smtClean="0"/>
              <a:t>what can we learn ?: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5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1905000"/>
            <a:ext cx="67818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`</a:t>
            </a:r>
            <a:r>
              <a:rPr lang="en-US" sz="3600" b="1" dirty="0" smtClean="0">
                <a:solidFill>
                  <a:srgbClr val="FF0000"/>
                </a:solidFill>
              </a:rPr>
              <a:t>Old’ Formal Charge Rule #1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     </a:t>
            </a:r>
            <a:endParaRPr lang="en-US" sz="3600" b="1" dirty="0"/>
          </a:p>
          <a:p>
            <a:r>
              <a:rPr lang="en-US" sz="3600" b="1" dirty="0" smtClean="0"/>
              <a:t>The most stable octet structure also minimizes formal charge (=&gt; zero charge)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16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62" y="2596749"/>
            <a:ext cx="3539128" cy="3091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718" y="2552162"/>
            <a:ext cx="3050707" cy="3217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4142360"/>
            <a:ext cx="1184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vs.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77011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“Mickey”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6225" y="581687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“Minnie”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2362200"/>
            <a:ext cx="76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790" y="2120682"/>
            <a:ext cx="4531410" cy="4465637"/>
          </a:xfrm>
          <a:prstGeom prst="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4780" y="2286000"/>
            <a:ext cx="245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Most stable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447800" y="4094368"/>
            <a:ext cx="560838" cy="817433"/>
          </a:xfrm>
          <a:custGeom>
            <a:avLst/>
            <a:gdLst>
              <a:gd name="connsiteX0" fmla="*/ 560838 w 560838"/>
              <a:gd name="connsiteY0" fmla="*/ 785813 h 817433"/>
              <a:gd name="connsiteX1" fmla="*/ 317950 w 560838"/>
              <a:gd name="connsiteY1" fmla="*/ 785813 h 817433"/>
              <a:gd name="connsiteX2" fmla="*/ 3625 w 560838"/>
              <a:gd name="connsiteY2" fmla="*/ 457200 h 817433"/>
              <a:gd name="connsiteX3" fmla="*/ 175075 w 560838"/>
              <a:gd name="connsiteY3" fmla="*/ 0 h 8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38" h="817433">
                <a:moveTo>
                  <a:pt x="560838" y="785813"/>
                </a:moveTo>
                <a:cubicBezTo>
                  <a:pt x="485828" y="813197"/>
                  <a:pt x="410819" y="840582"/>
                  <a:pt x="317950" y="785813"/>
                </a:cubicBezTo>
                <a:cubicBezTo>
                  <a:pt x="225081" y="731044"/>
                  <a:pt x="27437" y="588169"/>
                  <a:pt x="3625" y="457200"/>
                </a:cubicBezTo>
                <a:cubicBezTo>
                  <a:pt x="-20187" y="326231"/>
                  <a:pt x="77444" y="163115"/>
                  <a:pt x="175075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24045" y="3718254"/>
            <a:ext cx="2659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3200" b="1" dirty="0" smtClean="0">
                <a:solidFill>
                  <a:srgbClr val="FF0000"/>
                </a:solidFill>
              </a:rPr>
              <a:t>excited state</a:t>
            </a:r>
            <a:r>
              <a:rPr lang="en-US" sz="3200" dirty="0" smtClean="0"/>
              <a:t>’ molecule of phosgene</a:t>
            </a:r>
            <a:endParaRPr lang="en-US" sz="3200" dirty="0"/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>
            <a:off x="4402054" y="4142360"/>
            <a:ext cx="1013226" cy="1878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62634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EXPLAINING DEVIATIONS FROM OCTET RULE:  </a:t>
            </a:r>
          </a:p>
          <a:p>
            <a:r>
              <a:rPr lang="en-US" sz="2800" b="1" dirty="0"/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FORMAL CHARGE MINIMIZATION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TRUMPS OCTET RULE BEYOND Si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2102672"/>
            <a:ext cx="6781800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`</a:t>
            </a:r>
            <a:r>
              <a:rPr lang="en-US" sz="4400" b="1" dirty="0" smtClean="0">
                <a:solidFill>
                  <a:srgbClr val="FF0000"/>
                </a:solidFill>
              </a:rPr>
              <a:t>Formal Charge Rule #2 </a:t>
            </a:r>
            <a:endParaRPr lang="en-US" sz="4400" b="1" dirty="0"/>
          </a:p>
          <a:p>
            <a:r>
              <a:rPr lang="en-US" sz="4400" b="1" dirty="0" smtClean="0"/>
              <a:t>Beyond Si, you can throw away the octet rule to minimize  formal charge (=&gt; zero charge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14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215</Words>
  <Application>Microsoft Office PowerPoint</Application>
  <PresentationFormat>On-screen Show (4:3)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93</cp:revision>
  <dcterms:created xsi:type="dcterms:W3CDTF">2010-01-13T02:23:53Z</dcterms:created>
  <dcterms:modified xsi:type="dcterms:W3CDTF">2014-02-26T20:11:16Z</dcterms:modified>
</cp:coreProperties>
</file>