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99" r:id="rId2"/>
    <p:sldId id="400" r:id="rId3"/>
    <p:sldId id="401" r:id="rId4"/>
    <p:sldId id="402" r:id="rId5"/>
    <p:sldId id="403" r:id="rId6"/>
    <p:sldId id="404" r:id="rId7"/>
    <p:sldId id="405" r:id="rId8"/>
    <p:sldId id="406" r:id="rId9"/>
    <p:sldId id="407" r:id="rId10"/>
    <p:sldId id="408" r:id="rId11"/>
    <p:sldId id="409" r:id="rId12"/>
    <p:sldId id="410" r:id="rId13"/>
    <p:sldId id="415" r:id="rId14"/>
    <p:sldId id="411" r:id="rId15"/>
    <p:sldId id="417" r:id="rId16"/>
    <p:sldId id="418" r:id="rId17"/>
    <p:sldId id="413" r:id="rId18"/>
    <p:sldId id="419" r:id="rId19"/>
    <p:sldId id="421" r:id="rId20"/>
    <p:sldId id="412" r:id="rId21"/>
    <p:sldId id="42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45" autoAdjust="0"/>
    <p:restoredTop sz="99545" autoAdjust="0"/>
  </p:normalViewPr>
  <p:slideViewPr>
    <p:cSldViewPr>
      <p:cViewPr varScale="1">
        <p:scale>
          <a:sx n="67" d="100"/>
          <a:sy n="67" d="100"/>
        </p:scale>
        <p:origin x="84" y="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42CA2-99C8-41DC-86A7-60F008C0F635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C75EA-4FBF-4ABF-845F-D7C0E9E3CB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31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EE838-2647-401E-9D4B-B5E6DA4593A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95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8C6EB-DEAD-477D-ACB9-D60A765D79B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935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EE838-2647-401E-9D4B-B5E6DA4593A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89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8C6EB-DEAD-477D-ACB9-D60A765D79B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67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8C6EB-DEAD-477D-ACB9-D60A765D79B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21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8C6EB-DEAD-477D-ACB9-D60A765D79B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378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EE838-2647-401E-9D4B-B5E6DA4593A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50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EE838-2647-401E-9D4B-B5E6DA4593A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22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5F977-5A45-4C91-B2B4-C52EF05D686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70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C2DA6-A7BC-4015-939D-3A47523E78CD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52400"/>
            <a:ext cx="8534400" cy="120032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The simple as 1,2,3,4 …HONC bonding rules</a:t>
            </a:r>
          </a:p>
          <a:p>
            <a:r>
              <a:rPr lang="en-US" sz="3600" b="1" dirty="0" smtClean="0"/>
              <a:t>(for organic compounds only)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524000"/>
            <a:ext cx="86106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Element</a:t>
            </a:r>
            <a:r>
              <a:rPr lang="en-US" sz="2800" b="1" dirty="0" smtClean="0"/>
              <a:t>   </a:t>
            </a:r>
            <a:r>
              <a:rPr lang="en-US" sz="2800" b="1" u="sng" dirty="0" smtClean="0"/>
              <a:t>bond count to element</a:t>
            </a:r>
            <a:r>
              <a:rPr lang="en-US" sz="2800" b="1" dirty="0" smtClean="0"/>
              <a:t>   </a:t>
            </a:r>
            <a:r>
              <a:rPr lang="en-US" sz="2800" b="1" u="sng" dirty="0" smtClean="0">
                <a:solidFill>
                  <a:srgbClr val="FF0000"/>
                </a:solidFill>
              </a:rPr>
              <a:t>lone pairs on element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4000" b="1" dirty="0" smtClean="0"/>
              <a:t>H		1				</a:t>
            </a:r>
            <a:r>
              <a:rPr lang="en-US" sz="4000" b="1" dirty="0" smtClean="0">
                <a:solidFill>
                  <a:srgbClr val="FF0000"/>
                </a:solidFill>
              </a:rPr>
              <a:t>0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4000" b="1" dirty="0" smtClean="0"/>
              <a:t>O		2				</a:t>
            </a:r>
            <a:r>
              <a:rPr lang="en-US" sz="4000" b="1" dirty="0" smtClean="0">
                <a:solidFill>
                  <a:srgbClr val="FF0000"/>
                </a:solidFill>
              </a:rPr>
              <a:t>2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4000" b="1" dirty="0" smtClean="0"/>
              <a:t>N		3				</a:t>
            </a:r>
            <a:r>
              <a:rPr lang="en-US" sz="4000" b="1" dirty="0" smtClean="0">
                <a:solidFill>
                  <a:srgbClr val="FF0000"/>
                </a:solidFill>
              </a:rPr>
              <a:t>1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4000" b="1" dirty="0" smtClean="0"/>
              <a:t>C		4				</a:t>
            </a:r>
            <a:r>
              <a:rPr lang="en-US" sz="4000" b="1" dirty="0" smtClean="0">
                <a:solidFill>
                  <a:srgbClr val="FF0000"/>
                </a:solidFill>
              </a:rPr>
              <a:t>0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5257800"/>
            <a:ext cx="7848600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*USE FOR EXERCISE 2.4</a:t>
            </a:r>
            <a:endParaRPr lang="en-US" sz="6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419600"/>
            <a:ext cx="9144000" cy="6463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O, N &amp; C BOND COUNT + </a:t>
            </a:r>
            <a:r>
              <a:rPr lang="en-US" sz="3600" b="1" dirty="0" smtClean="0">
                <a:solidFill>
                  <a:srgbClr val="FF0000"/>
                </a:solidFill>
              </a:rPr>
              <a:t>LONE PAIR </a:t>
            </a:r>
            <a:r>
              <a:rPr lang="en-US" sz="3600" b="1" dirty="0" smtClean="0"/>
              <a:t>COUNT = 4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34857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0"/>
            <a:ext cx="7772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Aside on organic chemical notation </a:t>
            </a:r>
            <a:r>
              <a:rPr lang="en-US" sz="2200" dirty="0" smtClean="0"/>
              <a:t>(see also pp 108-109 of text)</a:t>
            </a:r>
            <a:endParaRPr lang="en-US" sz="2200" dirty="0"/>
          </a:p>
        </p:txBody>
      </p:sp>
      <p:sp>
        <p:nvSpPr>
          <p:cNvPr id="27" name="TextBox 26"/>
          <p:cNvSpPr txBox="1"/>
          <p:nvPr/>
        </p:nvSpPr>
        <p:spPr>
          <a:xfrm>
            <a:off x="304800" y="1371600"/>
            <a:ext cx="883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3) Abbreviated bond line form (most used by organic chemists)</a:t>
            </a:r>
            <a:endParaRPr lang="en-US" sz="4000" b="1" dirty="0"/>
          </a:p>
        </p:txBody>
      </p:sp>
      <p:graphicFrame>
        <p:nvGraphicFramePr>
          <p:cNvPr id="24584" name="Object 8"/>
          <p:cNvGraphicFramePr>
            <a:graphicFrameLocks noChangeAspect="1"/>
          </p:cNvGraphicFramePr>
          <p:nvPr/>
        </p:nvGraphicFramePr>
        <p:xfrm>
          <a:off x="6172200" y="2057400"/>
          <a:ext cx="2743200" cy="2586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0" name="ChemSketch" r:id="rId4" imgW="804672" imgH="758952" progId="ACD.ChemSketch.20">
                  <p:embed/>
                </p:oleObj>
              </mc:Choice>
              <mc:Fallback>
                <p:oleObj name="ChemSketch" r:id="rId4" imgW="804672" imgH="758952" progId="ACD.ChemSketch.20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057400"/>
                        <a:ext cx="2743200" cy="25862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381000" y="4734342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All kinks ,  ends and crossings are C. If no other groups </a:t>
            </a:r>
            <a:r>
              <a:rPr lang="en-US" sz="3000" b="1" dirty="0" err="1" smtClean="0"/>
              <a:t>showing,assume</a:t>
            </a:r>
            <a:r>
              <a:rPr lang="en-US" sz="3000" b="1" dirty="0" smtClean="0"/>
              <a:t> H around C to reach 4 bonds to C.  Lone pairs  assumed via HONC rules(though text doesn’t.)</a:t>
            </a:r>
            <a:endParaRPr lang="en-US" sz="3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04800" y="381000"/>
            <a:ext cx="88392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 Different ways to read/draw HONC structures  (continued)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44039" name="Object 7"/>
          <p:cNvGraphicFramePr>
            <a:graphicFrameLocks noChangeAspect="1"/>
          </p:cNvGraphicFramePr>
          <p:nvPr/>
        </p:nvGraphicFramePr>
        <p:xfrm>
          <a:off x="1524000" y="2514600"/>
          <a:ext cx="3677056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1" name="ChemSketch" r:id="rId6" imgW="2005584" imgH="1164336" progId="ACD.ChemSketch.20">
                  <p:embed/>
                </p:oleObj>
              </mc:Choice>
              <mc:Fallback>
                <p:oleObj name="ChemSketch" r:id="rId6" imgW="2005584" imgH="1164336" progId="ACD.ChemSketch.20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514600"/>
                        <a:ext cx="3677056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Arrow Connector 28"/>
          <p:cNvCxnSpPr/>
          <p:nvPr/>
        </p:nvCxnSpPr>
        <p:spPr>
          <a:xfrm>
            <a:off x="5791200" y="2514600"/>
            <a:ext cx="1371600" cy="1066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0" y="2819400"/>
            <a:ext cx="19812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 smtClean="0">
                <a:solidFill>
                  <a:srgbClr val="0070C0"/>
                </a:solidFill>
              </a:rPr>
              <a:t>Complete </a:t>
            </a:r>
          </a:p>
          <a:p>
            <a:r>
              <a:rPr lang="en-US" sz="2900" b="1" dirty="0" smtClean="0">
                <a:solidFill>
                  <a:srgbClr val="0070C0"/>
                </a:solidFill>
              </a:rPr>
              <a:t>Skeletal</a:t>
            </a:r>
          </a:p>
          <a:p>
            <a:r>
              <a:rPr lang="en-US" sz="2900" b="1" dirty="0" smtClean="0">
                <a:solidFill>
                  <a:srgbClr val="0070C0"/>
                </a:solidFill>
              </a:rPr>
              <a:t> form</a:t>
            </a:r>
            <a:endParaRPr lang="en-US" sz="29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74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43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26" y="1371600"/>
            <a:ext cx="4297529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815" y="2115312"/>
            <a:ext cx="3378701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599" y="152400"/>
            <a:ext cx="8686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Why bond line form is preferred by organic chemists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28598" y="4858434"/>
            <a:ext cx="4800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Complete skeletal form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85815" y="4459145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Bond line form </a:t>
            </a:r>
            <a:endParaRPr lang="en-US" sz="3600" b="1" dirty="0"/>
          </a:p>
        </p:txBody>
      </p:sp>
      <p:sp>
        <p:nvSpPr>
          <p:cNvPr id="8" name="Smiley Face 7"/>
          <p:cNvSpPr/>
          <p:nvPr/>
        </p:nvSpPr>
        <p:spPr>
          <a:xfrm>
            <a:off x="5995415" y="5504765"/>
            <a:ext cx="1028700" cy="1066800"/>
          </a:xfrm>
          <a:prstGeom prst="smileyFac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09615" y="776948"/>
            <a:ext cx="335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SIMPLER LOOKING IS PRETTIER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1" y="5288340"/>
            <a:ext cx="44714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ym typeface="Wingdings" pitchFamily="2" charset="2"/>
              </a:rPr>
              <a:t> </a:t>
            </a:r>
            <a:r>
              <a:rPr lang="en-US" sz="4800" b="1" dirty="0" err="1" smtClean="0">
                <a:sym typeface="Wingdings" pitchFamily="2" charset="2"/>
              </a:rPr>
              <a:t>messy,ugly</a:t>
            </a:r>
            <a:endParaRPr lang="en-US" sz="4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217664" y="4931894"/>
            <a:ext cx="1926336" cy="1938992"/>
          </a:xfrm>
          <a:prstGeom prst="rect">
            <a:avLst/>
          </a:prstGeom>
          <a:solidFill>
            <a:srgbClr val="F094AA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I’m neat &amp; pretty</a:t>
            </a:r>
            <a:endParaRPr lang="en-US" sz="4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09600" y="1371600"/>
            <a:ext cx="163967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aspirin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0734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0" grpId="0"/>
      <p:bldP spid="12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286" y="1524000"/>
            <a:ext cx="9165336" cy="19389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+ </a:t>
            </a:r>
            <a:r>
              <a:rPr lang="en-US" sz="4800" b="1" dirty="0" smtClean="0">
                <a:solidFill>
                  <a:schemeClr val="bg1"/>
                </a:solidFill>
              </a:rPr>
              <a:t>more board practice :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bg1"/>
                </a:solidFill>
              </a:rPr>
              <a:t>complete skeletal</a:t>
            </a:r>
            <a:r>
              <a:rPr lang="en-US" sz="3600" b="1" dirty="0" smtClean="0">
                <a:solidFill>
                  <a:schemeClr val="bg1"/>
                </a:solidFill>
                <a:sym typeface="Wingdings" pitchFamily="2" charset="2"/>
              </a:rPr>
              <a:t> condensed bond line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bg1"/>
                </a:solidFill>
                <a:sym typeface="Wingdings" pitchFamily="2" charset="2"/>
              </a:rPr>
              <a:t> bond line condensed complete skeletal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91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"/>
            <a:ext cx="2133600" cy="18340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9400" y="228600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…and now for the bad news….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986420"/>
            <a:ext cx="3505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Ugly chemical fact #1:</a:t>
            </a:r>
          </a:p>
          <a:p>
            <a:endParaRPr lang="en-US" sz="4400" dirty="0"/>
          </a:p>
          <a:p>
            <a:r>
              <a:rPr lang="en-US" sz="4400" b="1" dirty="0" smtClean="0"/>
              <a:t>Lewis Octet rule doesn’t always work</a:t>
            </a:r>
            <a:endParaRPr lang="en-US" sz="4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2590800"/>
            <a:ext cx="4828258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35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-71495"/>
            <a:ext cx="906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 smtClean="0"/>
          </a:p>
          <a:p>
            <a:r>
              <a:rPr lang="en-US" sz="3200" b="1" dirty="0" smtClean="0"/>
              <a:t>EXAMPLE </a:t>
            </a:r>
            <a:r>
              <a:rPr lang="en-US" sz="3200" b="1" dirty="0" smtClean="0"/>
              <a:t>#1: BATTERY ACID  (H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SO</a:t>
            </a:r>
            <a:r>
              <a:rPr lang="en-US" sz="3200" b="1" baseline="-25000" dirty="0" smtClean="0"/>
              <a:t>4</a:t>
            </a:r>
            <a:r>
              <a:rPr lang="en-US" sz="3200" b="1" dirty="0" smtClean="0"/>
              <a:t>) </a:t>
            </a:r>
            <a:r>
              <a:rPr lang="en-US" sz="2000" b="1" dirty="0" smtClean="0"/>
              <a:t> </a:t>
            </a:r>
            <a:r>
              <a:rPr lang="en-US" sz="2000" dirty="0" smtClean="0"/>
              <a:t>(see also, pg 130 Fig 4.5) </a:t>
            </a:r>
            <a:endParaRPr lang="en-US" sz="2000" dirty="0"/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1368192"/>
              </p:ext>
            </p:extLst>
          </p:nvPr>
        </p:nvGraphicFramePr>
        <p:xfrm>
          <a:off x="512886" y="2177859"/>
          <a:ext cx="3124200" cy="2703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0" name="ChemSketch" r:id="rId4" imgW="1048512" imgH="908304" progId="ACD.ChemSketch.20">
                  <p:embed/>
                </p:oleObj>
              </mc:Choice>
              <mc:Fallback>
                <p:oleObj name="ChemSketch" r:id="rId4" imgW="1048512" imgH="908304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886" y="2177859"/>
                        <a:ext cx="3124200" cy="27035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128910" y="5824954"/>
            <a:ext cx="1954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Lone pairs </a:t>
            </a:r>
          </a:p>
          <a:p>
            <a:r>
              <a:rPr lang="en-US" sz="2400" b="1" dirty="0" smtClean="0"/>
              <a:t>not shown</a:t>
            </a:r>
            <a:endParaRPr lang="en-US" sz="2400" b="1" dirty="0"/>
          </a:p>
        </p:txBody>
      </p:sp>
      <p:graphicFrame>
        <p:nvGraphicFramePr>
          <p:cNvPr id="143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7983285"/>
              </p:ext>
            </p:extLst>
          </p:nvPr>
        </p:nvGraphicFramePr>
        <p:xfrm>
          <a:off x="4224270" y="2206234"/>
          <a:ext cx="2743200" cy="2534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1" name="ChemSketch" r:id="rId6" imgW="1082040" imgH="999744" progId="ACD.ChemSketch.20">
                  <p:embed/>
                </p:oleObj>
              </mc:Choice>
              <mc:Fallback>
                <p:oleObj name="ChemSketch" r:id="rId6" imgW="1082040" imgH="999744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4270" y="2206234"/>
                        <a:ext cx="2743200" cy="25340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076700" y="5135543"/>
            <a:ext cx="48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Lewis octet prediction for H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SO</a:t>
            </a:r>
            <a:r>
              <a:rPr lang="en-US" sz="3200" b="1" baseline="-25000" dirty="0" smtClean="0"/>
              <a:t>4</a:t>
            </a:r>
            <a:r>
              <a:rPr lang="en-US" sz="3200" b="1" dirty="0" smtClean="0"/>
              <a:t> structure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705600" y="3188677"/>
            <a:ext cx="228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42893" y="4766211"/>
            <a:ext cx="228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5154" y="5486400"/>
            <a:ext cx="3657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From Experiment</a:t>
            </a:r>
          </a:p>
          <a:p>
            <a:r>
              <a:rPr lang="en-US" sz="2400" b="1" dirty="0" smtClean="0"/>
              <a:t>(</a:t>
            </a:r>
            <a:r>
              <a:rPr lang="en-US" sz="2400" b="1" dirty="0" err="1" smtClean="0"/>
              <a:t>Kuczkowski</a:t>
            </a:r>
            <a:r>
              <a:rPr lang="en-US" sz="2400" b="1" dirty="0" smtClean="0"/>
              <a:t> et. al. 1983)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67400" y="3373343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+2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50701" y="1075110"/>
            <a:ext cx="1711239" cy="113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98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7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95250" y="412778"/>
            <a:ext cx="906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 smtClean="0"/>
          </a:p>
          <a:p>
            <a:r>
              <a:rPr lang="en-US" sz="3200" b="1" dirty="0" smtClean="0"/>
              <a:t>EXAMPLE #2: Phosphoric acid (H</a:t>
            </a:r>
            <a:r>
              <a:rPr lang="en-US" sz="3200" b="1" baseline="-25000" dirty="0" smtClean="0"/>
              <a:t>3</a:t>
            </a:r>
            <a:r>
              <a:rPr lang="en-US" sz="3200" b="1" dirty="0" smtClean="0"/>
              <a:t>PO</a:t>
            </a:r>
            <a:r>
              <a:rPr lang="en-US" sz="3200" b="1" baseline="-25000" dirty="0" smtClean="0"/>
              <a:t>4</a:t>
            </a:r>
            <a:r>
              <a:rPr lang="en-US" sz="3200" b="1" dirty="0" smtClean="0"/>
              <a:t>)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9954" y="75087"/>
            <a:ext cx="2644046" cy="1752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590800"/>
            <a:ext cx="2744471" cy="27073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8200" y="2590800"/>
            <a:ext cx="3173777" cy="2971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2378089"/>
            <a:ext cx="3429310" cy="31010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33950" y="5686490"/>
            <a:ext cx="403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Lewis octet prediction for H</a:t>
            </a:r>
            <a:r>
              <a:rPr lang="en-US" sz="3200" b="1" baseline="-25000" dirty="0" smtClean="0"/>
              <a:t>3</a:t>
            </a:r>
            <a:r>
              <a:rPr lang="en-US" sz="3200" b="1" dirty="0" smtClean="0"/>
              <a:t>PO</a:t>
            </a:r>
            <a:r>
              <a:rPr lang="en-US" sz="3200" b="1" baseline="-25000" dirty="0" smtClean="0"/>
              <a:t>4</a:t>
            </a:r>
            <a:r>
              <a:rPr lang="en-US" sz="3200" b="1" dirty="0" smtClean="0"/>
              <a:t> structure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5691856"/>
            <a:ext cx="335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From experiment </a:t>
            </a:r>
            <a:r>
              <a:rPr lang="en-US" sz="2800" b="1" dirty="0" smtClean="0"/>
              <a:t>Smith et. al. 1954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7150" y="565178"/>
            <a:ext cx="906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 smtClean="0"/>
          </a:p>
          <a:p>
            <a:r>
              <a:rPr lang="en-US" sz="3200" b="1" dirty="0" smtClean="0"/>
              <a:t>EXAMPLE #2: Phosphoric acid (H</a:t>
            </a:r>
            <a:r>
              <a:rPr lang="en-US" sz="3200" b="1" baseline="-25000" dirty="0" smtClean="0"/>
              <a:t>3</a:t>
            </a:r>
            <a:r>
              <a:rPr lang="en-US" sz="3200" b="1" dirty="0" smtClean="0"/>
              <a:t>PO</a:t>
            </a:r>
            <a:r>
              <a:rPr lang="en-US" sz="3200" b="1" baseline="-25000" dirty="0" smtClean="0"/>
              <a:t>4</a:t>
            </a:r>
            <a:r>
              <a:rPr lang="en-US" sz="3200" b="1" dirty="0" smtClean="0"/>
              <a:t>)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2354" y="227487"/>
            <a:ext cx="2644046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4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95250" y="412778"/>
            <a:ext cx="906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 smtClean="0"/>
          </a:p>
          <a:p>
            <a:r>
              <a:rPr lang="en-US" sz="3200" b="1" dirty="0" smtClean="0"/>
              <a:t>EXAMPLE #3: </a:t>
            </a:r>
            <a:r>
              <a:rPr lang="en-US" sz="3200" b="1" dirty="0" err="1" smtClean="0"/>
              <a:t>Perchloric</a:t>
            </a:r>
            <a:r>
              <a:rPr lang="en-US" sz="3200" b="1" dirty="0" smtClean="0"/>
              <a:t> acid (HClO</a:t>
            </a:r>
            <a:r>
              <a:rPr lang="en-US" sz="3200" b="1" baseline="-25000" dirty="0" smtClean="0"/>
              <a:t>4</a:t>
            </a:r>
            <a:r>
              <a:rPr lang="en-US" sz="3200" b="1" dirty="0" smtClean="0"/>
              <a:t>)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9954" y="75087"/>
            <a:ext cx="2644046" cy="175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0917" y="2504246"/>
            <a:ext cx="3397008" cy="29059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66098" y="3488044"/>
            <a:ext cx="58664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+3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105400" y="5638800"/>
            <a:ext cx="403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Lewis octet prediction for HClO</a:t>
            </a:r>
            <a:r>
              <a:rPr lang="en-US" sz="3200" baseline="-25000" dirty="0" smtClean="0"/>
              <a:t>4</a:t>
            </a:r>
            <a:endParaRPr lang="en-US" sz="3200" baseline="-25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480" y="2489221"/>
            <a:ext cx="2896941" cy="273014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799" y="5541479"/>
            <a:ext cx="35756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From experiment</a:t>
            </a:r>
          </a:p>
          <a:p>
            <a:r>
              <a:rPr lang="en-US" sz="2800" dirty="0" smtClean="0"/>
              <a:t>Casper et. al. 1994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7186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3429000"/>
            <a:ext cx="2438400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H</a:t>
            </a:r>
            <a:r>
              <a:rPr lang="en-US" sz="4800" baseline="-25000" dirty="0" smtClean="0"/>
              <a:t>2</a:t>
            </a:r>
            <a:r>
              <a:rPr lang="en-US" sz="4800" dirty="0" smtClean="0"/>
              <a:t>SO</a:t>
            </a:r>
            <a:r>
              <a:rPr lang="en-US" sz="4800" baseline="-25000" dirty="0" smtClean="0"/>
              <a:t>4</a:t>
            </a:r>
            <a:r>
              <a:rPr lang="en-US" sz="4800" dirty="0" smtClean="0"/>
              <a:t> </a:t>
            </a:r>
          </a:p>
          <a:p>
            <a:r>
              <a:rPr lang="en-US" sz="4800" dirty="0" smtClean="0"/>
              <a:t>H</a:t>
            </a:r>
            <a:r>
              <a:rPr lang="en-US" sz="4800" baseline="-25000" dirty="0" smtClean="0"/>
              <a:t>3</a:t>
            </a:r>
            <a:r>
              <a:rPr lang="en-US" sz="4800" dirty="0" smtClean="0"/>
              <a:t>PO</a:t>
            </a:r>
            <a:r>
              <a:rPr lang="en-US" sz="4800" baseline="-25000" dirty="0" smtClean="0"/>
              <a:t>4</a:t>
            </a:r>
          </a:p>
          <a:p>
            <a:r>
              <a:rPr lang="en-US" sz="4800" dirty="0" smtClean="0"/>
              <a:t>HClO</a:t>
            </a:r>
            <a:r>
              <a:rPr lang="en-US" sz="4800" baseline="-25000" dirty="0" smtClean="0"/>
              <a:t>4</a:t>
            </a:r>
            <a:endParaRPr lang="en-US" sz="4800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609600"/>
            <a:ext cx="891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Exploring the octet vs `experimental’ structures below (on the board)- </a:t>
            </a:r>
          </a:p>
          <a:p>
            <a:endParaRPr lang="en-US" sz="3600" dirty="0"/>
          </a:p>
          <a:p>
            <a:r>
              <a:rPr lang="en-US" sz="3600" dirty="0" smtClean="0"/>
              <a:t>what can we learn ?: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1259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47800" y="1905000"/>
            <a:ext cx="6781800" cy="286232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`</a:t>
            </a:r>
            <a:r>
              <a:rPr lang="en-US" sz="3600" b="1" dirty="0" smtClean="0">
                <a:solidFill>
                  <a:srgbClr val="FF0000"/>
                </a:solidFill>
              </a:rPr>
              <a:t>Old’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Formal Charge </a:t>
            </a:r>
            <a:r>
              <a:rPr lang="en-US" sz="3600" b="1" dirty="0" smtClean="0">
                <a:solidFill>
                  <a:srgbClr val="FF0000"/>
                </a:solidFill>
              </a:rPr>
              <a:t>Rule #1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r>
              <a:rPr lang="en-US" sz="3600" b="1" dirty="0"/>
              <a:t>	</a:t>
            </a:r>
            <a:r>
              <a:rPr lang="en-US" sz="3600" b="1" dirty="0" smtClean="0"/>
              <a:t>     </a:t>
            </a:r>
            <a:endParaRPr lang="en-US" sz="3600" b="1" dirty="0"/>
          </a:p>
          <a:p>
            <a:r>
              <a:rPr lang="en-US" sz="3600" b="1" dirty="0" smtClean="0"/>
              <a:t>The most stable </a:t>
            </a:r>
            <a:r>
              <a:rPr lang="en-US" sz="3600" b="1" dirty="0" smtClean="0"/>
              <a:t>octet structure also minimizes </a:t>
            </a:r>
            <a:r>
              <a:rPr lang="en-US" sz="3600" b="1" dirty="0" smtClean="0"/>
              <a:t>formal charge (=&gt; zero charge)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47163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0562" y="2596749"/>
            <a:ext cx="3539128" cy="30912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718" y="2552162"/>
            <a:ext cx="3050707" cy="321795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10000" y="4142360"/>
            <a:ext cx="11841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vs.</a:t>
            </a:r>
            <a:endParaRPr lang="en-US" sz="4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" y="5770119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“Mickey”</a:t>
            </a:r>
            <a:endParaRPr lang="en-US" sz="4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956225" y="5816878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“Minnie”</a:t>
            </a:r>
            <a:endParaRPr lang="en-US" sz="4400" b="1" dirty="0"/>
          </a:p>
        </p:txBody>
      </p:sp>
      <p:sp>
        <p:nvSpPr>
          <p:cNvPr id="3" name="Rectangle 2"/>
          <p:cNvSpPr/>
          <p:nvPr/>
        </p:nvSpPr>
        <p:spPr>
          <a:xfrm>
            <a:off x="152400" y="2362200"/>
            <a:ext cx="76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6790" y="2120682"/>
            <a:ext cx="4531410" cy="4465637"/>
          </a:xfrm>
          <a:prstGeom prst="rect">
            <a:avLst/>
          </a:prstGeom>
          <a:noFill/>
          <a:ln w="793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74780" y="2286000"/>
            <a:ext cx="2454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Most stable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447800" y="4094368"/>
            <a:ext cx="560838" cy="817433"/>
          </a:xfrm>
          <a:custGeom>
            <a:avLst/>
            <a:gdLst>
              <a:gd name="connsiteX0" fmla="*/ 560838 w 560838"/>
              <a:gd name="connsiteY0" fmla="*/ 785813 h 817433"/>
              <a:gd name="connsiteX1" fmla="*/ 317950 w 560838"/>
              <a:gd name="connsiteY1" fmla="*/ 785813 h 817433"/>
              <a:gd name="connsiteX2" fmla="*/ 3625 w 560838"/>
              <a:gd name="connsiteY2" fmla="*/ 457200 h 817433"/>
              <a:gd name="connsiteX3" fmla="*/ 175075 w 560838"/>
              <a:gd name="connsiteY3" fmla="*/ 0 h 817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838" h="817433">
                <a:moveTo>
                  <a:pt x="560838" y="785813"/>
                </a:moveTo>
                <a:cubicBezTo>
                  <a:pt x="485828" y="813197"/>
                  <a:pt x="410819" y="840582"/>
                  <a:pt x="317950" y="785813"/>
                </a:cubicBezTo>
                <a:cubicBezTo>
                  <a:pt x="225081" y="731044"/>
                  <a:pt x="27437" y="588169"/>
                  <a:pt x="3625" y="457200"/>
                </a:cubicBezTo>
                <a:cubicBezTo>
                  <a:pt x="-20187" y="326231"/>
                  <a:pt x="77444" y="163115"/>
                  <a:pt x="175075" y="0"/>
                </a:cubicBezTo>
              </a:path>
            </a:pathLst>
          </a:custGeom>
          <a:noFill/>
          <a:ln w="508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24045" y="3718254"/>
            <a:ext cx="26595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`</a:t>
            </a:r>
            <a:r>
              <a:rPr lang="en-US" sz="3200" b="1" dirty="0" smtClean="0">
                <a:solidFill>
                  <a:srgbClr val="FF0000"/>
                </a:solidFill>
              </a:rPr>
              <a:t>excited state</a:t>
            </a:r>
            <a:r>
              <a:rPr lang="en-US" sz="3200" dirty="0" smtClean="0"/>
              <a:t>’ molecule of phosgene</a:t>
            </a:r>
            <a:endParaRPr lang="en-US" sz="3200" dirty="0"/>
          </a:p>
        </p:txBody>
      </p:sp>
      <p:cxnSp>
        <p:nvCxnSpPr>
          <p:cNvPr id="14" name="Straight Arrow Connector 13"/>
          <p:cNvCxnSpPr>
            <a:stCxn id="11" idx="0"/>
          </p:cNvCxnSpPr>
          <p:nvPr/>
        </p:nvCxnSpPr>
        <p:spPr>
          <a:xfrm>
            <a:off x="4402054" y="4142360"/>
            <a:ext cx="1013226" cy="18780"/>
          </a:xfrm>
          <a:prstGeom prst="straightConnector1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39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rgbClr val="FF0000"/>
                </a:solidFill>
              </a:rPr>
              <a:t>Simple Bonding Rules for Organic* compounds: 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smtClean="0">
                <a:solidFill>
                  <a:srgbClr val="002060"/>
                </a:solidFill>
              </a:rPr>
              <a:t>the HONC Rules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752600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EXAMPLE #1: ethane   (C</a:t>
            </a:r>
            <a:r>
              <a:rPr lang="en-US" sz="4000" b="1" baseline="-25000" dirty="0" smtClean="0"/>
              <a:t>2</a:t>
            </a:r>
            <a:r>
              <a:rPr lang="en-US" sz="4000" b="1" dirty="0" smtClean="0"/>
              <a:t>H</a:t>
            </a:r>
            <a:r>
              <a:rPr lang="en-US" sz="4000" b="1" baseline="-25000" dirty="0" smtClean="0"/>
              <a:t>6</a:t>
            </a:r>
            <a:r>
              <a:rPr lang="en-US" sz="4000" b="1" dirty="0" smtClean="0"/>
              <a:t>) </a:t>
            </a:r>
          </a:p>
          <a:p>
            <a:r>
              <a:rPr lang="en-US" sz="4000" b="1" dirty="0" smtClean="0"/>
              <a:t>= one of the `</a:t>
            </a:r>
            <a:r>
              <a:rPr lang="en-US" sz="4000" b="1" dirty="0" smtClean="0">
                <a:solidFill>
                  <a:srgbClr val="FF0000"/>
                </a:solidFill>
              </a:rPr>
              <a:t>natural’ gases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219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*</a:t>
            </a:r>
            <a:r>
              <a:rPr lang="en-US" sz="2800" b="1" dirty="0" smtClean="0"/>
              <a:t>Compounds made of C+ H with options to include O and N</a:t>
            </a:r>
            <a:endParaRPr lang="en-US" sz="2800" b="1" dirty="0"/>
          </a:p>
        </p:txBody>
      </p:sp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2514600" y="3048000"/>
          <a:ext cx="4567237" cy="3171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ChemSketch" r:id="rId4" imgW="3038856" imgH="2109216" progId="ACD.ChemSketch.20">
                  <p:embed/>
                </p:oleObj>
              </mc:Choice>
              <mc:Fallback>
                <p:oleObj name="ChemSketch" r:id="rId4" imgW="3038856" imgH="2109216" progId="ACD.ChemSketch.20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048000"/>
                        <a:ext cx="4567237" cy="31712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231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362634"/>
            <a:ext cx="838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EXPLAINING DEVIATIONS FROM OCTET RULE:  </a:t>
            </a:r>
          </a:p>
          <a:p>
            <a:r>
              <a:rPr lang="en-US" sz="2800" b="1" dirty="0"/>
              <a:t>	</a:t>
            </a:r>
            <a:r>
              <a:rPr lang="en-US" sz="4000" b="1" dirty="0" smtClean="0">
                <a:solidFill>
                  <a:srgbClr val="FF0000"/>
                </a:solidFill>
              </a:rPr>
              <a:t>FORMAL CHARGE </a:t>
            </a:r>
            <a:r>
              <a:rPr lang="en-US" sz="4000" b="1" dirty="0" smtClean="0">
                <a:solidFill>
                  <a:srgbClr val="FF0000"/>
                </a:solidFill>
              </a:rPr>
              <a:t>MINIMIZATION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TRUMPS OCTET RULE BEYOND Si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9700" y="2102672"/>
            <a:ext cx="6781800" cy="34778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`</a:t>
            </a:r>
            <a:r>
              <a:rPr lang="en-US" sz="4400" b="1" dirty="0" smtClean="0">
                <a:solidFill>
                  <a:srgbClr val="FF0000"/>
                </a:solidFill>
              </a:rPr>
              <a:t>Formal </a:t>
            </a:r>
            <a:r>
              <a:rPr lang="en-US" sz="4400" b="1" dirty="0" smtClean="0">
                <a:solidFill>
                  <a:srgbClr val="FF0000"/>
                </a:solidFill>
              </a:rPr>
              <a:t>Charge </a:t>
            </a:r>
            <a:r>
              <a:rPr lang="en-US" sz="4400" b="1" dirty="0" smtClean="0">
                <a:solidFill>
                  <a:srgbClr val="FF0000"/>
                </a:solidFill>
              </a:rPr>
              <a:t>Rule #2 </a:t>
            </a:r>
            <a:endParaRPr lang="en-US" sz="4400" b="1" dirty="0"/>
          </a:p>
          <a:p>
            <a:r>
              <a:rPr lang="en-US" sz="4400" b="1" dirty="0" smtClean="0"/>
              <a:t>Beyond Si, you can throw away the octet rule to minimize </a:t>
            </a:r>
            <a:r>
              <a:rPr lang="en-US" sz="4400" b="1" dirty="0" smtClean="0"/>
              <a:t> formal </a:t>
            </a:r>
            <a:r>
              <a:rPr lang="en-US" sz="4400" b="1" dirty="0" smtClean="0"/>
              <a:t>charge </a:t>
            </a:r>
            <a:r>
              <a:rPr lang="en-US" sz="4400" b="1" dirty="0" smtClean="0"/>
              <a:t>(=&gt; zero charge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8146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219200"/>
            <a:ext cx="7010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More examples using formal charge rule 2</a:t>
            </a:r>
          </a:p>
          <a:p>
            <a:endParaRPr lang="en-US" sz="5400" dirty="0"/>
          </a:p>
          <a:p>
            <a:r>
              <a:rPr lang="en-US" sz="5400" dirty="0" smtClean="0"/>
              <a:t>SO</a:t>
            </a:r>
            <a:r>
              <a:rPr lang="en-US" sz="5400" baseline="-25000" dirty="0" smtClean="0"/>
              <a:t>3</a:t>
            </a:r>
            <a:r>
              <a:rPr lang="en-US" sz="5400" dirty="0" smtClean="0"/>
              <a:t>,   SO</a:t>
            </a:r>
            <a:r>
              <a:rPr lang="en-US" sz="5400" baseline="-25000" dirty="0" smtClean="0"/>
              <a:t>2</a:t>
            </a:r>
            <a:r>
              <a:rPr lang="en-US" sz="5400" dirty="0" smtClean="0"/>
              <a:t>, H</a:t>
            </a:r>
            <a:r>
              <a:rPr lang="en-US" sz="5400" baseline="-25000" dirty="0" smtClean="0"/>
              <a:t>3</a:t>
            </a:r>
            <a:r>
              <a:rPr lang="en-US" sz="5400" dirty="0" smtClean="0"/>
              <a:t>PO</a:t>
            </a:r>
            <a:r>
              <a:rPr lang="en-US" sz="5400" baseline="-25000" dirty="0" smtClean="0"/>
              <a:t>3</a:t>
            </a:r>
            <a:endParaRPr lang="en-US" sz="5400" baseline="-25000" dirty="0"/>
          </a:p>
        </p:txBody>
      </p:sp>
    </p:spTree>
    <p:extLst>
      <p:ext uri="{BB962C8B-B14F-4D97-AF65-F5344CB8AC3E}">
        <p14:creationId xmlns:p14="http://schemas.microsoft.com/office/powerpoint/2010/main" val="299823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286000" y="2286000"/>
          <a:ext cx="5179269" cy="3722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ChemSketch" r:id="rId3" imgW="2935224" imgH="2109216" progId="ACD.ChemSketch.20">
                  <p:embed/>
                </p:oleObj>
              </mc:Choice>
              <mc:Fallback>
                <p:oleObj name="ChemSketch" r:id="rId3" imgW="2935224" imgH="2109216" progId="ACD.ChemSketch.20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286000"/>
                        <a:ext cx="5179269" cy="3722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600" y="762000"/>
            <a:ext cx="723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EXAMPLE #2: ethanol  (C</a:t>
            </a:r>
            <a:r>
              <a:rPr lang="en-US" sz="4000" b="1" baseline="-25000" dirty="0" smtClean="0"/>
              <a:t>2</a:t>
            </a:r>
            <a:r>
              <a:rPr lang="en-US" sz="4000" b="1" dirty="0" smtClean="0"/>
              <a:t>H</a:t>
            </a:r>
            <a:r>
              <a:rPr lang="en-US" sz="4000" b="1" baseline="-25000" dirty="0" smtClean="0"/>
              <a:t>6</a:t>
            </a:r>
            <a:r>
              <a:rPr lang="en-US" sz="4000" b="1" dirty="0" smtClean="0"/>
              <a:t>O)  =</a:t>
            </a:r>
            <a:r>
              <a:rPr lang="en-US" sz="4000" b="1" dirty="0" smtClean="0">
                <a:solidFill>
                  <a:srgbClr val="FF0000"/>
                </a:solidFill>
              </a:rPr>
              <a:t>drinking alcohol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41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0"/>
            <a:ext cx="883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EXAMPLE #3: aspirin  (C</a:t>
            </a:r>
            <a:r>
              <a:rPr lang="en-US" sz="4000" b="1" baseline="-25000" dirty="0" smtClean="0"/>
              <a:t>10</a:t>
            </a:r>
            <a:r>
              <a:rPr lang="en-US" sz="4000" b="1" dirty="0" smtClean="0"/>
              <a:t>H</a:t>
            </a:r>
            <a:r>
              <a:rPr lang="en-US" sz="4000" b="1" baseline="-25000" dirty="0" smtClean="0"/>
              <a:t>12</a:t>
            </a:r>
            <a:r>
              <a:rPr lang="en-US" sz="4000" b="1" dirty="0" smtClean="0"/>
              <a:t>O</a:t>
            </a:r>
            <a:r>
              <a:rPr lang="en-US" sz="4000" b="1" baseline="-25000" dirty="0" smtClean="0"/>
              <a:t>5</a:t>
            </a:r>
            <a:r>
              <a:rPr lang="en-US" sz="4000" b="1" dirty="0" smtClean="0"/>
              <a:t> )</a:t>
            </a:r>
          </a:p>
          <a:p>
            <a:r>
              <a:rPr lang="en-US" sz="4000" b="1" dirty="0" smtClean="0"/>
              <a:t>= </a:t>
            </a:r>
            <a:r>
              <a:rPr lang="en-US" sz="4000" b="1" dirty="0" smtClean="0">
                <a:solidFill>
                  <a:srgbClr val="FF0000"/>
                </a:solidFill>
              </a:rPr>
              <a:t>what to take </a:t>
            </a:r>
            <a:r>
              <a:rPr lang="en-US" sz="4000" b="1" dirty="0" smtClean="0"/>
              <a:t>after excess alcohol  </a:t>
            </a:r>
            <a:endParaRPr lang="en-US" sz="4000" b="1" dirty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447800" y="1447800"/>
          <a:ext cx="6086475" cy="5183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ChemSketch" r:id="rId3" imgW="1688592" imgH="1438656" progId="ACD.ChemSketch.20">
                  <p:embed/>
                </p:oleObj>
              </mc:Choice>
              <mc:Fallback>
                <p:oleObj name="ChemSketch" r:id="rId3" imgW="1688592" imgH="1438656" progId="ACD.ChemSketch.20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447800"/>
                        <a:ext cx="6086475" cy="51839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986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1447800" y="2514600"/>
          <a:ext cx="4425950" cy="3148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ChemSketch" r:id="rId3" imgW="1688592" imgH="1200912" progId="ACD.ChemSketch.20">
                  <p:embed/>
                </p:oleObj>
              </mc:Choice>
              <mc:Fallback>
                <p:oleObj name="ChemSketch" r:id="rId3" imgW="1688592" imgH="1200912" progId="ACD.ChemSketch.20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514600"/>
                        <a:ext cx="4425950" cy="3148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600" y="381000"/>
            <a:ext cx="868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EXAMPLE #4: glycine  (C</a:t>
            </a:r>
            <a:r>
              <a:rPr lang="en-US" sz="4000" b="1" baseline="-25000" dirty="0" smtClean="0"/>
              <a:t>2</a:t>
            </a:r>
            <a:r>
              <a:rPr lang="en-US" sz="4000" b="1" dirty="0" smtClean="0"/>
              <a:t>H</a:t>
            </a:r>
            <a:r>
              <a:rPr lang="en-US" sz="4000" b="1" baseline="-25000" dirty="0" smtClean="0"/>
              <a:t>5</a:t>
            </a:r>
            <a:r>
              <a:rPr lang="en-US" sz="4000" b="1" dirty="0" smtClean="0"/>
              <a:t>NO</a:t>
            </a:r>
            <a:r>
              <a:rPr lang="en-US" sz="4000" b="1" baseline="-25000" dirty="0" smtClean="0"/>
              <a:t>2</a:t>
            </a:r>
            <a:r>
              <a:rPr lang="en-US" sz="4000" b="1" dirty="0" smtClean="0"/>
              <a:t>)  =amino acid, building block of proteins (</a:t>
            </a:r>
            <a:r>
              <a:rPr lang="en-US" sz="4000" b="1" dirty="0" smtClean="0">
                <a:solidFill>
                  <a:srgbClr val="FF0000"/>
                </a:solidFill>
              </a:rPr>
              <a:t>building block</a:t>
            </a:r>
            <a:r>
              <a:rPr lang="en-US" sz="4000" b="1" dirty="0" smtClean="0"/>
              <a:t> of all living things )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18291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http://www.biologycorner.com/resources/dna_molecul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52" y="1290828"/>
            <a:ext cx="8001000" cy="538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528" y="124361"/>
            <a:ext cx="3166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EXAMPLE #5:</a:t>
            </a:r>
            <a:endParaRPr lang="en-US" sz="4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6858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DNA  (</a:t>
            </a:r>
            <a:r>
              <a:rPr lang="en-US" sz="4000" b="1" dirty="0" smtClean="0">
                <a:solidFill>
                  <a:srgbClr val="FF0000"/>
                </a:solidFill>
              </a:rPr>
              <a:t>BLUEPRINT</a:t>
            </a:r>
            <a:r>
              <a:rPr lang="en-US" sz="4000" b="1" dirty="0" smtClean="0"/>
              <a:t> for all living things)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179065" y="124361"/>
            <a:ext cx="5410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Deoxyribonucleic acid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95600" y="1578352"/>
            <a:ext cx="137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562600" y="1730240"/>
            <a:ext cx="137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05712" y="1914906"/>
            <a:ext cx="137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562600" y="4114800"/>
            <a:ext cx="137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743200" y="3799832"/>
            <a:ext cx="137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895600" y="1578352"/>
            <a:ext cx="137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81000" y="2971800"/>
            <a:ext cx="137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43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rothamsted.bbsrc.ac.uk/notebook/courses/guide/images/dn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09600"/>
            <a:ext cx="4114800" cy="61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304800"/>
            <a:ext cx="304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POPULAR GRAPHIC FOR DNA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6391870" y="457200"/>
            <a:ext cx="461665" cy="4953000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57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0"/>
            <a:ext cx="7772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organic chemical notation </a:t>
            </a:r>
            <a:r>
              <a:rPr lang="en-US" sz="2200" dirty="0" smtClean="0"/>
              <a:t>(see also pp 108-109 of text)</a:t>
            </a:r>
            <a:endParaRPr lang="en-US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381000"/>
            <a:ext cx="9144000" cy="61555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FF0000"/>
                </a:solidFill>
              </a:rPr>
              <a:t>3 different ways to read/draw HONC structures   </a:t>
            </a:r>
            <a:endParaRPr lang="en-US" sz="3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066800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1) </a:t>
            </a:r>
            <a:r>
              <a:rPr lang="en-US" sz="4000" b="1" dirty="0" smtClean="0">
                <a:solidFill>
                  <a:srgbClr val="0070C0"/>
                </a:solidFill>
              </a:rPr>
              <a:t>Complete skeletal form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495800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smtClean="0">
                <a:solidFill>
                  <a:srgbClr val="0070C0"/>
                </a:solidFill>
              </a:rPr>
              <a:t>All or most all lone pairs,  bonds and atoms shown explicitly.</a:t>
            </a:r>
            <a:endParaRPr lang="en-US" sz="42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" y="2362200"/>
            <a:ext cx="220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Rubbing alcohol</a:t>
            </a:r>
            <a:endParaRPr lang="en-US" sz="4000" b="1" dirty="0">
              <a:solidFill>
                <a:srgbClr val="002060"/>
              </a:solidFill>
            </a:endParaRPr>
          </a:p>
        </p:txBody>
      </p:sp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2895600" y="1905000"/>
          <a:ext cx="4114800" cy="2388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ChemSketch" r:id="rId4" imgW="2005584" imgH="1164336" progId="ACD.ChemSketch.20">
                  <p:embed/>
                </p:oleObj>
              </mc:Choice>
              <mc:Fallback>
                <p:oleObj name="ChemSketch" r:id="rId4" imgW="2005584" imgH="1164336" progId="ACD.ChemSketch.20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905000"/>
                        <a:ext cx="4114800" cy="2388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796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0"/>
            <a:ext cx="7772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Aside on organic chemical notation </a:t>
            </a:r>
            <a:r>
              <a:rPr lang="en-US" sz="2200" dirty="0" smtClean="0"/>
              <a:t>(see also pp 108-109 of text)</a:t>
            </a:r>
            <a:endParaRPr lang="en-US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381000"/>
            <a:ext cx="88392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 Different ways to read/draw HONC structures  (continued)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1371600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2) </a:t>
            </a:r>
            <a:r>
              <a:rPr lang="en-US" sz="4000" b="1" dirty="0" smtClean="0">
                <a:solidFill>
                  <a:srgbClr val="FF0000"/>
                </a:solidFill>
              </a:rPr>
              <a:t>Condensed form</a:t>
            </a:r>
            <a:endParaRPr lang="en-US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5257800" y="1905000"/>
          <a:ext cx="3581400" cy="307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" name="ChemSketch" r:id="rId4" imgW="1091184" imgH="935736" progId="ACD.ChemSketch.20">
                  <p:embed/>
                </p:oleObj>
              </mc:Choice>
              <mc:Fallback>
                <p:oleObj name="ChemSketch" r:id="rId4" imgW="1091184" imgH="935736" progId="ACD.ChemSketch.20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905000"/>
                        <a:ext cx="3581400" cy="307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0" y="4953000"/>
            <a:ext cx="899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Methyl (CH</a:t>
            </a:r>
            <a:r>
              <a:rPr lang="en-US" sz="4000" b="1" baseline="-25000" dirty="0" smtClean="0">
                <a:solidFill>
                  <a:srgbClr val="FF0000"/>
                </a:solidFill>
              </a:rPr>
              <a:t>3</a:t>
            </a:r>
            <a:r>
              <a:rPr lang="en-US" sz="4000" b="1" dirty="0" smtClean="0">
                <a:solidFill>
                  <a:srgbClr val="FF0000"/>
                </a:solidFill>
              </a:rPr>
              <a:t>) and </a:t>
            </a:r>
            <a:r>
              <a:rPr lang="en-US" sz="4000" b="1" dirty="0" err="1" smtClean="0">
                <a:solidFill>
                  <a:srgbClr val="FF0000"/>
                </a:solidFill>
              </a:rPr>
              <a:t>methylene</a:t>
            </a:r>
            <a:r>
              <a:rPr lang="en-US" sz="4000" b="1" dirty="0" smtClean="0">
                <a:solidFill>
                  <a:srgbClr val="FF0000"/>
                </a:solidFill>
              </a:rPr>
              <a:t> groups (CH</a:t>
            </a:r>
            <a:r>
              <a:rPr lang="en-US" sz="40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4000" b="1" dirty="0" smtClean="0">
                <a:solidFill>
                  <a:srgbClr val="FF0000"/>
                </a:solidFill>
              </a:rPr>
              <a:t>) written without C-H bonds, but lone pairs still shown.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45060" name="Object 4"/>
          <p:cNvGraphicFramePr>
            <a:graphicFrameLocks noChangeAspect="1"/>
          </p:cNvGraphicFramePr>
          <p:nvPr/>
        </p:nvGraphicFramePr>
        <p:xfrm>
          <a:off x="0" y="2057400"/>
          <a:ext cx="4114800" cy="238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7" name="ChemSketch" r:id="rId6" imgW="2005584" imgH="1164336" progId="ACD.ChemSketch.20">
                  <p:embed/>
                </p:oleObj>
              </mc:Choice>
              <mc:Fallback>
                <p:oleObj name="ChemSketch" r:id="rId6" imgW="2005584" imgH="1164336" progId="ACD.ChemSketch.20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057400"/>
                        <a:ext cx="4114800" cy="238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>
            <a:off x="4572000" y="1981200"/>
            <a:ext cx="1143000" cy="990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1000" y="42672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Complete skeletal form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14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1268</TotalTime>
  <Words>574</Words>
  <Application>Microsoft Office PowerPoint</Application>
  <PresentationFormat>On-screen Show (4:3)</PresentationFormat>
  <Paragraphs>104</Paragraphs>
  <Slides>21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Wingdings</vt:lpstr>
      <vt:lpstr>Office Theme</vt:lpstr>
      <vt:lpstr>ChemSketch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Alfred State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Technology Services</dc:creator>
  <cp:lastModifiedBy>Fong, Jerry</cp:lastModifiedBy>
  <cp:revision>91</cp:revision>
  <dcterms:created xsi:type="dcterms:W3CDTF">2010-01-13T02:23:53Z</dcterms:created>
  <dcterms:modified xsi:type="dcterms:W3CDTF">2014-02-21T21:40:37Z</dcterms:modified>
</cp:coreProperties>
</file>