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18" r:id="rId2"/>
    <p:sldId id="419" r:id="rId3"/>
    <p:sldId id="417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  <p:sldId id="409" r:id="rId21"/>
    <p:sldId id="41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5" autoAdjust="0"/>
    <p:restoredTop sz="99545" autoAdjust="0"/>
  </p:normalViewPr>
  <p:slideViewPr>
    <p:cSldViewPr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17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35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89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67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21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785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50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22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25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36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14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34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67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18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96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9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838200"/>
            <a:ext cx="9188734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1)Atomic Structure and General Atomic Properties  (fill-in the blanks)	</a:t>
            </a:r>
            <a:r>
              <a:rPr lang="en-US" sz="1600" b="1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pts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1841213"/>
            <a:ext cx="9188734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2)Element ID								12 pts</a:t>
            </a:r>
            <a:endParaRPr kumimoji="0" lang="en-US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Fill in the name or symbol for the elements below:  (spelling counts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)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5871" y="2819400"/>
            <a:ext cx="9088129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3) Chemical Book keeping:-Reading  and Balancing Chemical Reactions    13 pts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Given the reaction:     ……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42900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/>
              <a:t>Ex. How many atoms of C are involved in the reaction ? 				_______</a:t>
            </a:r>
          </a:p>
          <a:p>
            <a:pPr lvl="0"/>
            <a:r>
              <a:rPr lang="en-US" sz="1200" dirty="0" smtClean="0"/>
              <a:t>       How many molecules of  N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are created in the reaction ?			 _______</a:t>
            </a:r>
            <a:endParaRPr lang="en-US" sz="1200" dirty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3886200"/>
            <a:ext cx="8046818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4) Stable Element Charges and Inorganic Compound Building   18 pts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81000" y="4191000"/>
            <a:ext cx="71643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Ex.  What are likely stable charges for the elements listed below ? (</a:t>
            </a:r>
            <a:r>
              <a:rPr kumimoji="0" lang="en-US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Make sure to include sign)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21005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Ca        _____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b="1" dirty="0" smtClean="0"/>
              <a:t>Ex. The atomic number is the same as the number of _____________________ in an given element.</a:t>
            </a:r>
          </a:p>
          <a:p>
            <a:pPr lvl="0"/>
            <a:r>
              <a:rPr lang="en-US" sz="1400" b="1" dirty="0" smtClean="0"/>
              <a:t>Ex. A marble is 0.5 inch in radius. If it is the nucleus how many feet away is the electron cloud ? (12 inches=1 foot)</a:t>
            </a:r>
          </a:p>
          <a:p>
            <a:pPr lvl="0"/>
            <a:endParaRPr lang="en-US" sz="1400" b="1" dirty="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2436912"/>
            <a:ext cx="48429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 Fluorine_____		Au_______________    ….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04800" y="4767590"/>
            <a:ext cx="7279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    Write the most likely compound formula formed from combining the element pairs below: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Al  and O	___________________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5469523"/>
            <a:ext cx="8494633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5)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Minerals and Salts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vs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Organics 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poo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)			    12 pts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0" y="5756702"/>
            <a:ext cx="71962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 . Briefly characterize the  listed properties for both minerals and organics  as high or low (4  pts)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Property			Minerals/salts				Organics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Solubility in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water_____high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_________________	________low_______________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Conductivity of melts_________________________          ___________________________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28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1 STUDY GUIDE…EXAM COVERAGE AND EXAMPLES OF TYPICAL QUESTIONS 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533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1 on Friday 21 February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67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534400" cy="120032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simple as 1,2,3,4 …HONC bonding rules</a:t>
            </a:r>
          </a:p>
          <a:p>
            <a:r>
              <a:rPr lang="en-US" sz="3600" b="1" dirty="0" smtClean="0"/>
              <a:t>(for organic compounds only)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524000"/>
            <a:ext cx="8610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Element</a:t>
            </a:r>
            <a:r>
              <a:rPr lang="en-US" sz="2800" b="1" dirty="0" smtClean="0"/>
              <a:t>   </a:t>
            </a:r>
            <a:r>
              <a:rPr lang="en-US" sz="2800" b="1" u="sng" dirty="0" smtClean="0"/>
              <a:t>bond count to element</a:t>
            </a:r>
            <a:r>
              <a:rPr lang="en-US" sz="2800" b="1" dirty="0" smtClean="0"/>
              <a:t>   </a:t>
            </a:r>
            <a:r>
              <a:rPr lang="en-US" sz="2800" b="1" u="sng" dirty="0" smtClean="0">
                <a:solidFill>
                  <a:srgbClr val="FF0000"/>
                </a:solidFill>
              </a:rPr>
              <a:t>lone pairs on element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H		1				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O		2				</a:t>
            </a:r>
            <a:r>
              <a:rPr lang="en-US" sz="4000" b="1" dirty="0" smtClean="0">
                <a:solidFill>
                  <a:srgbClr val="FF0000"/>
                </a:solidFill>
              </a:rPr>
              <a:t>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N		3				</a:t>
            </a:r>
            <a:r>
              <a:rPr lang="en-US" sz="4000" b="1" dirty="0" smtClean="0">
                <a:solidFill>
                  <a:srgbClr val="FF0000"/>
                </a:solidFill>
              </a:rPr>
              <a:t>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C		4				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257800"/>
            <a:ext cx="7848600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*USE FOR EXERCISE 2.4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419600"/>
            <a:ext cx="914400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O, N &amp; C BOND COUNT + </a:t>
            </a:r>
            <a:r>
              <a:rPr lang="en-US" sz="3600" b="1" dirty="0" smtClean="0">
                <a:solidFill>
                  <a:srgbClr val="FF0000"/>
                </a:solidFill>
              </a:rPr>
              <a:t>LONE PAIR </a:t>
            </a:r>
            <a:r>
              <a:rPr lang="en-US" sz="3600" b="1" dirty="0" smtClean="0"/>
              <a:t>COUNT = 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4857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Simple Bonding Rules for Organic* compounds: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</a:rPr>
              <a:t>the HONC Rules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526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#1: ethane 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) </a:t>
            </a:r>
          </a:p>
          <a:p>
            <a:r>
              <a:rPr lang="en-US" sz="4000" b="1" dirty="0" smtClean="0"/>
              <a:t>= one of the `</a:t>
            </a:r>
            <a:r>
              <a:rPr lang="en-US" sz="4000" b="1" dirty="0" smtClean="0">
                <a:solidFill>
                  <a:srgbClr val="FF0000"/>
                </a:solidFill>
              </a:rPr>
              <a:t>natural’ gases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219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*</a:t>
            </a:r>
            <a:r>
              <a:rPr lang="en-US" sz="2800" b="1" dirty="0" smtClean="0"/>
              <a:t>Compounds made of C+ H with options to include O and N</a:t>
            </a:r>
            <a:endParaRPr lang="en-US" sz="2800" b="1" dirty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514600" y="3048000"/>
          <a:ext cx="4567237" cy="3171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hemSketch" r:id="rId4" imgW="3038856" imgH="2109216" progId="ACD.ChemSketch.20">
                  <p:embed/>
                </p:oleObj>
              </mc:Choice>
              <mc:Fallback>
                <p:oleObj name="ChemSketch" r:id="rId4" imgW="3038856" imgH="2109216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48000"/>
                        <a:ext cx="4567237" cy="31712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31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6000" y="2286000"/>
          <a:ext cx="5179269" cy="372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ChemSketch" r:id="rId3" imgW="2935224" imgH="2109216" progId="ACD.ChemSketch.20">
                  <p:embed/>
                </p:oleObj>
              </mc:Choice>
              <mc:Fallback>
                <p:oleObj name="ChemSketch" r:id="rId3" imgW="2935224" imgH="2109216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86000"/>
                        <a:ext cx="5179269" cy="372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7620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#2: ethanol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O)  =</a:t>
            </a:r>
            <a:r>
              <a:rPr lang="en-US" sz="4000" b="1" dirty="0" smtClean="0">
                <a:solidFill>
                  <a:srgbClr val="FF0000"/>
                </a:solidFill>
              </a:rPr>
              <a:t>drinking alcohol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41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#3: aspirin  (C</a:t>
            </a:r>
            <a:r>
              <a:rPr lang="en-US" sz="4000" b="1" baseline="-25000" dirty="0" smtClean="0"/>
              <a:t>10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5</a:t>
            </a:r>
            <a:r>
              <a:rPr lang="en-US" sz="4000" b="1" dirty="0" smtClean="0"/>
              <a:t> )</a:t>
            </a:r>
          </a:p>
          <a:p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FF0000"/>
                </a:solidFill>
              </a:rPr>
              <a:t>what to take </a:t>
            </a:r>
            <a:r>
              <a:rPr lang="en-US" sz="4000" b="1" dirty="0" smtClean="0"/>
              <a:t>after excess alcohol  </a:t>
            </a:r>
            <a:endParaRPr lang="en-US" sz="4000" b="1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447800" y="1447800"/>
          <a:ext cx="6086475" cy="5183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hemSketch" r:id="rId3" imgW="1688592" imgH="1438656" progId="ACD.ChemSketch.20">
                  <p:embed/>
                </p:oleObj>
              </mc:Choice>
              <mc:Fallback>
                <p:oleObj name="ChemSketch" r:id="rId3" imgW="1688592" imgH="1438656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447800"/>
                        <a:ext cx="6086475" cy="5183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86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447800" y="2514600"/>
          <a:ext cx="4425950" cy="314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ChemSketch" r:id="rId3" imgW="1688592" imgH="1200912" progId="ACD.ChemSketch.20">
                  <p:embed/>
                </p:oleObj>
              </mc:Choice>
              <mc:Fallback>
                <p:oleObj name="ChemSketch" r:id="rId3" imgW="1688592" imgH="1200912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4425950" cy="314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810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#4: glycine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5</a:t>
            </a:r>
            <a:r>
              <a:rPr lang="en-US" sz="4000" b="1" dirty="0" smtClean="0"/>
              <a:t>NO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)  =amino acid, building block of proteins (</a:t>
            </a:r>
            <a:r>
              <a:rPr lang="en-US" sz="4000" b="1" dirty="0" smtClean="0">
                <a:solidFill>
                  <a:srgbClr val="FF0000"/>
                </a:solidFill>
              </a:rPr>
              <a:t>building block</a:t>
            </a:r>
            <a:r>
              <a:rPr lang="en-US" sz="4000" b="1" dirty="0" smtClean="0"/>
              <a:t> of all living things 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8291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http://www.biologycorner.com/resources/dna_molecul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52" y="1290828"/>
            <a:ext cx="8001000" cy="538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528" y="124361"/>
            <a:ext cx="3166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#5: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685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DNA  (</a:t>
            </a:r>
            <a:r>
              <a:rPr lang="en-US" sz="4000" b="1" dirty="0" smtClean="0">
                <a:solidFill>
                  <a:srgbClr val="FF0000"/>
                </a:solidFill>
              </a:rPr>
              <a:t>BLUEPRINT</a:t>
            </a:r>
            <a:r>
              <a:rPr lang="en-US" sz="4000" b="1" dirty="0" smtClean="0"/>
              <a:t> for all living things)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79065" y="124361"/>
            <a:ext cx="5410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Deoxyribonucleic acid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95600" y="157835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173024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5712" y="1914906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41148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743200" y="379983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157835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29718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3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rothamsted.bbsrc.ac.uk/notebook/courses/guide/images/dn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09600"/>
            <a:ext cx="4114800" cy="61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304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POPULAR GRAPHIC FOR DNA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391870" y="457200"/>
            <a:ext cx="461665" cy="4953000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81000"/>
            <a:ext cx="9144000" cy="61555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3 different ways to read/draw HONC structures   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0668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1) </a:t>
            </a:r>
            <a:r>
              <a:rPr lang="en-US" sz="4000" b="1" dirty="0" smtClean="0">
                <a:solidFill>
                  <a:srgbClr val="0070C0"/>
                </a:solidFill>
              </a:rPr>
              <a:t>Complete skeletal form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4958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>
                <a:solidFill>
                  <a:srgbClr val="0070C0"/>
                </a:solidFill>
              </a:rPr>
              <a:t>All or most all lone pairs,  bonds and atoms shown explicitly.</a:t>
            </a:r>
            <a:endParaRPr lang="en-US" sz="42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362200"/>
            <a:ext cx="220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Rubbing alcohol</a:t>
            </a:r>
            <a:endParaRPr lang="en-US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895600" y="1905000"/>
          <a:ext cx="4114800" cy="238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ChemSketch" r:id="rId4" imgW="2005584" imgH="1164336" progId="ACD.ChemSketch.20">
                  <p:embed/>
                </p:oleObj>
              </mc:Choice>
              <mc:Fallback>
                <p:oleObj name="ChemSketch" r:id="rId4" imgW="2005584" imgH="1164336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05000"/>
                        <a:ext cx="4114800" cy="2388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796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Aside on 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81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Different ways to read/draw HONC structures  (continued)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13716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2) </a:t>
            </a:r>
            <a:r>
              <a:rPr lang="en-US" sz="4000" b="1" dirty="0" smtClean="0">
                <a:solidFill>
                  <a:srgbClr val="FF0000"/>
                </a:solidFill>
              </a:rPr>
              <a:t>Condensed form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5257800" y="1905000"/>
          <a:ext cx="3581400" cy="307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ChemSketch" r:id="rId4" imgW="1091184" imgH="935736" progId="ACD.ChemSketch.20">
                  <p:embed/>
                </p:oleObj>
              </mc:Choice>
              <mc:Fallback>
                <p:oleObj name="ChemSketch" r:id="rId4" imgW="1091184" imgH="935736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05000"/>
                        <a:ext cx="3581400" cy="307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49530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Methyl (CH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</a:rPr>
              <a:t>) and </a:t>
            </a:r>
            <a:r>
              <a:rPr lang="en-US" sz="4000" b="1" dirty="0" err="1" smtClean="0">
                <a:solidFill>
                  <a:srgbClr val="FF0000"/>
                </a:solidFill>
              </a:rPr>
              <a:t>methylene</a:t>
            </a:r>
            <a:r>
              <a:rPr lang="en-US" sz="4000" b="1" dirty="0" smtClean="0">
                <a:solidFill>
                  <a:srgbClr val="FF0000"/>
                </a:solidFill>
              </a:rPr>
              <a:t> groups (CH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) written without C-H bonds, but lone pairs still shown.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0" y="2057400"/>
          <a:ext cx="4114800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ChemSketch" r:id="rId6" imgW="2005584" imgH="1164336" progId="ACD.ChemSketch.20">
                  <p:embed/>
                </p:oleObj>
              </mc:Choice>
              <mc:Fallback>
                <p:oleObj name="ChemSketch" r:id="rId6" imgW="2005584" imgH="1164336" progId="ACD.ChemSketch.20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57400"/>
                        <a:ext cx="4114800" cy="238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4572000" y="1981200"/>
            <a:ext cx="1143000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00" y="42672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Complete skeletal form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4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Aside on 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13716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3) Abbreviated bond line form (most used by organic chemists)</a:t>
            </a:r>
            <a:endParaRPr lang="en-US" sz="4000" b="1" dirty="0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6172200" y="2057400"/>
          <a:ext cx="2743200" cy="2586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ChemSketch" r:id="rId4" imgW="804672" imgH="758952" progId="ACD.ChemSketch.20">
                  <p:embed/>
                </p:oleObj>
              </mc:Choice>
              <mc:Fallback>
                <p:oleObj name="ChemSketch" r:id="rId4" imgW="804672" imgH="758952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057400"/>
                        <a:ext cx="2743200" cy="25862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81000" y="4734342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All kinks ,  ends and crossings are C. If no other groups </a:t>
            </a:r>
            <a:r>
              <a:rPr lang="en-US" sz="3000" b="1" dirty="0" err="1" smtClean="0"/>
              <a:t>showing,assume</a:t>
            </a:r>
            <a:r>
              <a:rPr lang="en-US" sz="3000" b="1" dirty="0" smtClean="0"/>
              <a:t> H around C to reach 4 bonds to C.  Lone pairs  assumed via HONC rules(though text doesn’t.)</a:t>
            </a:r>
            <a:endParaRPr lang="en-US" sz="3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" y="381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Different ways to read/draw HONC structures  (continued)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1524000" y="2514600"/>
          <a:ext cx="3677056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ChemSketch" r:id="rId6" imgW="2005584" imgH="1164336" progId="ACD.ChemSketch.20">
                  <p:embed/>
                </p:oleObj>
              </mc:Choice>
              <mc:Fallback>
                <p:oleObj name="ChemSketch" r:id="rId6" imgW="2005584" imgH="1164336" progId="ACD.ChemSketch.20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14600"/>
                        <a:ext cx="3677056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5791200" y="2514600"/>
            <a:ext cx="1371600" cy="1066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2819400"/>
            <a:ext cx="198120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solidFill>
                  <a:srgbClr val="0070C0"/>
                </a:solidFill>
              </a:rPr>
              <a:t>Complete </a:t>
            </a:r>
          </a:p>
          <a:p>
            <a:r>
              <a:rPr lang="en-US" sz="2900" b="1" dirty="0" smtClean="0">
                <a:solidFill>
                  <a:srgbClr val="0070C0"/>
                </a:solidFill>
              </a:rPr>
              <a:t>Skeletal</a:t>
            </a:r>
          </a:p>
          <a:p>
            <a:r>
              <a:rPr lang="en-US" sz="2900" b="1" dirty="0" smtClean="0">
                <a:solidFill>
                  <a:srgbClr val="0070C0"/>
                </a:solidFill>
              </a:rPr>
              <a:t> form</a:t>
            </a:r>
            <a:endParaRPr lang="en-US" sz="29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74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43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do you correctly write the formulas for compounds composed of the element counts below ?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+ 4 O +   1 S 	_____________________________________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457200"/>
            <a:ext cx="8494633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5)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Minerals and Salts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vs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Organics 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poo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)	cont.		    12 pts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77724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6) Building and describing Organic compounds                   27 pts</a:t>
            </a:r>
            <a:endParaRPr lang="en-US" sz="1600" b="1" dirty="0">
              <a:latin typeface="Arial Black" pitchFamily="34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52400" y="2161401"/>
            <a:ext cx="404367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lang="en-US" sz="1200" b="1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Ex.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Draw to electron dot picture for the elements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2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C   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1247745"/>
            <a:ext cx="7489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2406134"/>
            <a:ext cx="586115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The compound shown  is:   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saturated 	unsaturated		polyunsaturated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r>
              <a:rPr lang="en-US" sz="1200" b="1" i="1" dirty="0" smtClean="0">
                <a:latin typeface="Calibri" pitchFamily="34" charset="0"/>
                <a:cs typeface="Times New Roman" pitchFamily="18" charset="0"/>
              </a:rPr>
              <a:t>       How many valence electrons are in this compound ?? 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endParaRPr lang="en-US" sz="1200" b="1" i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r>
              <a:rPr lang="en-US" sz="1200" b="1" i="1" dirty="0" smtClean="0">
                <a:latin typeface="Calibri" pitchFamily="34" charset="0"/>
                <a:cs typeface="Times New Roman" pitchFamily="18" charset="0"/>
              </a:rPr>
              <a:t>Ex. Valence electrons take on two forms in molecules _______pairs and _______pairs.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6781800" y="1981200"/>
          <a:ext cx="16859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ChemSketch" r:id="rId4" imgW="2130552" imgH="1655064" progId="ACD.ChemSketch.20">
                  <p:embed/>
                </p:oleObj>
              </mc:Choice>
              <mc:Fallback>
                <p:oleObj name="ChemSketch" r:id="rId4" imgW="2130552" imgH="1655064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981200"/>
                        <a:ext cx="1685925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228600" y="3244334"/>
            <a:ext cx="81920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Draw the correct  Lewis bonding structures for the combinations of elements below, making sure to indicate all lone pairs.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N2, CO2,  SiO2…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lang="en-US" sz="1200" b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Ex, What </a:t>
            </a: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element is likely to be in the center of CS</a:t>
            </a:r>
            <a:r>
              <a:rPr lang="en-US" sz="1200" b="1" baseline="-25000" dirty="0" smtClean="0">
                <a:latin typeface="Calibri" pitchFamily="34" charset="0"/>
                <a:cs typeface="Times New Roman" pitchFamily="18" charset="0"/>
              </a:rPr>
              <a:t>2 </a:t>
            </a: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?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68" name="Object 20"/>
          <p:cNvGraphicFramePr>
            <a:graphicFrameLocks noChangeAspect="1"/>
          </p:cNvGraphicFramePr>
          <p:nvPr/>
        </p:nvGraphicFramePr>
        <p:xfrm>
          <a:off x="6324600" y="3657600"/>
          <a:ext cx="15716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ChemSketch" r:id="rId6" imgW="2090928" imgH="1874520" progId="ACD.ChemSketch.20">
                  <p:embed/>
                </p:oleObj>
              </mc:Choice>
              <mc:Fallback>
                <p:oleObj name="ChemSketch" r:id="rId6" imgW="2090928" imgH="18745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657600"/>
                        <a:ext cx="1571625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25478" y="5181600"/>
            <a:ext cx="89185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Look at mini-quizzes 1-11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Homework 1-3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Exercises 1-2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191000"/>
            <a:ext cx="4267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7) Beyond Lewis      8 pts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648200"/>
            <a:ext cx="624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Ex.  What are the formal charges on C and O in the stable Lewis structure of CO </a:t>
            </a:r>
          </a:p>
        </p:txBody>
      </p:sp>
    </p:spTree>
    <p:extLst>
      <p:ext uri="{BB962C8B-B14F-4D97-AF65-F5344CB8AC3E}">
        <p14:creationId xmlns:p14="http://schemas.microsoft.com/office/powerpoint/2010/main" val="422977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26" y="1371600"/>
            <a:ext cx="4297529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815" y="2115312"/>
            <a:ext cx="337870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599" y="152400"/>
            <a:ext cx="8686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Why bond line form is preferred by organic chemists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598" y="4858434"/>
            <a:ext cx="4800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Complete skeletal form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85815" y="4459145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Bond line form </a:t>
            </a:r>
            <a:endParaRPr lang="en-US" sz="3600" b="1" dirty="0"/>
          </a:p>
        </p:txBody>
      </p:sp>
      <p:sp>
        <p:nvSpPr>
          <p:cNvPr id="8" name="Smiley Face 7"/>
          <p:cNvSpPr/>
          <p:nvPr/>
        </p:nvSpPr>
        <p:spPr>
          <a:xfrm>
            <a:off x="5995415" y="5504765"/>
            <a:ext cx="1028700" cy="1066800"/>
          </a:xfrm>
          <a:prstGeom prst="smileyFac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09615" y="776948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SIMPLER LOOKING IS PRETTIER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1" y="5288340"/>
            <a:ext cx="4471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ym typeface="Wingdings" pitchFamily="2" charset="2"/>
              </a:rPr>
              <a:t> </a:t>
            </a:r>
            <a:r>
              <a:rPr lang="en-US" sz="4800" b="1" dirty="0" err="1" smtClean="0">
                <a:sym typeface="Wingdings" pitchFamily="2" charset="2"/>
              </a:rPr>
              <a:t>messy,ugly</a:t>
            </a:r>
            <a:endParaRPr lang="en-US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17664" y="4931894"/>
            <a:ext cx="1926336" cy="1938992"/>
          </a:xfrm>
          <a:prstGeom prst="rect">
            <a:avLst/>
          </a:prstGeom>
          <a:solidFill>
            <a:srgbClr val="F094AA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I’m neat &amp; pretty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371600"/>
            <a:ext cx="163967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aspirin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734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  <p:bldP spid="12" grpId="0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286" y="1524000"/>
            <a:ext cx="9165336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+ </a:t>
            </a:r>
            <a:r>
              <a:rPr lang="en-US" sz="4800" b="1" dirty="0" smtClean="0">
                <a:solidFill>
                  <a:schemeClr val="bg1"/>
                </a:solidFill>
              </a:rPr>
              <a:t>more board practice 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complete skeletal</a:t>
            </a:r>
            <a:r>
              <a:rPr lang="en-US" sz="3600" b="1" dirty="0" smtClean="0">
                <a:solidFill>
                  <a:schemeClr val="bg1"/>
                </a:solidFill>
                <a:sym typeface="Wingdings" pitchFamily="2" charset="2"/>
              </a:rPr>
              <a:t> condensed bond line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  <a:sym typeface="Wingdings" pitchFamily="2" charset="2"/>
              </a:rPr>
              <a:t> bond line condensed complete skeletal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057400"/>
            <a:ext cx="8001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Doc’s annoying question habit rears it ugly head again….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38" y="0"/>
            <a:ext cx="2117108" cy="193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76400" y="1524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541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63470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76600" y="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295400"/>
            <a:ext cx="80772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How do we know what `hooks’ to what in more complicated molecules ?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514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Examples where confusion can arise: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0480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30480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6576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36576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O-S-O   ??</a:t>
            </a:r>
            <a:endParaRPr lang="en-US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4958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 C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57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S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2590800" y="5029200"/>
            <a:ext cx="5334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44196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about rings ?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743200" y="5638800"/>
            <a:ext cx="12192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05200" y="5105400"/>
            <a:ext cx="457200" cy="3810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5562600" y="5105400"/>
            <a:ext cx="6096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6400800" y="5105400"/>
            <a:ext cx="7620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638800" y="5715000"/>
            <a:ext cx="15240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71600" y="76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 am so annoying…”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676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Simple rule of thumb #1: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819400"/>
            <a:ext cx="7924800" cy="212365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Elements closer to the center of the Periodic Table tend to be in the center of a molecule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3048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144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O-S-O   ??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5311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2670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Applying Rule of Thumb 1 to CO</a:t>
            </a:r>
            <a:r>
              <a:rPr lang="en-US" sz="4400" b="1" baseline="-25000" dirty="0" smtClean="0"/>
              <a:t>2</a:t>
            </a:r>
            <a:endParaRPr lang="en-US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6400800" y="1905000"/>
            <a:ext cx="685800" cy="83820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905000"/>
            <a:ext cx="685800" cy="838200"/>
          </a:xfrm>
          <a:prstGeom prst="rect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524000" y="4191000"/>
            <a:ext cx="4572000" cy="0"/>
          </a:xfrm>
          <a:prstGeom prst="line">
            <a:avLst/>
          </a:prstGeom>
          <a:ln w="920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33800" y="28194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3200" b="1" dirty="0" smtClean="0"/>
              <a:t>center’ line</a:t>
            </a:r>
            <a:endParaRPr lang="en-US" sz="3200" b="1" dirty="0"/>
          </a:p>
        </p:txBody>
      </p:sp>
      <p:sp>
        <p:nvSpPr>
          <p:cNvPr id="12" name="Heart 11"/>
          <p:cNvSpPr/>
          <p:nvPr/>
        </p:nvSpPr>
        <p:spPr>
          <a:xfrm>
            <a:off x="3581400" y="4114800"/>
            <a:ext cx="533400" cy="6096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76400" y="2057400"/>
            <a:ext cx="167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`center’ of Table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2628900" y="3162300"/>
            <a:ext cx="1143000" cy="914400"/>
          </a:xfrm>
          <a:prstGeom prst="straightConnector1">
            <a:avLst/>
          </a:prstGeom>
          <a:ln w="603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609600"/>
            <a:ext cx="4343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 is closer to center line=&gt; </a:t>
            </a:r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 in center of </a:t>
            </a:r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O</a:t>
            </a:r>
            <a:r>
              <a:rPr lang="en-US" sz="3100" b="1" baseline="-25000" dirty="0" smtClean="0"/>
              <a:t>2</a:t>
            </a:r>
            <a:endParaRPr lang="en-US" sz="31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95800" y="7620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22" name="Rectangle 21"/>
          <p:cNvSpPr/>
          <p:nvPr/>
        </p:nvSpPr>
        <p:spPr>
          <a:xfrm>
            <a:off x="6705600" y="838200"/>
            <a:ext cx="1600200" cy="762000"/>
          </a:xfrm>
          <a:prstGeom prst="rect">
            <a:avLst/>
          </a:prstGeom>
          <a:noFill/>
          <a:ln w="952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4914900" y="800100"/>
            <a:ext cx="762000" cy="6858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4800600" y="762000"/>
            <a:ext cx="914400" cy="6096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93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2" grpId="0" animBg="1"/>
      <p:bldP spid="13" grpId="0"/>
      <p:bldP spid="17" grpId="0"/>
      <p:bldP spid="21" grpId="0" build="allAtOnce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8" y="1066800"/>
            <a:ext cx="912670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Applying Rule of Thumb 1 to SO</a:t>
            </a:r>
            <a:r>
              <a:rPr lang="en-US" sz="4400" b="1" baseline="-25000" dirty="0" smtClean="0"/>
              <a:t>2</a:t>
            </a:r>
            <a:endParaRPr lang="en-US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7391400" y="2743200"/>
            <a:ext cx="609600" cy="68580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828800"/>
            <a:ext cx="685800" cy="838200"/>
          </a:xfrm>
          <a:prstGeom prst="rect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714500" y="4381500"/>
            <a:ext cx="4191000" cy="0"/>
          </a:xfrm>
          <a:prstGeom prst="line">
            <a:avLst/>
          </a:prstGeom>
          <a:ln w="920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eart 11"/>
          <p:cNvSpPr/>
          <p:nvPr/>
        </p:nvSpPr>
        <p:spPr>
          <a:xfrm>
            <a:off x="3581400" y="4114800"/>
            <a:ext cx="533400" cy="6096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95400" y="1371600"/>
            <a:ext cx="4343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 is closer to </a:t>
            </a:r>
            <a:r>
              <a:rPr lang="en-US" sz="3100" b="1" dirty="0" smtClean="0">
                <a:solidFill>
                  <a:srgbClr val="FF0000"/>
                </a:solidFill>
              </a:rPr>
              <a:t>center	</a:t>
            </a:r>
            <a:r>
              <a:rPr lang="en-US" sz="3100" b="1" dirty="0" smtClean="0"/>
              <a:t>     =&gt;</a:t>
            </a:r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 in center of </a:t>
            </a:r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O</a:t>
            </a:r>
            <a:r>
              <a:rPr lang="en-US" sz="3100" b="1" baseline="-25000" dirty="0" smtClean="0"/>
              <a:t>2</a:t>
            </a:r>
            <a:endParaRPr lang="en-US" sz="3100" b="1" dirty="0"/>
          </a:p>
        </p:txBody>
      </p:sp>
      <p:sp>
        <p:nvSpPr>
          <p:cNvPr id="16" name="Heart 15"/>
          <p:cNvSpPr/>
          <p:nvPr/>
        </p:nvSpPr>
        <p:spPr>
          <a:xfrm>
            <a:off x="4724400" y="1447800"/>
            <a:ext cx="457200" cy="4572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67200" y="6096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</a:t>
            </a:r>
            <a:r>
              <a:rPr lang="en-US" sz="4400" b="1" dirty="0" smtClean="0">
                <a:solidFill>
                  <a:srgbClr val="FF0000"/>
                </a:solidFill>
              </a:rPr>
              <a:t>S</a:t>
            </a:r>
            <a:r>
              <a:rPr lang="en-US" sz="4400" b="1" dirty="0" smtClean="0"/>
              <a:t>-O   ??</a:t>
            </a:r>
            <a:endParaRPr lang="en-US" sz="4400" b="1" dirty="0"/>
          </a:p>
        </p:txBody>
      </p:sp>
      <p:cxnSp>
        <p:nvCxnSpPr>
          <p:cNvPr id="23" name="Straight Connector 22"/>
          <p:cNvCxnSpPr/>
          <p:nvPr/>
        </p:nvCxnSpPr>
        <p:spPr>
          <a:xfrm rot="10800000" flipV="1">
            <a:off x="3886200" y="3200400"/>
            <a:ext cx="3657600" cy="1219200"/>
          </a:xfrm>
          <a:prstGeom prst="line">
            <a:avLst/>
          </a:prstGeom>
          <a:ln w="793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3810000" y="2362200"/>
            <a:ext cx="3810000" cy="2057400"/>
          </a:xfrm>
          <a:prstGeom prst="line">
            <a:avLst/>
          </a:prstGeom>
          <a:ln w="793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477000" y="762000"/>
            <a:ext cx="1600200" cy="533400"/>
          </a:xfrm>
          <a:prstGeom prst="rect">
            <a:avLst/>
          </a:prstGeom>
          <a:noFill/>
          <a:ln w="857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10800000" flipV="1">
            <a:off x="4648200" y="685800"/>
            <a:ext cx="914400" cy="609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4648200" y="685800"/>
            <a:ext cx="914400" cy="609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48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7" grpId="0"/>
      <p:bldP spid="16" grpId="0" animBg="1"/>
      <p:bldP spid="18" grpId="0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05000" y="76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 C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76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S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2438400" y="1295400"/>
            <a:ext cx="5334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" y="5334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about rings ?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590800" y="1905000"/>
            <a:ext cx="12192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52800" y="1371600"/>
            <a:ext cx="457200" cy="3810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5486400" y="1295400"/>
            <a:ext cx="6096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6324600" y="1295400"/>
            <a:ext cx="7620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562600" y="1905000"/>
            <a:ext cx="15240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" y="2286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Simple rule of thumb #2:</a:t>
            </a:r>
            <a:endParaRPr lang="en-US" sz="4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3200400"/>
            <a:ext cx="7924800" cy="212365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Compound structures tend to minimize `strain’  and maximize bond angles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2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Doc’s questions  revisited 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838200"/>
            <a:ext cx="8839200" cy="480131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What’s `shared’ in a shared electron bond 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 rules govern the number of bonds to the elements and how do we use these rules to build organic (and other non-ionic) compounds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How do we `read’ organic compound formulas and deduce their bond and electron arrangements </a:t>
            </a:r>
            <a:r>
              <a:rPr lang="en-US" sz="2800" b="1" dirty="0" smtClean="0">
                <a:solidFill>
                  <a:schemeClr val="bg1"/>
                </a:solidFill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1125" y="4343400"/>
            <a:ext cx="22490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934200" y="44958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371600"/>
            <a:ext cx="7239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Valence electrons only; 2 per bond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276600"/>
            <a:ext cx="7620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Lewis Octet Rule + Rules of Thumb 1 and 2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8666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957</Words>
  <Application>Microsoft Office PowerPoint</Application>
  <PresentationFormat>On-screen Show (4:3)</PresentationFormat>
  <Paragraphs>151</Paragraphs>
  <Slides>21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Times New Roman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83</cp:revision>
  <dcterms:created xsi:type="dcterms:W3CDTF">2010-01-13T02:23:53Z</dcterms:created>
  <dcterms:modified xsi:type="dcterms:W3CDTF">2014-02-17T21:35:33Z</dcterms:modified>
</cp:coreProperties>
</file>