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418" r:id="rId2"/>
    <p:sldId id="419" r:id="rId3"/>
    <p:sldId id="391" r:id="rId4"/>
    <p:sldId id="390" r:id="rId5"/>
    <p:sldId id="411" r:id="rId6"/>
    <p:sldId id="412" r:id="rId7"/>
    <p:sldId id="413" r:id="rId8"/>
    <p:sldId id="414" r:id="rId9"/>
    <p:sldId id="415" r:id="rId10"/>
    <p:sldId id="416" r:id="rId11"/>
    <p:sldId id="417" r:id="rId12"/>
    <p:sldId id="393" r:id="rId13"/>
    <p:sldId id="394" r:id="rId14"/>
    <p:sldId id="395" r:id="rId15"/>
    <p:sldId id="396" r:id="rId16"/>
    <p:sldId id="397" r:id="rId17"/>
    <p:sldId id="398" r:id="rId18"/>
    <p:sldId id="399" r:id="rId19"/>
    <p:sldId id="400" r:id="rId20"/>
    <p:sldId id="401" r:id="rId21"/>
    <p:sldId id="402" r:id="rId22"/>
    <p:sldId id="403" r:id="rId23"/>
    <p:sldId id="404" r:id="rId24"/>
    <p:sldId id="405" r:id="rId25"/>
    <p:sldId id="406" r:id="rId26"/>
    <p:sldId id="407" r:id="rId27"/>
    <p:sldId id="408" r:id="rId28"/>
    <p:sldId id="409" r:id="rId29"/>
    <p:sldId id="41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5" autoAdjust="0"/>
    <p:restoredTop sz="99545" autoAdjust="0"/>
  </p:normalViewPr>
  <p:slideViewPr>
    <p:cSldViewPr>
      <p:cViewPr varScale="1">
        <p:scale>
          <a:sx n="89" d="100"/>
          <a:sy n="89" d="100"/>
        </p:scale>
        <p:origin x="-12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46962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55958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119356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1896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73671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3221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5378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9650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5222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8030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7504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2136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1114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1034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167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8118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2.jpeg"/><Relationship Id="rId4" Type="http://schemas.openxmlformats.org/officeDocument/2006/relationships/hyperlink" Target="http://www.google.com/url?sa=i&amp;rct=j&amp;q=&amp;esrc=s&amp;frm=1&amp;source=images&amp;cd=&amp;cad=rja&amp;docid=2TBo9c0nTnMzkM&amp;tbnid=ZkglpaGAxO4ngM:&amp;ved=0CAUQjRw&amp;url=http://ginews.blogspot.com/2007/02/gi-news-briefs.html&amp;ei=UzxrUtjpOKnwyQGM94CABQ&amp;bvm=bv.55123115,d.aWc&amp;psig=AFQjCNFGeV6spJXXO9ivVUR66vIXrUei0w&amp;ust=1382845884047669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838200"/>
            <a:ext cx="9188734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1)Atomic Structure and General Atomic Properties  (fill-in the blanks)	</a:t>
            </a:r>
            <a:r>
              <a:rPr lang="en-US" sz="16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8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1841213"/>
            <a:ext cx="9188734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1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2)Element ID								12 pts</a:t>
            </a:r>
            <a:endParaRPr kumimoji="0" lang="en-US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Fill in the name or symbol for the elements below:  (spelling counts</a:t>
            </a: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5871" y="2819400"/>
            <a:ext cx="9088129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3) Chemical Book keeping:-Reading  and Balancing Chemical Reactions    13 pts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Given the reaction:     …… 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3429000"/>
            <a:ext cx="8534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/>
              <a:t>Ex. How many atoms of C are involved in the reaction ? 		</a:t>
            </a:r>
            <a:r>
              <a:rPr lang="en-US" sz="1200" dirty="0" smtClean="0"/>
              <a:t>	</a:t>
            </a:r>
            <a:r>
              <a:rPr lang="en-US" sz="1200" dirty="0" smtClean="0"/>
              <a:t>	_______</a:t>
            </a:r>
          </a:p>
          <a:p>
            <a:pPr lvl="0"/>
            <a:r>
              <a:rPr lang="en-US" sz="1200" dirty="0" smtClean="0"/>
              <a:t>       How many </a:t>
            </a:r>
            <a:r>
              <a:rPr lang="en-US" sz="1200" dirty="0" smtClean="0"/>
              <a:t>molecules</a:t>
            </a:r>
            <a:r>
              <a:rPr lang="en-US" sz="1200" dirty="0" smtClean="0"/>
              <a:t> </a:t>
            </a:r>
            <a:r>
              <a:rPr lang="en-US" sz="1200" dirty="0" smtClean="0"/>
              <a:t>of  </a:t>
            </a:r>
            <a:r>
              <a:rPr lang="en-US" sz="1200" dirty="0" smtClean="0"/>
              <a:t>N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</a:t>
            </a:r>
            <a:r>
              <a:rPr lang="en-US" sz="1200" dirty="0" smtClean="0"/>
              <a:t>are created in the reaction ?			 _______</a:t>
            </a:r>
            <a:endParaRPr lang="en-US" sz="1200" dirty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3886200"/>
            <a:ext cx="8046818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4) Stable Element Charges and Inorganic Compound Building   18 pts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381000" y="4191000"/>
            <a:ext cx="716439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210050" algn="l"/>
              </a:tabLst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Ex.  What are likely stable charges for the elements listed below ? (</a:t>
            </a:r>
            <a:r>
              <a:rPr kumimoji="0" lang="en-US" sz="1400" b="1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Make sure to include sign)</a:t>
            </a: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 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210050" algn="l"/>
              </a:tabLs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Ca        _____	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143000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b="1" dirty="0" smtClean="0"/>
              <a:t>Ex. The atomic number is the same as the number of _____________________ in an given element</a:t>
            </a:r>
            <a:r>
              <a:rPr lang="en-US" sz="1400" b="1" dirty="0" smtClean="0"/>
              <a:t>.</a:t>
            </a:r>
          </a:p>
          <a:p>
            <a:pPr lvl="0"/>
            <a:r>
              <a:rPr lang="en-US" sz="1400" b="1" dirty="0" smtClean="0"/>
              <a:t>Ex. A marble is 0.5 inch in radius. If it is the nucleus how many feet away is the electron cloud ? (12 inches=1 foot)</a:t>
            </a:r>
            <a:endParaRPr lang="en-US" sz="1400" b="1" dirty="0" smtClean="0"/>
          </a:p>
          <a:p>
            <a:pPr lvl="0"/>
            <a:endParaRPr lang="en-US" sz="1400" b="1" dirty="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2436912"/>
            <a:ext cx="48429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 Fluorine_____		Au_______________    ….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304800" y="4767590"/>
            <a:ext cx="727917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    Write the most likely compound formula formed from combining the element pairs below: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Al  and O	___________________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5469523"/>
            <a:ext cx="8494633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Minerals and Salts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Organics 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poo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			    12 pts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0" y="5756702"/>
            <a:ext cx="719620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 . Briefly characterize the  listed properties for both minerals and organics  as high or low (4  pts)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Property			Minerals/salts				Organics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Solubility in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water_____high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_________________	________low_______________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Conductivity of melts_________________________          ___________________________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22860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EXAM 1 STUDY GUIDE…EXAM COVERAGE AND EXAMPLES OF TYPICAL QUESTIONS 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533400"/>
            <a:ext cx="434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1 on Friday </a:t>
            </a:r>
            <a:r>
              <a:rPr lang="en-US" dirty="0" smtClean="0"/>
              <a:t>21</a:t>
            </a:r>
            <a:r>
              <a:rPr lang="en-US" dirty="0" smtClean="0"/>
              <a:t> </a:t>
            </a:r>
            <a:r>
              <a:rPr lang="en-US" dirty="0" smtClean="0"/>
              <a:t>February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567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5240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CO and blood</a:t>
            </a:r>
            <a:endParaRPr lang="en-US" sz="4000" dirty="0"/>
          </a:p>
        </p:txBody>
      </p:sp>
      <p:pic>
        <p:nvPicPr>
          <p:cNvPr id="37890" name="Picture 2" descr="http://www.glycemicindex.com/blog/february2007/heme_iron17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2362200"/>
            <a:ext cx="2514600" cy="2443164"/>
          </a:xfrm>
          <a:prstGeom prst="rect">
            <a:avLst/>
          </a:prstGeom>
          <a:noFill/>
        </p:spPr>
      </p:pic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4419600" y="4114800"/>
          <a:ext cx="1834117" cy="685800"/>
        </p:xfrm>
        <a:graphic>
          <a:graphicData uri="http://schemas.openxmlformats.org/presentationml/2006/ole">
            <p:oleObj spid="_x0000_s12292" name="ChemSketch" r:id="rId6" imgW="1277112" imgH="478536" progId="ACD.ChemSketch.2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38600" y="4114800"/>
            <a:ext cx="38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-</a:t>
            </a:r>
            <a:endParaRPr lang="en-US" sz="4000" b="1" dirty="0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4800600" y="2438400"/>
          <a:ext cx="1993900" cy="701675"/>
        </p:xfrm>
        <a:graphic>
          <a:graphicData uri="http://schemas.openxmlformats.org/presentationml/2006/ole">
            <p:oleObj spid="_x0000_s12293" name="ChemSketch" r:id="rId7" imgW="1993392" imgH="701040" progId="ACD.ChemSketch.2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257800" y="33528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4876800"/>
            <a:ext cx="8305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 has 200-400X stronger electrostatic  attraction to Fe</a:t>
            </a:r>
            <a:r>
              <a:rPr lang="en-US" sz="2800" baseline="30000" dirty="0" smtClean="0"/>
              <a:t>3+</a:t>
            </a:r>
            <a:r>
              <a:rPr lang="en-US" sz="2800" dirty="0" smtClean="0"/>
              <a:t> from formal charge vs. O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. Explains why CO so easily asphyxiates humans even at `low’ concentrations (400 </a:t>
            </a:r>
            <a:r>
              <a:rPr lang="en-US" sz="2800" dirty="0" err="1" smtClean="0"/>
              <a:t>ppm</a:t>
            </a:r>
            <a:r>
              <a:rPr lang="en-US" sz="2800" dirty="0" smtClean="0"/>
              <a:t>)</a:t>
            </a:r>
          </a:p>
          <a:p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14400" y="2667000"/>
            <a:ext cx="114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Fe</a:t>
            </a:r>
            <a:r>
              <a:rPr lang="en-US" sz="4000" b="1" baseline="30000" dirty="0" smtClean="0">
                <a:solidFill>
                  <a:srgbClr val="FF0000"/>
                </a:solidFill>
              </a:rPr>
              <a:t>3+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828800" y="2895600"/>
            <a:ext cx="1524000" cy="76200"/>
          </a:xfrm>
          <a:prstGeom prst="straightConnector1">
            <a:avLst/>
          </a:prstGeom>
          <a:ln w="539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560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057400"/>
            <a:ext cx="8001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Doc’s annoying question habit rears it ugly head again….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38" y="0"/>
            <a:ext cx="2117108" cy="193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76400" y="1524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xmlns="" val="15418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63470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76600" y="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295400"/>
            <a:ext cx="80772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How do we know what `hooks’ to what in more complicated molecules 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514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Examples where confusion can arise: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0480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30480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657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3657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O-S-O   ??</a:t>
            </a:r>
            <a:endParaRPr lang="en-US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4958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C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57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S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2590800" y="5029200"/>
            <a:ext cx="5334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44196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about rings ?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743200" y="5638800"/>
            <a:ext cx="12192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05200" y="5105400"/>
            <a:ext cx="457200" cy="381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5562600" y="5105400"/>
            <a:ext cx="6096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6400800" y="5105400"/>
            <a:ext cx="7620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638800" y="5715000"/>
            <a:ext cx="15240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71600" y="76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 am so annoying…”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61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676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Simple rule of thumb #1: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819400"/>
            <a:ext cx="7924800" cy="212365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Elements closer to the center of the Periodic Table tend to be in the center of a molecule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048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144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O-S-O   ??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405311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2670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Applying Rule of Thumb 1 to CO</a:t>
            </a:r>
            <a:r>
              <a:rPr lang="en-US" sz="4400" b="1" baseline="-25000" dirty="0" smtClean="0"/>
              <a:t>2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6400800" y="1905000"/>
            <a:ext cx="685800" cy="83820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905000"/>
            <a:ext cx="685800" cy="838200"/>
          </a:xfrm>
          <a:prstGeom prst="rec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524000" y="4191000"/>
            <a:ext cx="4572000" cy="0"/>
          </a:xfrm>
          <a:prstGeom prst="line">
            <a:avLst/>
          </a:prstGeom>
          <a:ln w="920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3800" y="28194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3200" b="1" dirty="0" smtClean="0"/>
              <a:t>center’ line</a:t>
            </a:r>
            <a:endParaRPr lang="en-US" sz="3200" b="1" dirty="0"/>
          </a:p>
        </p:txBody>
      </p:sp>
      <p:sp>
        <p:nvSpPr>
          <p:cNvPr id="12" name="Heart 11"/>
          <p:cNvSpPr/>
          <p:nvPr/>
        </p:nvSpPr>
        <p:spPr>
          <a:xfrm>
            <a:off x="3581400" y="4114800"/>
            <a:ext cx="533400" cy="6096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76400" y="2057400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`center’ of Table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2628900" y="3162300"/>
            <a:ext cx="1143000" cy="914400"/>
          </a:xfrm>
          <a:prstGeom prst="straightConnector1">
            <a:avLst/>
          </a:prstGeom>
          <a:ln w="603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609600"/>
            <a:ext cx="4343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 is closer to center line=&gt; </a:t>
            </a:r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 in center of </a:t>
            </a:r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O</a:t>
            </a:r>
            <a:r>
              <a:rPr lang="en-US" sz="3100" b="1" baseline="-25000" dirty="0" smtClean="0"/>
              <a:t>2</a:t>
            </a:r>
            <a:endParaRPr lang="en-US" sz="31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95800" y="7620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22" name="Rectangle 21"/>
          <p:cNvSpPr/>
          <p:nvPr/>
        </p:nvSpPr>
        <p:spPr>
          <a:xfrm>
            <a:off x="6705600" y="838200"/>
            <a:ext cx="1600200" cy="762000"/>
          </a:xfrm>
          <a:prstGeom prst="rect">
            <a:avLst/>
          </a:prstGeom>
          <a:noFill/>
          <a:ln w="952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4914900" y="800100"/>
            <a:ext cx="762000" cy="6858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4800600" y="762000"/>
            <a:ext cx="914400" cy="6096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793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2" grpId="0" animBg="1"/>
      <p:bldP spid="13" grpId="0"/>
      <p:bldP spid="17" grpId="0"/>
      <p:bldP spid="21" grpId="0" build="allAtOnce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298" y="1066800"/>
            <a:ext cx="912670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Applying Rule of Thumb 1 to SO</a:t>
            </a:r>
            <a:r>
              <a:rPr lang="en-US" sz="4400" b="1" baseline="-25000" dirty="0" smtClean="0"/>
              <a:t>2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7391400" y="2743200"/>
            <a:ext cx="609600" cy="68580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828800"/>
            <a:ext cx="685800" cy="838200"/>
          </a:xfrm>
          <a:prstGeom prst="rec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714500" y="4381500"/>
            <a:ext cx="4191000" cy="0"/>
          </a:xfrm>
          <a:prstGeom prst="line">
            <a:avLst/>
          </a:prstGeom>
          <a:ln w="920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eart 11"/>
          <p:cNvSpPr/>
          <p:nvPr/>
        </p:nvSpPr>
        <p:spPr>
          <a:xfrm>
            <a:off x="3581400" y="4114800"/>
            <a:ext cx="533400" cy="6096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95400" y="1371600"/>
            <a:ext cx="4343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 is closer to </a:t>
            </a:r>
            <a:r>
              <a:rPr lang="en-US" sz="3100" b="1" dirty="0" smtClean="0">
                <a:solidFill>
                  <a:srgbClr val="FF0000"/>
                </a:solidFill>
              </a:rPr>
              <a:t>center	</a:t>
            </a:r>
            <a:r>
              <a:rPr lang="en-US" sz="3100" b="1" dirty="0" smtClean="0"/>
              <a:t>     =&gt;</a:t>
            </a:r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 in center of </a:t>
            </a:r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O</a:t>
            </a:r>
            <a:r>
              <a:rPr lang="en-US" sz="3100" b="1" baseline="-25000" dirty="0" smtClean="0"/>
              <a:t>2</a:t>
            </a:r>
            <a:endParaRPr lang="en-US" sz="3100" b="1" dirty="0"/>
          </a:p>
        </p:txBody>
      </p:sp>
      <p:sp>
        <p:nvSpPr>
          <p:cNvPr id="16" name="Heart 15"/>
          <p:cNvSpPr/>
          <p:nvPr/>
        </p:nvSpPr>
        <p:spPr>
          <a:xfrm>
            <a:off x="4724400" y="1447800"/>
            <a:ext cx="457200" cy="4572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67200" y="609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</a:t>
            </a:r>
            <a:r>
              <a:rPr lang="en-US" sz="4400" b="1" dirty="0" smtClean="0">
                <a:solidFill>
                  <a:srgbClr val="FF0000"/>
                </a:solidFill>
              </a:rPr>
              <a:t>S</a:t>
            </a:r>
            <a:r>
              <a:rPr lang="en-US" sz="4400" b="1" dirty="0" smtClean="0"/>
              <a:t>-O   ??</a:t>
            </a:r>
            <a:endParaRPr lang="en-US" sz="4400" b="1" dirty="0"/>
          </a:p>
        </p:txBody>
      </p:sp>
      <p:cxnSp>
        <p:nvCxnSpPr>
          <p:cNvPr id="23" name="Straight Connector 22"/>
          <p:cNvCxnSpPr/>
          <p:nvPr/>
        </p:nvCxnSpPr>
        <p:spPr>
          <a:xfrm rot="10800000" flipV="1">
            <a:off x="3886200" y="3200400"/>
            <a:ext cx="3657600" cy="1219200"/>
          </a:xfrm>
          <a:prstGeom prst="line">
            <a:avLst/>
          </a:prstGeom>
          <a:ln w="793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3810000" y="2362200"/>
            <a:ext cx="3810000" cy="2057400"/>
          </a:xfrm>
          <a:prstGeom prst="line">
            <a:avLst/>
          </a:prstGeom>
          <a:ln w="793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477000" y="762000"/>
            <a:ext cx="1600200" cy="533400"/>
          </a:xfrm>
          <a:prstGeom prst="rect">
            <a:avLst/>
          </a:prstGeom>
          <a:noFill/>
          <a:ln w="857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4648200" y="685800"/>
            <a:ext cx="914400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4648200" y="685800"/>
            <a:ext cx="914400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9748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7" grpId="0"/>
      <p:bldP spid="16" grpId="0" animBg="1"/>
      <p:bldP spid="18" grpId="0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05000" y="76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C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76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S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2438400" y="1295400"/>
            <a:ext cx="5334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5334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about rings ?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590800" y="1905000"/>
            <a:ext cx="12192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52800" y="1371600"/>
            <a:ext cx="457200" cy="381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5486400" y="1295400"/>
            <a:ext cx="6096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6324600" y="1295400"/>
            <a:ext cx="7620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562600" y="1905000"/>
            <a:ext cx="15240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2286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Simple rule of thumb #2:</a:t>
            </a:r>
            <a:endParaRPr lang="en-US" sz="4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3200400"/>
            <a:ext cx="7924800" cy="212365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Compound structures tend to minimize `strain’  and maximize bond angles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552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Doc’s questions  revisited 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838200"/>
            <a:ext cx="8839200" cy="480131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What’s `shared’ in a shared electron bond 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 rules govern the number of bonds to the elements and how do we use these rules to build organic (and other non-ionic) compounds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How do we `read’ organic compound formulas and deduce their bond and electron arrangements </a:t>
            </a:r>
            <a:r>
              <a:rPr lang="en-US" sz="2800" b="1" dirty="0" smtClean="0">
                <a:solidFill>
                  <a:schemeClr val="bg1"/>
                </a:solidFill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1125" y="4343400"/>
            <a:ext cx="22490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934200" y="44958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71600"/>
            <a:ext cx="7239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Valence electrons only; 2 per bond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276600"/>
            <a:ext cx="7620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Lewis Octet Rule + Rules of Thumb 1 and 2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48666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534400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simple as 1,2,3,4 …HONC bonding rules</a:t>
            </a:r>
          </a:p>
          <a:p>
            <a:r>
              <a:rPr lang="en-US" sz="3600" b="1" dirty="0" smtClean="0"/>
              <a:t>(for organic compounds only)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524000"/>
            <a:ext cx="8610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Element</a:t>
            </a:r>
            <a:r>
              <a:rPr lang="en-US" sz="2800" b="1" dirty="0" smtClean="0"/>
              <a:t>   </a:t>
            </a:r>
            <a:r>
              <a:rPr lang="en-US" sz="2800" b="1" u="sng" dirty="0" smtClean="0"/>
              <a:t>bond count to element</a:t>
            </a:r>
            <a:r>
              <a:rPr lang="en-US" sz="2800" b="1" dirty="0" smtClean="0"/>
              <a:t>   </a:t>
            </a:r>
            <a:r>
              <a:rPr lang="en-US" sz="2800" b="1" u="sng" dirty="0" smtClean="0">
                <a:solidFill>
                  <a:srgbClr val="FF0000"/>
                </a:solidFill>
              </a:rPr>
              <a:t>lone pairs on element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H		1				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O		2				</a:t>
            </a:r>
            <a:r>
              <a:rPr lang="en-US" sz="4000" b="1" dirty="0" smtClean="0">
                <a:solidFill>
                  <a:srgbClr val="FF0000"/>
                </a:solidFill>
              </a:rPr>
              <a:t>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N		3				</a:t>
            </a:r>
            <a:r>
              <a:rPr lang="en-US" sz="4000" b="1" dirty="0" smtClean="0">
                <a:solidFill>
                  <a:srgbClr val="FF0000"/>
                </a:solidFill>
              </a:rPr>
              <a:t>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C		4				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257800"/>
            <a:ext cx="7848600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*USE FOR EXERCISE 2.4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419600"/>
            <a:ext cx="914400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O, N &amp; C BOND COUNT + </a:t>
            </a:r>
            <a:r>
              <a:rPr lang="en-US" sz="3600" b="1" dirty="0" smtClean="0">
                <a:solidFill>
                  <a:srgbClr val="FF0000"/>
                </a:solidFill>
              </a:rPr>
              <a:t>LONE PAIR </a:t>
            </a:r>
            <a:r>
              <a:rPr lang="en-US" sz="3600" b="1" dirty="0" smtClean="0"/>
              <a:t>COUNT = 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334857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Simple Bonding Rules for Organic* compounds: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</a:rPr>
              <a:t>the HONC Rules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526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#1: ethane 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) </a:t>
            </a:r>
          </a:p>
          <a:p>
            <a:r>
              <a:rPr lang="en-US" sz="4000" b="1" dirty="0" smtClean="0"/>
              <a:t>= one of the `</a:t>
            </a:r>
            <a:r>
              <a:rPr lang="en-US" sz="4000" b="1" dirty="0" smtClean="0">
                <a:solidFill>
                  <a:srgbClr val="FF0000"/>
                </a:solidFill>
              </a:rPr>
              <a:t>natural’ gases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219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*</a:t>
            </a:r>
            <a:r>
              <a:rPr lang="en-US" sz="2800" b="1" dirty="0" smtClean="0"/>
              <a:t>Compounds made of C+ H with options to include O and N</a:t>
            </a:r>
            <a:endParaRPr lang="en-US" sz="2800" b="1" dirty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514600" y="3048000"/>
          <a:ext cx="4567237" cy="3171294"/>
        </p:xfrm>
        <a:graphic>
          <a:graphicData uri="http://schemas.openxmlformats.org/presentationml/2006/ole">
            <p:oleObj spid="_x0000_s5127" name="ChemSketch" r:id="rId4" imgW="3038856" imgH="2109216" progId="ACD.ChemSketch.20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4231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do you correctly write the formulas for compounds composed of the element counts below ?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 </a:t>
            </a:r>
            <a:r>
              <a:rPr kumimoji="0" lang="en-US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+ 4 O +   1 S 	_____________________________________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8"/>
          <p:cNvSpPr>
            <a:spLocks noChangeArrowheads="1"/>
          </p:cNvSpPr>
          <p:nvPr/>
        </p:nvSpPr>
        <p:spPr bwMode="auto">
          <a:xfrm>
            <a:off x="0" y="457200"/>
            <a:ext cx="8494633" cy="33855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1600" b="1" dirty="0" smtClean="0">
                <a:latin typeface="Arial Black" pitchFamily="34" charset="0"/>
                <a:ea typeface="Calibri" pitchFamily="34" charset="0"/>
                <a:cs typeface="Times New Roman" pitchFamily="18" charset="0"/>
              </a:rPr>
              <a:t>5)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Minerals and Salts 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vs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 Organics (</a:t>
            </a:r>
            <a:r>
              <a:rPr kumimoji="0" 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poo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Calibri" pitchFamily="34" charset="0"/>
                <a:cs typeface="Times New Roman" pitchFamily="18" charset="0"/>
              </a:rPr>
              <a:t>)	cont.		    12 pts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00200"/>
            <a:ext cx="77724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Arial Black" pitchFamily="34" charset="0"/>
              </a:rPr>
              <a:t>6) Building and describing Organic compounds                   27 pts</a:t>
            </a:r>
            <a:endParaRPr lang="en-US" sz="1600" b="1" dirty="0">
              <a:latin typeface="Arial Black" pitchFamily="34" charset="0"/>
            </a:endParaRP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52400" y="2161401"/>
            <a:ext cx="404367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Ex.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Draw to electron dot picture for the elements 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en-US" sz="1200" b="1" i="1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Ba</a:t>
            </a:r>
            <a:r>
              <a:rPr kumimoji="0" lang="en-US" sz="12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C    </a:t>
            </a:r>
            <a:endParaRPr kumimoji="0" 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1247745"/>
            <a:ext cx="74892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304800" y="2406134"/>
            <a:ext cx="5861156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The compound shown  is:    </a:t>
            </a:r>
            <a:r>
              <a:rPr kumimoji="0" lang="en-US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saturated 	unsaturated		polyunsaturated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cs typeface="Times New Roman" pitchFamily="18" charset="0"/>
              </a:rPr>
              <a:t>       How many valence electrons are in this compound ?? 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endParaRPr lang="en-US" sz="1200" b="1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r>
              <a:rPr lang="en-US" sz="1200" b="1" i="1" dirty="0" smtClean="0">
                <a:latin typeface="Calibri" pitchFamily="34" charset="0"/>
                <a:cs typeface="Times New Roman" pitchFamily="18" charset="0"/>
              </a:rPr>
              <a:t>Ex. Valence electrons take on two forms in molecules _______pairs and _______pairs.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6781800" y="1981200"/>
          <a:ext cx="1685925" cy="1304925"/>
        </p:xfrm>
        <a:graphic>
          <a:graphicData uri="http://schemas.openxmlformats.org/presentationml/2006/ole">
            <p:oleObj spid="_x0000_s57346" name="ChemSketch" r:id="rId4" imgW="2130552" imgH="1655064" progId="ACD.ChemSketch.20">
              <p:embed/>
            </p:oleObj>
          </a:graphicData>
        </a:graphic>
      </p:graphicFrame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228600" y="3244334"/>
            <a:ext cx="819205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Ex. Draw the correct  Lewis bonding structures for the combinations of elements below, making sure to indicate all lone pairs.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N2, CO2,  SiO2…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endParaRPr lang="en-US" sz="1200" b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" algn="l"/>
              </a:tabLst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Ex, </a:t>
            </a: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Times New Roman" pitchFamily="18" charset="0"/>
              </a:rPr>
              <a:t>What </a:t>
            </a: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element is likely to be in the center of CS</a:t>
            </a:r>
            <a:r>
              <a:rPr lang="en-US" sz="1200" b="1" baseline="-25000" dirty="0" smtClean="0">
                <a:latin typeface="Calibri" pitchFamily="34" charset="0"/>
                <a:cs typeface="Times New Roman" pitchFamily="18" charset="0"/>
              </a:rPr>
              <a:t>2 </a:t>
            </a:r>
            <a:r>
              <a:rPr lang="en-US" sz="1200" b="1" dirty="0" smtClean="0">
                <a:latin typeface="Calibri" pitchFamily="34" charset="0"/>
                <a:cs typeface="Times New Roman" pitchFamily="18" charset="0"/>
              </a:rPr>
              <a:t>?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269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3268" name="Object 20"/>
          <p:cNvGraphicFramePr>
            <a:graphicFrameLocks noChangeAspect="1"/>
          </p:cNvGraphicFramePr>
          <p:nvPr/>
        </p:nvGraphicFramePr>
        <p:xfrm>
          <a:off x="6324600" y="3657600"/>
          <a:ext cx="1571625" cy="1409700"/>
        </p:xfrm>
        <a:graphic>
          <a:graphicData uri="http://schemas.openxmlformats.org/presentationml/2006/ole">
            <p:oleObj spid="_x0000_s57347" name="ChemSketch" r:id="rId5" imgW="2090928" imgH="1874520" progId="ACD.ChemSketch.20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25478" y="5181600"/>
            <a:ext cx="89185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Look at mini-quizzes 1-11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Homework </a:t>
            </a:r>
            <a:r>
              <a:rPr lang="en-US" sz="2800" b="1" dirty="0" smtClean="0">
                <a:solidFill>
                  <a:srgbClr val="FF0000"/>
                </a:solidFill>
              </a:rPr>
              <a:t>1-3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Exercises </a:t>
            </a:r>
            <a:r>
              <a:rPr lang="en-US" sz="2800" b="1" dirty="0" smtClean="0">
                <a:solidFill>
                  <a:srgbClr val="FF0000"/>
                </a:solidFill>
              </a:rPr>
              <a:t>1-2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4191000"/>
            <a:ext cx="4267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7) Beyond Lewis </a:t>
            </a:r>
            <a:r>
              <a:rPr lang="en-US" b="1" dirty="0" smtClean="0">
                <a:latin typeface="Arial Black" pitchFamily="34" charset="0"/>
              </a:rPr>
              <a:t>     </a:t>
            </a:r>
            <a:r>
              <a:rPr lang="en-US" b="1" dirty="0" smtClean="0">
                <a:latin typeface="Arial Black" pitchFamily="34" charset="0"/>
              </a:rPr>
              <a:t>8 pts</a:t>
            </a:r>
            <a:endParaRPr lang="en-US" b="1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648200"/>
            <a:ext cx="624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Ex.  What are the formal charges on C and O in the stable Lewis structure of CO </a:t>
            </a:r>
          </a:p>
        </p:txBody>
      </p:sp>
    </p:spTree>
    <p:extLst>
      <p:ext uri="{BB962C8B-B14F-4D97-AF65-F5344CB8AC3E}">
        <p14:creationId xmlns:p14="http://schemas.microsoft.com/office/powerpoint/2010/main" xmlns="" val="422977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0" y="2286000"/>
          <a:ext cx="5179269" cy="3722687"/>
        </p:xfrm>
        <a:graphic>
          <a:graphicData uri="http://schemas.openxmlformats.org/presentationml/2006/ole">
            <p:oleObj spid="_x0000_s6151" name="ChemSketch" r:id="rId3" imgW="2935224" imgH="2109216" progId="ACD.ChemSketch.2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7620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#2: ethanol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O)  =</a:t>
            </a:r>
            <a:r>
              <a:rPr lang="en-US" sz="4000" b="1" dirty="0" smtClean="0">
                <a:solidFill>
                  <a:srgbClr val="FF0000"/>
                </a:solidFill>
              </a:rPr>
              <a:t>drinking alcohol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741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#3: aspirin  (C</a:t>
            </a:r>
            <a:r>
              <a:rPr lang="en-US" sz="4000" b="1" baseline="-25000" dirty="0" smtClean="0"/>
              <a:t>10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5</a:t>
            </a:r>
            <a:r>
              <a:rPr lang="en-US" sz="4000" b="1" dirty="0" smtClean="0"/>
              <a:t> )</a:t>
            </a:r>
          </a:p>
          <a:p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what to take </a:t>
            </a:r>
            <a:r>
              <a:rPr lang="en-US" sz="4000" b="1" dirty="0" smtClean="0"/>
              <a:t>after excess alcohol  </a:t>
            </a:r>
            <a:endParaRPr lang="en-US" sz="4000" b="1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47800" y="1447800"/>
          <a:ext cx="6086475" cy="5183918"/>
        </p:xfrm>
        <a:graphic>
          <a:graphicData uri="http://schemas.openxmlformats.org/presentationml/2006/ole">
            <p:oleObj spid="_x0000_s7175" name="ChemSketch" r:id="rId3" imgW="1688592" imgH="1438656" progId="ACD.ChemSketch.20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8986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447800" y="2514600"/>
          <a:ext cx="4425950" cy="3148912"/>
        </p:xfrm>
        <a:graphic>
          <a:graphicData uri="http://schemas.openxmlformats.org/presentationml/2006/ole">
            <p:oleObj spid="_x0000_s8199" name="ChemSketch" r:id="rId3" imgW="1688592" imgH="1200912" progId="ACD.ChemSketch.20">
              <p:embed/>
            </p:oleObj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#4: glycine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5</a:t>
            </a:r>
            <a:r>
              <a:rPr lang="en-US" sz="4000" b="1" dirty="0" smtClean="0"/>
              <a:t>NO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)  =amino acid, building block of proteins (</a:t>
            </a:r>
            <a:r>
              <a:rPr lang="en-US" sz="4000" b="1" dirty="0" smtClean="0">
                <a:solidFill>
                  <a:srgbClr val="FF0000"/>
                </a:solidFill>
              </a:rPr>
              <a:t>building block</a:t>
            </a:r>
            <a:r>
              <a:rPr lang="en-US" sz="4000" b="1" dirty="0" smtClean="0"/>
              <a:t> of all living things 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18291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http://www.biologycorner.com/resources/dna_molecule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5152" y="1290828"/>
            <a:ext cx="8001000" cy="538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528" y="124361"/>
            <a:ext cx="3166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#5: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685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DNA  (</a:t>
            </a:r>
            <a:r>
              <a:rPr lang="en-US" sz="4000" b="1" dirty="0" smtClean="0">
                <a:solidFill>
                  <a:srgbClr val="FF0000"/>
                </a:solidFill>
              </a:rPr>
              <a:t>BLUEPRINT</a:t>
            </a:r>
            <a:r>
              <a:rPr lang="en-US" sz="4000" b="1" dirty="0" smtClean="0"/>
              <a:t> for all living things)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79065" y="124361"/>
            <a:ext cx="5410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Deoxyribonucleic acid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00" y="157835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173024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5712" y="1914906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41148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43200" y="379983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157835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29718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694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rothamsted.bbsrc.ac.uk/notebook/courses/guide/images/dna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09600"/>
            <a:ext cx="4114800" cy="61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30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POPULAR GRAPHIC FOR DNA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391870" y="457200"/>
            <a:ext cx="461665" cy="4953000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55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81000"/>
            <a:ext cx="9144000" cy="61555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3 different ways to read/draw HONC structures   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0668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1) </a:t>
            </a:r>
            <a:r>
              <a:rPr lang="en-US" sz="4000" b="1" dirty="0" smtClean="0">
                <a:solidFill>
                  <a:srgbClr val="0070C0"/>
                </a:solidFill>
              </a:rPr>
              <a:t>Complete skeletal form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4958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rgbClr val="0070C0"/>
                </a:solidFill>
              </a:rPr>
              <a:t>All or most all lone pairs,  bonds and atoms shown explicitly.</a:t>
            </a:r>
            <a:endParaRPr lang="en-US" sz="42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362200"/>
            <a:ext cx="220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Rubbing alcohol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895600" y="1905000"/>
          <a:ext cx="4114800" cy="2388080"/>
        </p:xfrm>
        <a:graphic>
          <a:graphicData uri="http://schemas.openxmlformats.org/presentationml/2006/ole">
            <p:oleObj spid="_x0000_s9223" name="ChemSketch" r:id="rId4" imgW="2005584" imgH="1164336" progId="ACD.ChemSketch.20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6796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Aside on 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Different ways to read/draw HONC structures  (continued)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13716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2) </a:t>
            </a:r>
            <a:r>
              <a:rPr lang="en-US" sz="4000" b="1" dirty="0" smtClean="0">
                <a:solidFill>
                  <a:srgbClr val="FF0000"/>
                </a:solidFill>
              </a:rPr>
              <a:t>Condensed form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5257800" y="1905000"/>
          <a:ext cx="3581400" cy="3070513"/>
        </p:xfrm>
        <a:graphic>
          <a:graphicData uri="http://schemas.openxmlformats.org/presentationml/2006/ole">
            <p:oleObj spid="_x0000_s10252" name="ChemSketch" r:id="rId4" imgW="1091184" imgH="935736" progId="ACD.ChemSketch.20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49530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Methyl (CH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</a:rPr>
              <a:t>) and </a:t>
            </a:r>
            <a:r>
              <a:rPr lang="en-US" sz="4000" b="1" dirty="0" err="1" smtClean="0">
                <a:solidFill>
                  <a:srgbClr val="FF0000"/>
                </a:solidFill>
              </a:rPr>
              <a:t>methylene</a:t>
            </a:r>
            <a:r>
              <a:rPr lang="en-US" sz="4000" b="1" dirty="0" smtClean="0">
                <a:solidFill>
                  <a:srgbClr val="FF0000"/>
                </a:solidFill>
              </a:rPr>
              <a:t> groups (CH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) written without C-H bonds, but lone pairs still shown.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0" y="2057400"/>
          <a:ext cx="4114800" cy="2387600"/>
        </p:xfrm>
        <a:graphic>
          <a:graphicData uri="http://schemas.openxmlformats.org/presentationml/2006/ole">
            <p:oleObj spid="_x0000_s10253" name="ChemSketch" r:id="rId5" imgW="2005584" imgH="1164336" progId="ACD.ChemSketch.20">
              <p:embed/>
            </p:oleObj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4572000" y="1981200"/>
            <a:ext cx="1143000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00" y="42672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Complete skeletal form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114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Aside on 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13716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3) Abbreviated bond line form (most used by organic chemists)</a:t>
            </a:r>
            <a:endParaRPr lang="en-US" sz="4000" b="1" dirty="0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172200" y="2057400"/>
          <a:ext cx="2743200" cy="2586289"/>
        </p:xfrm>
        <a:graphic>
          <a:graphicData uri="http://schemas.openxmlformats.org/presentationml/2006/ole">
            <p:oleObj spid="_x0000_s11276" name="ChemSketch" r:id="rId4" imgW="804672" imgH="758952" progId="ACD.ChemSketch.20">
              <p:embed/>
            </p:oleObj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81000" y="4734342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All kinks ,  ends and crossings are C. If no other groups </a:t>
            </a:r>
            <a:r>
              <a:rPr lang="en-US" sz="3000" b="1" dirty="0" err="1" smtClean="0"/>
              <a:t>showing,assume</a:t>
            </a:r>
            <a:r>
              <a:rPr lang="en-US" sz="3000" b="1" dirty="0" smtClean="0"/>
              <a:t> H around C to reach 4 bonds to C.  Lone pairs  assumed via HONC rules(though text doesn’t.)</a:t>
            </a:r>
            <a:endParaRPr lang="en-US" sz="3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Different ways to read/draw HONC structures  (continued)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1524000" y="2514600"/>
          <a:ext cx="3677056" cy="2133600"/>
        </p:xfrm>
        <a:graphic>
          <a:graphicData uri="http://schemas.openxmlformats.org/presentationml/2006/ole">
            <p:oleObj spid="_x0000_s11277" name="ChemSketch" r:id="rId5" imgW="2005584" imgH="1164336" progId="ACD.ChemSketch.20">
              <p:embed/>
            </p:oleObj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5791200" y="2514600"/>
            <a:ext cx="1371600" cy="1066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2819400"/>
            <a:ext cx="19812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solidFill>
                  <a:srgbClr val="0070C0"/>
                </a:solidFill>
              </a:rPr>
              <a:t>Complete </a:t>
            </a:r>
          </a:p>
          <a:p>
            <a:r>
              <a:rPr lang="en-US" sz="2900" b="1" dirty="0" smtClean="0">
                <a:solidFill>
                  <a:srgbClr val="0070C0"/>
                </a:solidFill>
              </a:rPr>
              <a:t>Skeletal</a:t>
            </a:r>
          </a:p>
          <a:p>
            <a:r>
              <a:rPr lang="en-US" sz="2900" b="1" dirty="0" smtClean="0">
                <a:solidFill>
                  <a:srgbClr val="0070C0"/>
                </a:solidFill>
              </a:rPr>
              <a:t> form</a:t>
            </a:r>
            <a:endParaRPr lang="en-US" sz="29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674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43" grpId="0"/>
      <p:bldP spid="3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5326" y="1371600"/>
            <a:ext cx="429752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85815" y="2115312"/>
            <a:ext cx="337870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599" y="152400"/>
            <a:ext cx="868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Why bond line form is preferred by organic chemists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598" y="4858434"/>
            <a:ext cx="4800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Complete skeletal form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85815" y="4459145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Bond line form </a:t>
            </a:r>
            <a:endParaRPr lang="en-US" sz="3600" b="1" dirty="0"/>
          </a:p>
        </p:txBody>
      </p:sp>
      <p:sp>
        <p:nvSpPr>
          <p:cNvPr id="8" name="Smiley Face 7"/>
          <p:cNvSpPr/>
          <p:nvPr/>
        </p:nvSpPr>
        <p:spPr>
          <a:xfrm>
            <a:off x="5995415" y="5504765"/>
            <a:ext cx="1028700" cy="1066800"/>
          </a:xfrm>
          <a:prstGeom prst="smileyFac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09615" y="776948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SIMPLER LOOKING IS PRETTIER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1" y="5288340"/>
            <a:ext cx="4471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ym typeface="Wingdings" pitchFamily="2" charset="2"/>
              </a:rPr>
              <a:t> </a:t>
            </a:r>
            <a:r>
              <a:rPr lang="en-US" sz="4800" b="1" dirty="0" err="1" smtClean="0">
                <a:sym typeface="Wingdings" pitchFamily="2" charset="2"/>
              </a:rPr>
              <a:t>messy,ugly</a:t>
            </a:r>
            <a:endParaRPr lang="en-US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17664" y="4931894"/>
            <a:ext cx="1926336" cy="1938992"/>
          </a:xfrm>
          <a:prstGeom prst="rect">
            <a:avLst/>
          </a:prstGeom>
          <a:solidFill>
            <a:srgbClr val="F094AA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I’m neat &amp; pretty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371600"/>
            <a:ext cx="163967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aspirin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0734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2" grpId="0" animBg="1"/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286" y="1524000"/>
            <a:ext cx="9165336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+ </a:t>
            </a:r>
            <a:r>
              <a:rPr lang="en-US" sz="4800" b="1" dirty="0" smtClean="0">
                <a:solidFill>
                  <a:schemeClr val="bg1"/>
                </a:solidFill>
              </a:rPr>
              <a:t>more board practice 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complete skeletal</a:t>
            </a: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 condensed bond line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 bond line condensed complete skeletal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9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2087"/>
            <a:ext cx="86106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600" b="1" dirty="0" smtClean="0"/>
              <a:t>2.</a:t>
            </a:r>
            <a:r>
              <a:rPr lang="en-US" sz="3600" b="1" dirty="0" smtClean="0">
                <a:solidFill>
                  <a:schemeClr val="bg1"/>
                </a:solidFill>
              </a:rPr>
              <a:t>	2) What rules govern the number of bonds to the elements and how do we use these rules to build organic (and other non-ionic) compounds 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10" descr="Lew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819400"/>
            <a:ext cx="3001229" cy="3773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14800" y="2895600"/>
            <a:ext cx="388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LEWIS (OCTET) RULE</a:t>
            </a:r>
            <a:endParaRPr lang="en-US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286000"/>
            <a:ext cx="883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Lewis’ s Answer:   </a:t>
            </a:r>
          </a:p>
        </p:txBody>
      </p:sp>
    </p:spTree>
    <p:extLst>
      <p:ext uri="{BB962C8B-B14F-4D97-AF65-F5344CB8AC3E}">
        <p14:creationId xmlns:p14="http://schemas.microsoft.com/office/powerpoint/2010/main" xmlns="" val="4281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647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EXERCISE 2…. PLAYING THE LEWIS ELECTRON DOT GAME (2.3)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733800"/>
            <a:ext cx="579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Mole $$ !!!!</a:t>
            </a:r>
            <a:endParaRPr lang="en-US" sz="6600" dirty="0"/>
          </a:p>
        </p:txBody>
      </p:sp>
      <p:pic>
        <p:nvPicPr>
          <p:cNvPr id="4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429000"/>
            <a:ext cx="3001993" cy="220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53089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4780" y="304800"/>
            <a:ext cx="67818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Picking the `best’ Lewis structure when two different ones satisfy the Octet Rule: 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     Lewis `s Minimize Formal Charge Rule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 (not in text)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52163"/>
            <a:ext cx="3539128" cy="30912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718" y="2552162"/>
            <a:ext cx="3050707" cy="3217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00" y="4142360"/>
            <a:ext cx="118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vs.</a:t>
            </a:r>
            <a:endParaRPr lang="en-US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770119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“Mickey”</a:t>
            </a:r>
            <a:endParaRPr lang="en-US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56225" y="5816878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“Minnie”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108665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77158" y="878532"/>
            <a:ext cx="3542083" cy="30909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Counting electron ownership before vs. after forming molecules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691205"/>
            <a:ext cx="152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O</a:t>
            </a:r>
          </a:p>
          <a:p>
            <a:r>
              <a:rPr lang="en-US" sz="2800" b="1" dirty="0" smtClean="0"/>
              <a:t>   C</a:t>
            </a:r>
          </a:p>
          <a:p>
            <a:r>
              <a:rPr lang="en-US" sz="2800" b="1" dirty="0" smtClean="0"/>
              <a:t>Cl (#1)</a:t>
            </a:r>
          </a:p>
          <a:p>
            <a:r>
              <a:rPr lang="en-US" sz="2800" b="1" dirty="0" smtClean="0"/>
              <a:t>Cl (#2)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052132"/>
            <a:ext cx="883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		 valence electrons in           valence electrons     net diff</a:t>
            </a:r>
          </a:p>
          <a:p>
            <a:r>
              <a:rPr lang="en-US" sz="2400" b="1" u="sng" dirty="0"/>
              <a:t>Element </a:t>
            </a:r>
            <a:r>
              <a:rPr lang="en-US" sz="2400" b="1" dirty="0" smtClean="0"/>
              <a:t>	</a:t>
            </a:r>
            <a:r>
              <a:rPr lang="en-US" sz="2400" b="1" u="sng" dirty="0" smtClean="0"/>
              <a:t>owned as isolated atom</a:t>
            </a:r>
            <a:r>
              <a:rPr lang="en-US" sz="2400" b="1" dirty="0" smtClean="0"/>
              <a:t>    </a:t>
            </a:r>
            <a:r>
              <a:rPr lang="en-US" sz="2400" b="1" u="sng" dirty="0" smtClean="0">
                <a:solidFill>
                  <a:srgbClr val="FF0000"/>
                </a:solidFill>
              </a:rPr>
              <a:t>owned in molecule 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u="sng" dirty="0" smtClean="0">
                <a:solidFill>
                  <a:srgbClr val="FF0000"/>
                </a:solidFill>
              </a:rPr>
              <a:t>   </a:t>
            </a:r>
            <a:r>
              <a:rPr lang="en-US" sz="2400" b="1" u="sng" dirty="0" smtClean="0"/>
              <a:t>??</a:t>
            </a:r>
            <a:r>
              <a:rPr lang="en-US" b="1" dirty="0" smtClean="0"/>
              <a:t>	          </a:t>
            </a:r>
            <a:r>
              <a:rPr lang="en-US" b="1" dirty="0"/>
              <a:t>	</a:t>
            </a:r>
            <a:r>
              <a:rPr lang="en-US" b="1" dirty="0" smtClean="0"/>
              <a:t>		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19050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#1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6419241" y="1793062"/>
            <a:ext cx="598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solidFill>
                  <a:prstClr val="black"/>
                </a:solidFill>
              </a:rPr>
              <a:t>#2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474463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521623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5643767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60372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529441"/>
            <a:ext cx="3733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each bond, atoms </a:t>
            </a:r>
            <a:r>
              <a:rPr lang="en-US" sz="2800" b="1" dirty="0" smtClean="0">
                <a:solidFill>
                  <a:srgbClr val="FF0000"/>
                </a:solidFill>
              </a:rPr>
              <a:t>own half </a:t>
            </a:r>
            <a:r>
              <a:rPr lang="en-US" sz="2800" b="1" dirty="0" smtClean="0"/>
              <a:t>the bond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=&gt; 1 electron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62418" y="47385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6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62418" y="5215183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62418" y="560826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33441" y="60372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77200" y="4746487"/>
            <a:ext cx="457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0</a:t>
            </a:r>
          </a:p>
          <a:p>
            <a:r>
              <a:rPr lang="en-US" sz="2800" b="1" dirty="0" smtClean="0"/>
              <a:t>0</a:t>
            </a:r>
          </a:p>
          <a:p>
            <a:r>
              <a:rPr lang="en-US" sz="2800" b="1" dirty="0" smtClean="0"/>
              <a:t>0</a:t>
            </a:r>
          </a:p>
          <a:p>
            <a:r>
              <a:rPr lang="en-US" sz="2800" b="1" dirty="0" smtClean="0"/>
              <a:t>0</a:t>
            </a:r>
          </a:p>
          <a:p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81000" y="2856641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“Mickey”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201431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  <p:bldP spid="15" grpId="0"/>
      <p:bldP spid="16" grpId="0"/>
      <p:bldP spid="18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Counting electron ownership before vs. after forming molecules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4691205"/>
            <a:ext cx="152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  O</a:t>
            </a:r>
          </a:p>
          <a:p>
            <a:r>
              <a:rPr lang="en-US" sz="2800" b="1" dirty="0" smtClean="0"/>
              <a:t>   C</a:t>
            </a:r>
          </a:p>
          <a:p>
            <a:r>
              <a:rPr lang="en-US" sz="2800" b="1" dirty="0" smtClean="0"/>
              <a:t>Cl (#1)</a:t>
            </a:r>
          </a:p>
          <a:p>
            <a:r>
              <a:rPr lang="en-US" sz="2800" b="1" dirty="0" smtClean="0"/>
              <a:t>Cl (#2)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4052132"/>
            <a:ext cx="883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		 valence electrons in           valence electrons     net diff</a:t>
            </a:r>
          </a:p>
          <a:p>
            <a:r>
              <a:rPr lang="en-US" sz="2400" b="1" u="sng" dirty="0"/>
              <a:t>Element </a:t>
            </a:r>
            <a:r>
              <a:rPr lang="en-US" sz="2400" b="1" dirty="0" smtClean="0"/>
              <a:t>	</a:t>
            </a:r>
            <a:r>
              <a:rPr lang="en-US" sz="2400" b="1" u="sng" dirty="0" smtClean="0"/>
              <a:t>owned as isolated atom</a:t>
            </a:r>
            <a:r>
              <a:rPr lang="en-US" sz="2400" b="1" dirty="0" smtClean="0"/>
              <a:t>    </a:t>
            </a:r>
            <a:r>
              <a:rPr lang="en-US" sz="2400" b="1" u="sng" dirty="0" smtClean="0">
                <a:solidFill>
                  <a:srgbClr val="FF0000"/>
                </a:solidFill>
              </a:rPr>
              <a:t>owned in molecule </a:t>
            </a:r>
            <a:r>
              <a:rPr lang="en-US" sz="2400" b="1" dirty="0" smtClean="0">
                <a:solidFill>
                  <a:srgbClr val="FF0000"/>
                </a:solidFill>
              </a:rPr>
              <a:t>  </a:t>
            </a:r>
            <a:r>
              <a:rPr lang="en-US" sz="2400" b="1" u="sng" dirty="0" smtClean="0">
                <a:solidFill>
                  <a:srgbClr val="FF0000"/>
                </a:solidFill>
              </a:rPr>
              <a:t>   </a:t>
            </a:r>
            <a:r>
              <a:rPr lang="en-US" sz="2400" b="1" u="sng" dirty="0" smtClean="0"/>
              <a:t>??</a:t>
            </a:r>
            <a:r>
              <a:rPr lang="en-US" b="1" dirty="0" smtClean="0"/>
              <a:t>	          </a:t>
            </a:r>
            <a:r>
              <a:rPr lang="en-US" b="1" dirty="0"/>
              <a:t>	</a:t>
            </a:r>
            <a:r>
              <a:rPr lang="en-US" b="1" dirty="0" smtClean="0"/>
              <a:t>		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19050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#1</a:t>
            </a:r>
            <a:endParaRPr lang="en-US" sz="3200" dirty="0"/>
          </a:p>
        </p:txBody>
      </p:sp>
      <p:sp>
        <p:nvSpPr>
          <p:cNvPr id="8" name="Rectangle 7"/>
          <p:cNvSpPr/>
          <p:nvPr/>
        </p:nvSpPr>
        <p:spPr>
          <a:xfrm>
            <a:off x="6234465" y="1359889"/>
            <a:ext cx="5982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solidFill>
                  <a:prstClr val="black"/>
                </a:solidFill>
              </a:rPr>
              <a:t>#2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57600" y="4744630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6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5216231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4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57600" y="5643767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60372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7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2529441"/>
            <a:ext cx="3733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In each bond, atoms </a:t>
            </a:r>
            <a:r>
              <a:rPr lang="en-US" sz="2800" b="1" dirty="0" smtClean="0">
                <a:solidFill>
                  <a:srgbClr val="FF0000"/>
                </a:solidFill>
              </a:rPr>
              <a:t>own half </a:t>
            </a:r>
            <a:r>
              <a:rPr lang="en-US" sz="2800" b="1" dirty="0" smtClean="0"/>
              <a:t>the bond</a:t>
            </a:r>
          </a:p>
          <a:p>
            <a:r>
              <a:rPr lang="en-US" sz="2800" b="1" dirty="0"/>
              <a:t> </a:t>
            </a:r>
            <a:r>
              <a:rPr lang="en-US" sz="2800" b="1" dirty="0" smtClean="0"/>
              <a:t> =&gt; 1 electron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762418" y="47385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62418" y="5215183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62418" y="560826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33441" y="6037292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7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8423" y="953533"/>
            <a:ext cx="3050707" cy="32179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15310" y="584344"/>
            <a:ext cx="3371380" cy="117663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8001000" y="4857187"/>
            <a:ext cx="68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-1</a:t>
            </a:r>
            <a:endParaRPr lang="en-US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8115300" y="5194575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endParaRPr 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001000" y="5611879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+1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8115300" y="6006514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</a:t>
            </a:r>
            <a:endParaRPr lang="en-US" sz="3200" b="1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133600" y="3600381"/>
            <a:ext cx="1524000" cy="112283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5710" y="2907883"/>
            <a:ext cx="1447800" cy="138499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Has -1 formal charge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1353000" y="627035"/>
            <a:ext cx="1447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Has +1 formal charge</a:t>
            </a:r>
            <a:endParaRPr lang="en-US" sz="2800" b="1" dirty="0"/>
          </a:p>
        </p:txBody>
      </p:sp>
      <p:cxnSp>
        <p:nvCxnSpPr>
          <p:cNvPr id="32" name="Straight Arrow Connector 31"/>
          <p:cNvCxnSpPr>
            <a:stCxn id="29" idx="3"/>
          </p:cNvCxnSpPr>
          <p:nvPr/>
        </p:nvCxnSpPr>
        <p:spPr>
          <a:xfrm>
            <a:off x="2800800" y="1319533"/>
            <a:ext cx="277623" cy="204467"/>
          </a:xfrm>
          <a:prstGeom prst="straightConnector1">
            <a:avLst/>
          </a:prstGeom>
          <a:ln w="603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9160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3" grpId="0"/>
      <p:bldP spid="22" grpId="0"/>
      <p:bldP spid="25" grpId="0"/>
      <p:bldP spid="28" grpId="0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4780" y="304800"/>
            <a:ext cx="6781800" cy="181588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Lewis `s Minimize Formal Charge Rule</a:t>
            </a:r>
          </a:p>
          <a:p>
            <a:r>
              <a:rPr lang="en-US" sz="2800" b="1" dirty="0"/>
              <a:t>	</a:t>
            </a:r>
            <a:r>
              <a:rPr lang="en-US" sz="2800" b="1" dirty="0" smtClean="0"/>
              <a:t>     (not in text)</a:t>
            </a:r>
            <a:endParaRPr lang="en-US" sz="2800" b="1" dirty="0"/>
          </a:p>
          <a:p>
            <a:r>
              <a:rPr lang="en-US" sz="2800" b="1" dirty="0" smtClean="0"/>
              <a:t>The most stable structure minimizes formal charge (=&gt; zero charge)</a:t>
            </a:r>
            <a:endParaRPr lang="en-US" sz="2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725656"/>
            <a:ext cx="3539128" cy="30912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718" y="2552162"/>
            <a:ext cx="3050707" cy="3217957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10000" y="4142360"/>
            <a:ext cx="118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vs.</a:t>
            </a:r>
            <a:endParaRPr lang="en-US" sz="4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85800" y="5770119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“Mickey”</a:t>
            </a:r>
            <a:endParaRPr lang="en-US" sz="4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956225" y="5816878"/>
            <a:ext cx="312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“Minnie”</a:t>
            </a:r>
            <a:endParaRPr lang="en-US" sz="4400" b="1" dirty="0"/>
          </a:p>
        </p:txBody>
      </p:sp>
      <p:sp>
        <p:nvSpPr>
          <p:cNvPr id="3" name="Rectangle 2"/>
          <p:cNvSpPr/>
          <p:nvPr/>
        </p:nvSpPr>
        <p:spPr>
          <a:xfrm>
            <a:off x="152400" y="2362200"/>
            <a:ext cx="76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6790" y="2120682"/>
            <a:ext cx="4531410" cy="4465637"/>
          </a:xfrm>
          <a:prstGeom prst="rect">
            <a:avLst/>
          </a:prstGeom>
          <a:noFill/>
          <a:ln w="793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74780" y="2286000"/>
            <a:ext cx="24542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Most stable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1447800" y="4094368"/>
            <a:ext cx="560838" cy="817433"/>
          </a:xfrm>
          <a:custGeom>
            <a:avLst/>
            <a:gdLst>
              <a:gd name="connsiteX0" fmla="*/ 560838 w 560838"/>
              <a:gd name="connsiteY0" fmla="*/ 785813 h 817433"/>
              <a:gd name="connsiteX1" fmla="*/ 317950 w 560838"/>
              <a:gd name="connsiteY1" fmla="*/ 785813 h 817433"/>
              <a:gd name="connsiteX2" fmla="*/ 3625 w 560838"/>
              <a:gd name="connsiteY2" fmla="*/ 457200 h 817433"/>
              <a:gd name="connsiteX3" fmla="*/ 175075 w 560838"/>
              <a:gd name="connsiteY3" fmla="*/ 0 h 817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60838" h="817433">
                <a:moveTo>
                  <a:pt x="560838" y="785813"/>
                </a:moveTo>
                <a:cubicBezTo>
                  <a:pt x="485828" y="813197"/>
                  <a:pt x="410819" y="840582"/>
                  <a:pt x="317950" y="785813"/>
                </a:cubicBezTo>
                <a:cubicBezTo>
                  <a:pt x="225081" y="731044"/>
                  <a:pt x="27437" y="588169"/>
                  <a:pt x="3625" y="457200"/>
                </a:cubicBezTo>
                <a:cubicBezTo>
                  <a:pt x="-20187" y="326231"/>
                  <a:pt x="77444" y="163115"/>
                  <a:pt x="175075" y="0"/>
                </a:cubicBezTo>
              </a:path>
            </a:pathLst>
          </a:custGeom>
          <a:noFill/>
          <a:ln w="5080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24045" y="3718254"/>
            <a:ext cx="26595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3200" b="1" dirty="0" smtClean="0">
                <a:solidFill>
                  <a:srgbClr val="FF0000"/>
                </a:solidFill>
              </a:rPr>
              <a:t>excited state</a:t>
            </a:r>
            <a:r>
              <a:rPr lang="en-US" sz="3200" dirty="0" smtClean="0"/>
              <a:t>’ molecule of phosgene</a:t>
            </a:r>
            <a:endParaRPr lang="en-US" sz="3200" dirty="0"/>
          </a:p>
        </p:txBody>
      </p:sp>
      <p:cxnSp>
        <p:nvCxnSpPr>
          <p:cNvPr id="14" name="Straight Arrow Connector 13"/>
          <p:cNvCxnSpPr>
            <a:stCxn id="11" idx="0"/>
          </p:cNvCxnSpPr>
          <p:nvPr/>
        </p:nvCxnSpPr>
        <p:spPr>
          <a:xfrm>
            <a:off x="4402054" y="4142360"/>
            <a:ext cx="1013226" cy="18780"/>
          </a:xfrm>
          <a:prstGeom prst="straightConnector1">
            <a:avLst/>
          </a:prstGeom>
          <a:ln w="793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6352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Another example of formal charge’s relevance behavior of</a:t>
            </a:r>
            <a:r>
              <a:rPr lang="en-US" sz="3200" b="1" dirty="0" smtClean="0"/>
              <a:t> carbon monoxide  (CO)</a:t>
            </a:r>
            <a:endParaRPr lang="en-US" sz="32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0" y="1981200"/>
            <a:ext cx="3234010" cy="18613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19337" y="1794926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-1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371974" y="1738313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+</a:t>
            </a:r>
            <a:r>
              <a:rPr lang="en-US" sz="4000" dirty="0" smtClean="0"/>
              <a:t>1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0" y="3733800"/>
            <a:ext cx="556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Only way to draw CO and satisfy Lewis Octet rule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44955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1225</Words>
  <Application>Microsoft Office PowerPoint</Application>
  <PresentationFormat>On-screen Show (4:3)</PresentationFormat>
  <Paragraphs>230</Paragraphs>
  <Slides>29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ChemSketch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</cp:lastModifiedBy>
  <cp:revision>82</cp:revision>
  <dcterms:created xsi:type="dcterms:W3CDTF">2010-01-13T02:23:53Z</dcterms:created>
  <dcterms:modified xsi:type="dcterms:W3CDTF">2014-02-15T01:17:18Z</dcterms:modified>
</cp:coreProperties>
</file>