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77" r:id="rId2"/>
    <p:sldId id="378" r:id="rId3"/>
    <p:sldId id="379" r:id="rId4"/>
    <p:sldId id="380" r:id="rId5"/>
    <p:sldId id="381" r:id="rId6"/>
    <p:sldId id="382" r:id="rId7"/>
    <p:sldId id="383" r:id="rId8"/>
    <p:sldId id="384" r:id="rId9"/>
    <p:sldId id="385" r:id="rId10"/>
    <p:sldId id="386" r:id="rId11"/>
    <p:sldId id="387" r:id="rId12"/>
    <p:sldId id="388" r:id="rId13"/>
    <p:sldId id="389" r:id="rId14"/>
    <p:sldId id="391" r:id="rId15"/>
    <p:sldId id="39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45" autoAdjust="0"/>
    <p:restoredTop sz="99545" autoAdjust="0"/>
  </p:normalViewPr>
  <p:slideViewPr>
    <p:cSldViewPr>
      <p:cViewPr varScale="1">
        <p:scale>
          <a:sx n="74" d="100"/>
          <a:sy n="74" d="100"/>
        </p:scale>
        <p:origin x="109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42CA2-99C8-41DC-86A7-60F008C0F635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C75EA-4FBF-4ABF-845F-D7C0E9E3CB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531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8C6EB-DEAD-477D-ACB9-D60A765D79B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82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7543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8C6EB-DEAD-477D-ACB9-D60A765D79B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6320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0750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0712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8C6EB-DEAD-477D-ACB9-D60A765D79B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9675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8C6EB-DEAD-477D-ACB9-D60A765D79B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4401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030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C2DA6-A7BC-4015-939D-3A47523E78CD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09600"/>
            <a:ext cx="8915400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600" b="1" dirty="0" smtClean="0">
                <a:solidFill>
                  <a:schemeClr val="bg1"/>
                </a:solidFill>
              </a:rPr>
              <a:t>What’s `shared’ in a shared electron bond  ?</a:t>
            </a:r>
            <a:endParaRPr lang="en-US" sz="3600" b="1" dirty="0" smtClean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057400"/>
            <a:ext cx="815340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Answer: 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Just the outer shell or `valence’ electrons of bonding atoms.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52800" y="3962400"/>
            <a:ext cx="152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</a:rPr>
              <a:t>:</a:t>
            </a:r>
            <a:r>
              <a:rPr lang="en-US" sz="7200" b="1" dirty="0" smtClean="0"/>
              <a:t>S</a:t>
            </a:r>
            <a:r>
              <a:rPr lang="en-US" sz="7200" b="1" dirty="0" smtClean="0">
                <a:solidFill>
                  <a:srgbClr val="FF0000"/>
                </a:solidFill>
              </a:rPr>
              <a:t>:</a:t>
            </a:r>
            <a:endParaRPr lang="en-US" sz="4000" baseline="300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05200" y="3124200"/>
            <a:ext cx="1752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FF0000"/>
                </a:solidFill>
              </a:rPr>
              <a:t>..</a:t>
            </a:r>
            <a:r>
              <a:rPr lang="en-US" sz="8000" dirty="0" smtClean="0"/>
              <a:t> </a:t>
            </a:r>
            <a:endParaRPr lang="en-US" sz="8000" dirty="0"/>
          </a:p>
        </p:txBody>
      </p:sp>
      <p:sp>
        <p:nvSpPr>
          <p:cNvPr id="7" name="TextBox 6"/>
          <p:cNvSpPr txBox="1"/>
          <p:nvPr/>
        </p:nvSpPr>
        <p:spPr>
          <a:xfrm>
            <a:off x="5715000" y="4038600"/>
            <a:ext cx="3048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The main `visual ’: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Lewis dots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6800" y="5638800"/>
            <a:ext cx="365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Exercise 2.1 </a:t>
            </a:r>
            <a:r>
              <a:rPr lang="en-US" sz="4000" b="1" dirty="0" smtClean="0">
                <a:sym typeface="Symbol" panose="05050102010706020507" pitchFamily="18" charset="2"/>
              </a:rPr>
              <a:t>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16857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1371600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 </a:t>
            </a:r>
            <a:r>
              <a:rPr lang="en-US" sz="4800" b="1" dirty="0" smtClean="0"/>
              <a:t> O=C-O</a:t>
            </a:r>
            <a:endParaRPr lang="en-US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886200" y="1007193"/>
            <a:ext cx="48768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Electrons in bonds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= 3 bonds x 2 e-/bonds                 = 6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1" y="2677180"/>
            <a:ext cx="59436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Electrons not in bonds =  16-6 =10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 flipH="1">
            <a:off x="1524000" y="14478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 flipH="1">
            <a:off x="2362200" y="14478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 flipH="1">
            <a:off x="2743200" y="14478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flipH="1">
            <a:off x="1676400" y="14478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flipH="1">
            <a:off x="2209800" y="14478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flipH="1">
            <a:off x="2895600" y="14478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 flipH="1">
            <a:off x="1676400" y="20574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 flipH="1">
            <a:off x="2667000" y="20574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 flipH="1">
            <a:off x="2819400" y="20574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295400" y="3443416"/>
            <a:ext cx="7162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</a:rPr>
              <a:t>Step 3 </a:t>
            </a:r>
            <a:r>
              <a:rPr lang="en-US" sz="2800" b="1" i="1" dirty="0" smtClean="0"/>
              <a:t>repeat: distribute 10 non-bonded electrons evenly</a:t>
            </a:r>
            <a:endParaRPr lang="en-US" sz="2800" b="1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2362200" y="381000"/>
            <a:ext cx="617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</a:rPr>
              <a:t>Step 2 </a:t>
            </a:r>
            <a:r>
              <a:rPr lang="en-US" sz="2800" b="1" i="1" dirty="0" smtClean="0"/>
              <a:t>repeat: add another bond</a:t>
            </a:r>
            <a:endParaRPr lang="en-US" sz="2800" b="1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0" y="2514600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</a:rPr>
              <a:t>Skip C now…has octet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rot="5400000" flipH="1" flipV="1">
            <a:off x="2057400" y="2286000"/>
            <a:ext cx="457200" cy="158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295400" y="4419600"/>
            <a:ext cx="7467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</a:rPr>
              <a:t>Step 4 </a:t>
            </a:r>
            <a:r>
              <a:rPr lang="en-US" sz="2800" b="1" i="1" dirty="0" smtClean="0"/>
              <a:t>repeat</a:t>
            </a:r>
            <a:r>
              <a:rPr lang="en-US" sz="2800" b="1" dirty="0" smtClean="0"/>
              <a:t>: check to see if every element has an octet</a:t>
            </a:r>
            <a:endParaRPr lang="en-US" sz="28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524000" y="990600"/>
            <a:ext cx="457200" cy="369332"/>
          </a:xfrm>
          <a:prstGeom prst="rect">
            <a:avLst/>
          </a:prstGeom>
          <a:solidFill>
            <a:schemeClr val="accent1">
              <a:alpha val="67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ym typeface="Symbol"/>
              </a:rPr>
              <a:t>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133600" y="990600"/>
            <a:ext cx="457200" cy="369332"/>
          </a:xfrm>
          <a:prstGeom prst="rect">
            <a:avLst/>
          </a:prstGeom>
          <a:solidFill>
            <a:schemeClr val="accent1">
              <a:alpha val="71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ym typeface="Symbol"/>
              </a:rPr>
              <a:t>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819400" y="9144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x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 flipH="1">
            <a:off x="1524000" y="20574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086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/>
      <p:bldP spid="17" grpId="0"/>
      <p:bldP spid="20" grpId="0"/>
      <p:bldP spid="21" grpId="0" animBg="1"/>
      <p:bldP spid="22" grpId="0" animBg="1"/>
      <p:bldP spid="23" grpId="0"/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1371600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 </a:t>
            </a:r>
            <a:r>
              <a:rPr lang="en-US" sz="4800" b="1" dirty="0" smtClean="0"/>
              <a:t> O=C-O</a:t>
            </a:r>
            <a:endParaRPr lang="en-US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581400" y="914400"/>
            <a:ext cx="5410200" cy="175432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Electrons in bonds</a:t>
            </a:r>
          </a:p>
          <a:p>
            <a:r>
              <a:rPr lang="en-US" sz="3600" b="1" dirty="0" smtClean="0">
                <a:solidFill>
                  <a:schemeClr val="bg1"/>
                </a:solidFill>
              </a:rPr>
              <a:t>= 3 bonds x 2 e-/bonds</a:t>
            </a:r>
          </a:p>
          <a:p>
            <a:r>
              <a:rPr lang="en-US" sz="3600" b="1" dirty="0" smtClean="0">
                <a:solidFill>
                  <a:schemeClr val="bg1"/>
                </a:solidFill>
              </a:rPr>
              <a:t> = 6 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38400" y="2895600"/>
            <a:ext cx="67056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Electrons not in bonds =  16-6 =10 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 flipH="1">
            <a:off x="1524000" y="14478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 flipH="1">
            <a:off x="2362200" y="14478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 flipH="1">
            <a:off x="2743200" y="14478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flipH="1">
            <a:off x="1676400" y="14478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flipH="1">
            <a:off x="2209800" y="14478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flipH="1">
            <a:off x="2895600" y="14478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 flipH="1">
            <a:off x="1676400" y="20574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 flipH="1">
            <a:off x="2667000" y="20574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 flipH="1">
            <a:off x="2819400" y="20574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970005" y="3657600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smtClean="0">
                <a:solidFill>
                  <a:srgbClr val="FF0000"/>
                </a:solidFill>
              </a:rPr>
              <a:t>Step 3 </a:t>
            </a:r>
            <a:r>
              <a:rPr lang="en-US" sz="3600" b="1" i="1" dirty="0" smtClean="0"/>
              <a:t>repeat: distribute 10 non-bonded electrons evenly (into lone pairs)</a:t>
            </a:r>
            <a:endParaRPr lang="en-US" sz="3600" b="1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914400" y="129687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FF0000"/>
                </a:solidFill>
              </a:rPr>
              <a:t>Back to Step 2 </a:t>
            </a:r>
            <a:r>
              <a:rPr lang="en-US" sz="3200" b="1" i="1" dirty="0" smtClean="0"/>
              <a:t>repeat: add another bond</a:t>
            </a:r>
            <a:endParaRPr lang="en-US" sz="3200" b="1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0" y="2514600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</a:rPr>
              <a:t>Skip C now…has octet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rot="5400000" flipH="1" flipV="1">
            <a:off x="2057400" y="2286000"/>
            <a:ext cx="457200" cy="158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274805" y="4724400"/>
            <a:ext cx="746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smtClean="0">
                <a:solidFill>
                  <a:srgbClr val="FF0000"/>
                </a:solidFill>
              </a:rPr>
              <a:t>Step 4 </a:t>
            </a:r>
            <a:r>
              <a:rPr lang="en-US" sz="3600" b="1" i="1" dirty="0" smtClean="0"/>
              <a:t>repeat</a:t>
            </a:r>
            <a:r>
              <a:rPr lang="en-US" sz="3600" b="1" dirty="0" smtClean="0"/>
              <a:t>: check to see if every element has an octet</a:t>
            </a:r>
            <a:endParaRPr lang="en-US" sz="3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524000" y="990600"/>
            <a:ext cx="457200" cy="369332"/>
          </a:xfrm>
          <a:prstGeom prst="rect">
            <a:avLst/>
          </a:prstGeom>
          <a:solidFill>
            <a:schemeClr val="accent1">
              <a:alpha val="67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ym typeface="Symbol"/>
              </a:rPr>
              <a:t>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133600" y="990600"/>
            <a:ext cx="457200" cy="369332"/>
          </a:xfrm>
          <a:prstGeom prst="rect">
            <a:avLst/>
          </a:prstGeom>
          <a:solidFill>
            <a:schemeClr val="accent1">
              <a:alpha val="71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ym typeface="Symbol"/>
              </a:rPr>
              <a:t>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819400" y="9144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x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 flipH="1">
            <a:off x="1524000" y="20574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164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/>
      <p:bldP spid="17" grpId="0"/>
      <p:bldP spid="20" grpId="0"/>
      <p:bldP spid="21" grpId="0" animBg="1"/>
      <p:bldP spid="22" grpId="0" animBg="1"/>
      <p:bldP spid="23" grpId="0"/>
      <p:bldP spid="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43000" y="1371600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 </a:t>
            </a:r>
            <a:r>
              <a:rPr lang="en-US" sz="4800" b="1" dirty="0" smtClean="0"/>
              <a:t> O=C=O</a:t>
            </a:r>
            <a:endParaRPr lang="en-US" sz="4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381000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</a:rPr>
              <a:t>Step 2 </a:t>
            </a:r>
            <a:r>
              <a:rPr lang="en-US" sz="2800" b="1" i="1" smtClean="0"/>
              <a:t>repeat repeat: </a:t>
            </a:r>
            <a:r>
              <a:rPr lang="en-US" sz="2800" b="1" i="1" dirty="0" smtClean="0"/>
              <a:t>add yet another bond</a:t>
            </a:r>
            <a:endParaRPr lang="en-US" sz="28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3525795" y="857071"/>
            <a:ext cx="5715000" cy="175432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Electrons in bonds</a:t>
            </a:r>
          </a:p>
          <a:p>
            <a:r>
              <a:rPr lang="en-US" sz="3600" b="1" dirty="0" smtClean="0">
                <a:solidFill>
                  <a:schemeClr val="bg1"/>
                </a:solidFill>
              </a:rPr>
              <a:t>   =  4 bonds x 2 e-/bonds</a:t>
            </a:r>
          </a:p>
          <a:p>
            <a:r>
              <a:rPr lang="en-US" sz="3600" b="1" dirty="0" smtClean="0">
                <a:solidFill>
                  <a:schemeClr val="bg1"/>
                </a:solidFill>
              </a:rPr>
              <a:t>   =  8 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78427" y="2683877"/>
            <a:ext cx="5715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Electrons not in bonds =  16-8 =8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95400" y="3200400"/>
            <a:ext cx="7162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</a:rPr>
              <a:t>Step 3 </a:t>
            </a:r>
            <a:r>
              <a:rPr lang="en-US" sz="2800" b="1" i="1" dirty="0" smtClean="0"/>
              <a:t>repeat </a:t>
            </a:r>
            <a:r>
              <a:rPr lang="en-US" sz="2800" b="1" i="1" dirty="0" err="1" smtClean="0"/>
              <a:t>repeat</a:t>
            </a:r>
            <a:r>
              <a:rPr lang="en-US" sz="2800" b="1" i="1" dirty="0" smtClean="0"/>
              <a:t>: distribute 8 non-bonded electrons evenly (into lone pairs)</a:t>
            </a:r>
            <a:endParaRPr lang="en-US" sz="2800" b="1" i="1" dirty="0"/>
          </a:p>
        </p:txBody>
      </p:sp>
      <p:sp>
        <p:nvSpPr>
          <p:cNvPr id="8" name="TextBox 7"/>
          <p:cNvSpPr txBox="1"/>
          <p:nvPr/>
        </p:nvSpPr>
        <p:spPr>
          <a:xfrm>
            <a:off x="1295400" y="4419600"/>
            <a:ext cx="7467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</a:rPr>
              <a:t>Step 4 </a:t>
            </a:r>
            <a:r>
              <a:rPr lang="en-US" sz="2800" b="1" i="1" dirty="0" smtClean="0"/>
              <a:t>repeat </a:t>
            </a:r>
            <a:r>
              <a:rPr lang="en-US" sz="2800" b="1" i="1" dirty="0" err="1" smtClean="0"/>
              <a:t>repeat</a:t>
            </a:r>
            <a:r>
              <a:rPr lang="en-US" sz="2800" b="1" dirty="0" smtClean="0"/>
              <a:t>: check to see if every element has an octet</a:t>
            </a:r>
            <a:endParaRPr lang="en-US" sz="2800" b="1" dirty="0"/>
          </a:p>
        </p:txBody>
      </p:sp>
      <p:sp>
        <p:nvSpPr>
          <p:cNvPr id="9" name="Oval 8"/>
          <p:cNvSpPr/>
          <p:nvPr/>
        </p:nvSpPr>
        <p:spPr>
          <a:xfrm flipH="1">
            <a:off x="1524000" y="14478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 flipH="1">
            <a:off x="2971800" y="14478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0" y="25146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</a:rPr>
              <a:t>Skip C..already has octet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rot="5400000" flipH="1" flipV="1">
            <a:off x="2133600" y="2286000"/>
            <a:ext cx="457200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 flipH="1">
            <a:off x="3124200" y="14478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 flipH="1">
            <a:off x="1676400" y="14478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 flipH="1">
            <a:off x="2895600" y="20574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 flipH="1">
            <a:off x="3048000" y="20574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 flipH="1">
            <a:off x="1524000" y="19812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 flipH="1">
            <a:off x="1676400" y="19812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1371600" y="1066800"/>
            <a:ext cx="457200" cy="369332"/>
          </a:xfrm>
          <a:prstGeom prst="rect">
            <a:avLst/>
          </a:prstGeom>
          <a:solidFill>
            <a:schemeClr val="accent1">
              <a:alpha val="71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ym typeface="Symbol"/>
              </a:rPr>
              <a:t>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133600" y="1066800"/>
            <a:ext cx="457200" cy="369332"/>
          </a:xfrm>
          <a:prstGeom prst="rect">
            <a:avLst/>
          </a:prstGeom>
          <a:solidFill>
            <a:schemeClr val="accent1">
              <a:alpha val="71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ym typeface="Symbol"/>
              </a:rPr>
              <a:t>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743200" y="1143000"/>
            <a:ext cx="457200" cy="369332"/>
          </a:xfrm>
          <a:prstGeom prst="rect">
            <a:avLst/>
          </a:prstGeom>
          <a:solidFill>
            <a:schemeClr val="accent1">
              <a:alpha val="71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ym typeface="Symbol"/>
              </a:rPr>
              <a:t>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974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 animBg="1"/>
      <p:bldP spid="7" grpId="0"/>
      <p:bldP spid="8" grpId="0"/>
      <p:bldP spid="9" grpId="0" animBg="1"/>
      <p:bldP spid="14" grpId="0" animBg="1"/>
      <p:bldP spid="15" grpId="0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43000" y="1371600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 </a:t>
            </a:r>
            <a:r>
              <a:rPr lang="en-US" sz="4800" b="1" dirty="0" smtClean="0"/>
              <a:t> O=C=O</a:t>
            </a:r>
            <a:endParaRPr lang="en-US" sz="4800" b="1" dirty="0"/>
          </a:p>
        </p:txBody>
      </p:sp>
      <p:sp>
        <p:nvSpPr>
          <p:cNvPr id="9" name="Oval 8"/>
          <p:cNvSpPr/>
          <p:nvPr/>
        </p:nvSpPr>
        <p:spPr>
          <a:xfrm flipH="1">
            <a:off x="1524000" y="14478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 flipH="1">
            <a:off x="2895600" y="13716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 flipH="1">
            <a:off x="3048000" y="13716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 flipH="1">
            <a:off x="1676400" y="14478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 flipH="1">
            <a:off x="2895600" y="20574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 flipH="1">
            <a:off x="3048000" y="20574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 flipH="1">
            <a:off x="1524000" y="19812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 flipH="1">
            <a:off x="1676400" y="19812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57200" y="0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LEWIS PREDICTION FOR BONDING IN CO</a:t>
            </a:r>
            <a:r>
              <a:rPr lang="en-US" sz="3600" b="1" baseline="-25000" dirty="0" smtClean="0"/>
              <a:t>2</a:t>
            </a:r>
            <a:endParaRPr lang="en-US" sz="36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0" y="3886200"/>
            <a:ext cx="8610600" cy="14465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Some helpful Lewis language:</a:t>
            </a:r>
          </a:p>
          <a:p>
            <a:r>
              <a:rPr lang="en-US" sz="4400" b="1" dirty="0" smtClean="0"/>
              <a:t>bond pairs  </a:t>
            </a:r>
            <a:r>
              <a:rPr lang="en-US" sz="4400" b="1" dirty="0" err="1" smtClean="0"/>
              <a:t>vs</a:t>
            </a:r>
            <a:r>
              <a:rPr lang="en-US" sz="4400" b="1" dirty="0" smtClean="0"/>
              <a:t> </a:t>
            </a:r>
            <a:r>
              <a:rPr lang="en-US" sz="4400" b="1" dirty="0" smtClean="0">
                <a:solidFill>
                  <a:srgbClr val="FF0000"/>
                </a:solidFill>
              </a:rPr>
              <a:t>lone pairs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0" y="259080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 Bond pairs (2 e-/bond):  one line = 1 bond </a:t>
            </a:r>
            <a:endParaRPr lang="en-US" sz="4000" b="1" dirty="0"/>
          </a:p>
        </p:txBody>
      </p:sp>
      <p:cxnSp>
        <p:nvCxnSpPr>
          <p:cNvPr id="31" name="Straight Arrow Connector 30"/>
          <p:cNvCxnSpPr/>
          <p:nvPr/>
        </p:nvCxnSpPr>
        <p:spPr>
          <a:xfrm rot="5400000" flipH="1" flipV="1">
            <a:off x="1676400" y="2362200"/>
            <a:ext cx="7620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0" y="60960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Lone pair (2 e- per pair): 2 dots = one pair</a:t>
            </a:r>
            <a:endParaRPr lang="en-US" sz="4000" b="1" dirty="0">
              <a:solidFill>
                <a:srgbClr val="FF0000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rot="5400000">
            <a:off x="1638300" y="1181100"/>
            <a:ext cx="228600" cy="152400"/>
          </a:xfrm>
          <a:prstGeom prst="straightConnector1">
            <a:avLst/>
          </a:prstGeom>
          <a:ln w="476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310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/>
      <p:bldP spid="3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2087"/>
            <a:ext cx="8610600" cy="230832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3600" b="1" dirty="0" smtClean="0"/>
              <a:t>2.</a:t>
            </a:r>
            <a:r>
              <a:rPr lang="en-US" sz="3600" b="1" dirty="0" smtClean="0">
                <a:solidFill>
                  <a:schemeClr val="bg1"/>
                </a:solidFill>
              </a:rPr>
              <a:t>	2) What rules govern the number of bonds to the elements and how do we use these rules to build organic (and other non-ionic) compounds ?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10" descr="Lewi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819400"/>
            <a:ext cx="3001229" cy="3773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114800" y="2895600"/>
            <a:ext cx="3886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LEWIS (OCTET) RULE</a:t>
            </a:r>
            <a:endParaRPr lang="en-US" sz="5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2286000"/>
            <a:ext cx="88392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Lewis’ s Answer:   </a:t>
            </a:r>
          </a:p>
        </p:txBody>
      </p:sp>
    </p:spTree>
    <p:extLst>
      <p:ext uri="{BB962C8B-B14F-4D97-AF65-F5344CB8AC3E}">
        <p14:creationId xmlns:p14="http://schemas.microsoft.com/office/powerpoint/2010/main" val="428145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685800"/>
            <a:ext cx="6477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EXERCISE 2…. PLAYING THE LEWIS ELECTRON DOT GAME</a:t>
            </a:r>
            <a:endParaRPr lang="en-US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3733800"/>
            <a:ext cx="5791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Mole $$ !!!!</a:t>
            </a:r>
            <a:endParaRPr lang="en-US" sz="6600" dirty="0"/>
          </a:p>
        </p:txBody>
      </p:sp>
      <p:pic>
        <p:nvPicPr>
          <p:cNvPr id="4" name="Picture 9" descr="mole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3429000"/>
            <a:ext cx="3001993" cy="2209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53089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29200"/>
            <a:ext cx="9296401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Periodic%20Tab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228600"/>
            <a:ext cx="5627024" cy="4330669"/>
          </a:xfrm>
          <a:prstGeom prst="rect">
            <a:avLst/>
          </a:prstGeom>
          <a:noFill/>
        </p:spPr>
      </p:pic>
      <p:cxnSp>
        <p:nvCxnSpPr>
          <p:cNvPr id="7" name="Straight Arrow Connector 6"/>
          <p:cNvCxnSpPr/>
          <p:nvPr/>
        </p:nvCxnSpPr>
        <p:spPr>
          <a:xfrm rot="16200000" flipH="1">
            <a:off x="1943100" y="2628900"/>
            <a:ext cx="1447800" cy="15240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04800" y="4495800"/>
            <a:ext cx="76962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1          2                                                                                      3        4      5       6</a:t>
            </a:r>
            <a:endParaRPr lang="en-US" sz="2000" b="1" dirty="0"/>
          </a:p>
        </p:txBody>
      </p:sp>
      <p:sp>
        <p:nvSpPr>
          <p:cNvPr id="16" name="Rectangle 15"/>
          <p:cNvSpPr/>
          <p:nvPr/>
        </p:nvSpPr>
        <p:spPr>
          <a:xfrm>
            <a:off x="381000" y="1143000"/>
            <a:ext cx="53340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33400" y="533400"/>
            <a:ext cx="41148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Inert gas core electrons for S </a:t>
            </a:r>
            <a:endParaRPr lang="en-US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0" y="0"/>
            <a:ext cx="41148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‘Valence’ </a:t>
            </a:r>
            <a:r>
              <a:rPr lang="en-US" sz="2400" b="1" dirty="0" err="1" smtClean="0"/>
              <a:t>vs</a:t>
            </a:r>
            <a:r>
              <a:rPr lang="en-US" sz="2400" b="1" dirty="0" smtClean="0"/>
              <a:t> `Core’ electrons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304800" y="1828800"/>
            <a:ext cx="4572000" cy="228600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648200" y="1676400"/>
            <a:ext cx="381000" cy="533400"/>
          </a:xfrm>
          <a:prstGeom prst="ellipse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 rot="16200000" flipH="1">
            <a:off x="3695700" y="1028700"/>
            <a:ext cx="304800" cy="7620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33400" y="3352800"/>
            <a:ext cx="61722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Valence</a:t>
            </a:r>
            <a:r>
              <a:rPr lang="en-US" sz="2400" b="1" dirty="0" smtClean="0"/>
              <a:t> shell or outer shell of S  </a:t>
            </a:r>
            <a:endParaRPr lang="en-US" sz="24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6172200" y="1143000"/>
            <a:ext cx="2362200" cy="150810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How many total electrons does </a:t>
            </a:r>
            <a:r>
              <a:rPr lang="en-US" sz="3600" b="1" dirty="0" smtClean="0"/>
              <a:t>S </a:t>
            </a:r>
            <a:r>
              <a:rPr lang="en-US" sz="2800" b="1" dirty="0" smtClean="0"/>
              <a:t>have </a:t>
            </a:r>
            <a:r>
              <a:rPr lang="en-US" sz="2800" dirty="0" smtClean="0"/>
              <a:t>?</a:t>
            </a:r>
            <a:endParaRPr lang="en-US" sz="2800" dirty="0"/>
          </a:p>
        </p:txBody>
      </p:sp>
      <p:sp>
        <p:nvSpPr>
          <p:cNvPr id="31" name="TextBox 30"/>
          <p:cNvSpPr txBox="1"/>
          <p:nvPr/>
        </p:nvSpPr>
        <p:spPr>
          <a:xfrm>
            <a:off x="8305800" y="2057400"/>
            <a:ext cx="8382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16</a:t>
            </a:r>
            <a:endParaRPr lang="en-US" sz="40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5867400" y="2971800"/>
            <a:ext cx="3276600" cy="150810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How many</a:t>
            </a:r>
            <a:r>
              <a:rPr lang="en-US" sz="2800" b="1" dirty="0" smtClean="0">
                <a:solidFill>
                  <a:srgbClr val="FF0000"/>
                </a:solidFill>
              </a:rPr>
              <a:t> valence</a:t>
            </a:r>
            <a:r>
              <a:rPr lang="en-US" sz="2800" b="1" dirty="0" smtClean="0"/>
              <a:t> electrons does </a:t>
            </a:r>
            <a:r>
              <a:rPr lang="en-US" sz="3600" b="1" dirty="0" smtClean="0"/>
              <a:t>S </a:t>
            </a:r>
            <a:r>
              <a:rPr lang="en-US" sz="2800" b="1" dirty="0" smtClean="0"/>
              <a:t>have ?</a:t>
            </a:r>
            <a:endParaRPr lang="en-US" sz="28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8534400" y="3962400"/>
            <a:ext cx="609600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6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419600" y="0"/>
            <a:ext cx="3886200" cy="107721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How many `core’ electrons does </a:t>
            </a:r>
            <a:r>
              <a:rPr lang="en-US" sz="3600" b="1" dirty="0" smtClean="0"/>
              <a:t>S</a:t>
            </a:r>
            <a:r>
              <a:rPr lang="en-US" sz="2800" b="1" dirty="0" smtClean="0"/>
              <a:t> have ?</a:t>
            </a:r>
            <a:endParaRPr lang="en-US" sz="28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8077200" y="0"/>
            <a:ext cx="10668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10</a:t>
            </a:r>
          </a:p>
          <a:p>
            <a:r>
              <a:rPr lang="en-US" sz="3600" b="1" dirty="0" smtClean="0"/>
              <a:t>(Ne)</a:t>
            </a:r>
            <a:endParaRPr lang="en-US" sz="36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3352800" y="3962400"/>
            <a:ext cx="152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</a:rPr>
              <a:t>:</a:t>
            </a:r>
            <a:r>
              <a:rPr lang="en-US" sz="7200" b="1" dirty="0" smtClean="0"/>
              <a:t>S</a:t>
            </a:r>
            <a:r>
              <a:rPr lang="en-US" sz="7200" b="1" dirty="0" smtClean="0">
                <a:solidFill>
                  <a:srgbClr val="FF0000"/>
                </a:solidFill>
              </a:rPr>
              <a:t>:</a:t>
            </a:r>
            <a:endParaRPr lang="en-US" sz="4000" baseline="30000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371600" y="5105401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0" name="TextBox 39"/>
          <p:cNvSpPr txBox="1"/>
          <p:nvPr/>
        </p:nvSpPr>
        <p:spPr>
          <a:xfrm>
            <a:off x="1143000" y="5562600"/>
            <a:ext cx="487680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Dot picture shows only </a:t>
            </a:r>
            <a:r>
              <a:rPr lang="en-US" sz="2800" b="1" dirty="0" smtClean="0">
                <a:solidFill>
                  <a:srgbClr val="FF0000"/>
                </a:solidFill>
              </a:rPr>
              <a:t>valence </a:t>
            </a:r>
            <a:r>
              <a:rPr lang="en-US" sz="2800" b="1" dirty="0" smtClean="0"/>
              <a:t>electrons </a:t>
            </a:r>
            <a:endParaRPr lang="en-US" sz="28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685800" y="3810000"/>
            <a:ext cx="46482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505200" y="3124200"/>
            <a:ext cx="1752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FF0000"/>
                </a:solidFill>
              </a:rPr>
              <a:t>..</a:t>
            </a:r>
            <a:r>
              <a:rPr lang="en-US" sz="8000" dirty="0" smtClean="0"/>
              <a:t> 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189907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6" grpId="0" animBg="1"/>
      <p:bldP spid="17" grpId="0" animBg="1"/>
      <p:bldP spid="20" grpId="0" animBg="1"/>
      <p:bldP spid="21" grpId="0" animBg="1"/>
      <p:bldP spid="26" grpId="0" animBg="1"/>
      <p:bldP spid="30" grpId="0" animBg="1"/>
      <p:bldP spid="31" grpId="0" animBg="1"/>
      <p:bldP spid="32" grpId="0" animBg="1"/>
      <p:bldP spid="34" grpId="0" animBg="1"/>
      <p:bldP spid="35" grpId="0" animBg="1"/>
      <p:bldP spid="36" grpId="0" animBg="1"/>
      <p:bldP spid="37" grpId="0"/>
      <p:bldP spid="40" grpId="0" animBg="1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752600"/>
            <a:ext cx="7315200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Practice a few….exercise 2.2</a:t>
            </a:r>
            <a:endParaRPr 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431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381000"/>
            <a:ext cx="8991600" cy="233910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800" b="1" dirty="0" smtClean="0">
                <a:solidFill>
                  <a:schemeClr val="bg1"/>
                </a:solidFill>
              </a:rPr>
              <a:t>2.	</a:t>
            </a:r>
            <a:r>
              <a:rPr lang="en-US" sz="3200" b="1" dirty="0" smtClean="0">
                <a:solidFill>
                  <a:schemeClr val="bg1"/>
                </a:solidFill>
              </a:rPr>
              <a:t>What rules govern the number of bonds to the elements and how do we use these rules to build organic (and other non-ionic) compounds ?</a:t>
            </a:r>
          </a:p>
          <a:p>
            <a:pPr marL="342900" indent="-342900">
              <a:buFont typeface="+mj-lt"/>
              <a:buAutoNum type="arabicPeriod"/>
            </a:pPr>
            <a:endParaRPr lang="en-US" sz="3200" b="1" dirty="0" smtClean="0">
              <a:solidFill>
                <a:schemeClr val="bg1"/>
              </a:solidFill>
            </a:endParaRPr>
          </a:p>
          <a:p>
            <a:pPr marL="342900" indent="-342900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10" descr="Lewi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3124200"/>
            <a:ext cx="1592263" cy="200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4876800" y="3429000"/>
            <a:ext cx="411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“If you can count to 8, even you can do it, maggot…..”</a:t>
            </a:r>
            <a:endParaRPr lang="en-US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" y="3048000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Uncle `Gil’ </a:t>
            </a:r>
            <a:r>
              <a:rPr lang="en-US" sz="3600" b="1" dirty="0" err="1" smtClean="0"/>
              <a:t>sez</a:t>
            </a:r>
            <a:r>
              <a:rPr lang="en-US" sz="3600" b="1" dirty="0" smtClean="0"/>
              <a:t>:</a:t>
            </a:r>
            <a:endParaRPr lang="en-US" sz="3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828800" y="5257800"/>
            <a:ext cx="4953000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Gilbert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chemeClr val="bg1"/>
                </a:solidFill>
              </a:rPr>
              <a:t>Newton </a:t>
            </a:r>
            <a:r>
              <a:rPr lang="en-US" sz="2400" b="1" dirty="0" smtClean="0">
                <a:solidFill>
                  <a:srgbClr val="00B0F0"/>
                </a:solidFill>
              </a:rPr>
              <a:t>Lewis:  (Uncle Gil)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Am</a:t>
            </a:r>
            <a:r>
              <a:rPr lang="en-US" sz="2400" b="1" dirty="0" smtClean="0">
                <a:solidFill>
                  <a:schemeClr val="bg1"/>
                </a:solidFill>
              </a:rPr>
              <a:t>er</a:t>
            </a:r>
            <a:r>
              <a:rPr lang="en-US" sz="2400" b="1" dirty="0" smtClean="0">
                <a:solidFill>
                  <a:srgbClr val="FF0000"/>
                </a:solidFill>
              </a:rPr>
              <a:t>i</a:t>
            </a:r>
            <a:r>
              <a:rPr lang="en-US" sz="2400" b="1" dirty="0" smtClean="0">
                <a:solidFill>
                  <a:srgbClr val="0070C0"/>
                </a:solidFill>
              </a:rPr>
              <a:t>can</a:t>
            </a:r>
            <a:r>
              <a:rPr lang="en-US" sz="2400" b="1" dirty="0" smtClean="0">
                <a:solidFill>
                  <a:srgbClr val="FF0000"/>
                </a:solidFill>
              </a:rPr>
              <a:t> Ch</a:t>
            </a:r>
            <a:r>
              <a:rPr lang="en-US" sz="2400" b="1" dirty="0" smtClean="0">
                <a:solidFill>
                  <a:schemeClr val="bg1"/>
                </a:solidFill>
              </a:rPr>
              <a:t>em</a:t>
            </a:r>
            <a:r>
              <a:rPr lang="en-US" sz="2400" b="1" dirty="0" smtClean="0">
                <a:solidFill>
                  <a:srgbClr val="00B0F0"/>
                </a:solidFill>
              </a:rPr>
              <a:t>ist</a:t>
            </a:r>
            <a:endParaRPr lang="en-US" sz="24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855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15240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Na  +     </a:t>
            </a:r>
            <a:r>
              <a:rPr lang="en-US" sz="3600" b="1" dirty="0" err="1" smtClean="0"/>
              <a:t>Cl</a:t>
            </a:r>
            <a:endParaRPr lang="en-US" sz="3600" b="1" dirty="0"/>
          </a:p>
        </p:txBody>
      </p:sp>
      <p:sp>
        <p:nvSpPr>
          <p:cNvPr id="4" name="Freeform 3"/>
          <p:cNvSpPr/>
          <p:nvPr/>
        </p:nvSpPr>
        <p:spPr>
          <a:xfrm>
            <a:off x="1521151" y="1264778"/>
            <a:ext cx="982767" cy="273465"/>
          </a:xfrm>
          <a:custGeom>
            <a:avLst/>
            <a:gdLst>
              <a:gd name="connsiteX0" fmla="*/ 0 w 982767"/>
              <a:gd name="connsiteY0" fmla="*/ 273465 h 273465"/>
              <a:gd name="connsiteX1" fmla="*/ 25638 w 982767"/>
              <a:gd name="connsiteY1" fmla="*/ 247828 h 273465"/>
              <a:gd name="connsiteX2" fmla="*/ 34184 w 982767"/>
              <a:gd name="connsiteY2" fmla="*/ 222190 h 273465"/>
              <a:gd name="connsiteX3" fmla="*/ 59821 w 982767"/>
              <a:gd name="connsiteY3" fmla="*/ 205099 h 273465"/>
              <a:gd name="connsiteX4" fmla="*/ 111096 w 982767"/>
              <a:gd name="connsiteY4" fmla="*/ 102549 h 273465"/>
              <a:gd name="connsiteX5" fmla="*/ 136733 w 982767"/>
              <a:gd name="connsiteY5" fmla="*/ 76912 h 273465"/>
              <a:gd name="connsiteX6" fmla="*/ 162370 w 982767"/>
              <a:gd name="connsiteY6" fmla="*/ 68366 h 273465"/>
              <a:gd name="connsiteX7" fmla="*/ 188008 w 982767"/>
              <a:gd name="connsiteY7" fmla="*/ 51274 h 273465"/>
              <a:gd name="connsiteX8" fmla="*/ 273466 w 982767"/>
              <a:gd name="connsiteY8" fmla="*/ 34183 h 273465"/>
              <a:gd name="connsiteX9" fmla="*/ 350378 w 982767"/>
              <a:gd name="connsiteY9" fmla="*/ 8545 h 273465"/>
              <a:gd name="connsiteX10" fmla="*/ 376015 w 982767"/>
              <a:gd name="connsiteY10" fmla="*/ 0 h 273465"/>
              <a:gd name="connsiteX11" fmla="*/ 692210 w 982767"/>
              <a:gd name="connsiteY11" fmla="*/ 8545 h 273465"/>
              <a:gd name="connsiteX12" fmla="*/ 769122 w 982767"/>
              <a:gd name="connsiteY12" fmla="*/ 51274 h 273465"/>
              <a:gd name="connsiteX13" fmla="*/ 820397 w 982767"/>
              <a:gd name="connsiteY13" fmla="*/ 85458 h 273465"/>
              <a:gd name="connsiteX14" fmla="*/ 846034 w 982767"/>
              <a:gd name="connsiteY14" fmla="*/ 102549 h 273465"/>
              <a:gd name="connsiteX15" fmla="*/ 897309 w 982767"/>
              <a:gd name="connsiteY15" fmla="*/ 128186 h 273465"/>
              <a:gd name="connsiteX16" fmla="*/ 905855 w 982767"/>
              <a:gd name="connsiteY16" fmla="*/ 153824 h 273465"/>
              <a:gd name="connsiteX17" fmla="*/ 931492 w 982767"/>
              <a:gd name="connsiteY17" fmla="*/ 170915 h 273465"/>
              <a:gd name="connsiteX18" fmla="*/ 948584 w 982767"/>
              <a:gd name="connsiteY18" fmla="*/ 196553 h 273465"/>
              <a:gd name="connsiteX19" fmla="*/ 974221 w 982767"/>
              <a:gd name="connsiteY19" fmla="*/ 247828 h 273465"/>
              <a:gd name="connsiteX20" fmla="*/ 982767 w 982767"/>
              <a:gd name="connsiteY20" fmla="*/ 247828 h 273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82767" h="273465">
                <a:moveTo>
                  <a:pt x="0" y="273465"/>
                </a:moveTo>
                <a:cubicBezTo>
                  <a:pt x="8546" y="264919"/>
                  <a:pt x="18934" y="257884"/>
                  <a:pt x="25638" y="247828"/>
                </a:cubicBezTo>
                <a:cubicBezTo>
                  <a:pt x="30635" y="240333"/>
                  <a:pt x="28557" y="229224"/>
                  <a:pt x="34184" y="222190"/>
                </a:cubicBezTo>
                <a:cubicBezTo>
                  <a:pt x="40600" y="214170"/>
                  <a:pt x="51275" y="210796"/>
                  <a:pt x="59821" y="205099"/>
                </a:cubicBezTo>
                <a:cubicBezTo>
                  <a:pt x="73722" y="163397"/>
                  <a:pt x="77964" y="135681"/>
                  <a:pt x="111096" y="102549"/>
                </a:cubicBezTo>
                <a:cubicBezTo>
                  <a:pt x="119642" y="94003"/>
                  <a:pt x="126677" y="83616"/>
                  <a:pt x="136733" y="76912"/>
                </a:cubicBezTo>
                <a:cubicBezTo>
                  <a:pt x="144228" y="71915"/>
                  <a:pt x="154313" y="72395"/>
                  <a:pt x="162370" y="68366"/>
                </a:cubicBezTo>
                <a:cubicBezTo>
                  <a:pt x="171557" y="63773"/>
                  <a:pt x="178567" y="55320"/>
                  <a:pt x="188008" y="51274"/>
                </a:cubicBezTo>
                <a:cubicBezTo>
                  <a:pt x="204229" y="44322"/>
                  <a:pt x="261906" y="36110"/>
                  <a:pt x="273466" y="34183"/>
                </a:cubicBezTo>
                <a:lnTo>
                  <a:pt x="350378" y="8545"/>
                </a:lnTo>
                <a:lnTo>
                  <a:pt x="376015" y="0"/>
                </a:lnTo>
                <a:cubicBezTo>
                  <a:pt x="481413" y="2848"/>
                  <a:pt x="586905" y="3280"/>
                  <a:pt x="692210" y="8545"/>
                </a:cubicBezTo>
                <a:cubicBezTo>
                  <a:pt x="716600" y="9764"/>
                  <a:pt x="757634" y="43615"/>
                  <a:pt x="769122" y="51274"/>
                </a:cubicBezTo>
                <a:lnTo>
                  <a:pt x="820397" y="85458"/>
                </a:lnTo>
                <a:cubicBezTo>
                  <a:pt x="828943" y="91155"/>
                  <a:pt x="836291" y="99301"/>
                  <a:pt x="846034" y="102549"/>
                </a:cubicBezTo>
                <a:cubicBezTo>
                  <a:pt x="881415" y="114343"/>
                  <a:pt x="864176" y="106098"/>
                  <a:pt x="897309" y="128186"/>
                </a:cubicBezTo>
                <a:cubicBezTo>
                  <a:pt x="900158" y="136732"/>
                  <a:pt x="900228" y="146790"/>
                  <a:pt x="905855" y="153824"/>
                </a:cubicBezTo>
                <a:cubicBezTo>
                  <a:pt x="912271" y="161844"/>
                  <a:pt x="924230" y="163653"/>
                  <a:pt x="931492" y="170915"/>
                </a:cubicBezTo>
                <a:cubicBezTo>
                  <a:pt x="938755" y="178178"/>
                  <a:pt x="942887" y="188007"/>
                  <a:pt x="948584" y="196553"/>
                </a:cubicBezTo>
                <a:cubicBezTo>
                  <a:pt x="955534" y="217405"/>
                  <a:pt x="957654" y="231261"/>
                  <a:pt x="974221" y="247828"/>
                </a:cubicBezTo>
                <a:cubicBezTo>
                  <a:pt x="976235" y="249842"/>
                  <a:pt x="979918" y="247828"/>
                  <a:pt x="982767" y="247828"/>
                </a:cubicBezTo>
              </a:path>
            </a:pathLst>
          </a:custGeom>
          <a:ln w="4762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8800" y="9144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e-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429000" y="1905000"/>
            <a:ext cx="16002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181600" y="152400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Na</a:t>
            </a:r>
            <a:r>
              <a:rPr lang="en-US" sz="3600" b="1" baseline="30000" dirty="0" smtClean="0"/>
              <a:t>+</a:t>
            </a:r>
            <a:r>
              <a:rPr lang="en-US" sz="3600" b="1" dirty="0" smtClean="0"/>
              <a:t>       </a:t>
            </a:r>
            <a:r>
              <a:rPr lang="en-US" sz="3600" b="1" dirty="0" err="1" smtClean="0"/>
              <a:t>Cl</a:t>
            </a:r>
            <a:r>
              <a:rPr lang="en-US" sz="3600" b="1" baseline="30000" dirty="0" smtClean="0"/>
              <a:t>-</a:t>
            </a:r>
            <a:endParaRPr lang="en-US" sz="3600" b="1" baseline="30000" dirty="0"/>
          </a:p>
        </p:txBody>
      </p:sp>
      <p:sp>
        <p:nvSpPr>
          <p:cNvPr id="14" name="TextBox 13"/>
          <p:cNvSpPr txBox="1"/>
          <p:nvPr/>
        </p:nvSpPr>
        <p:spPr>
          <a:xfrm>
            <a:off x="5562600" y="22098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(+) and (-)attracted to each other to form ionic bond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096000" y="16002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+</a:t>
            </a:r>
            <a:endParaRPr lang="en-US" sz="2800" b="1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5867400" y="1905000"/>
            <a:ext cx="685800" cy="0"/>
          </a:xfrm>
          <a:prstGeom prst="line">
            <a:avLst/>
          </a:prstGeom>
          <a:ln w="63500"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0" scaled="1"/>
              <a:tileRect/>
            </a:gra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57200" y="22860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11 e</a:t>
            </a:r>
            <a:r>
              <a:rPr lang="en-US" sz="2400" b="1" baseline="30000" dirty="0" smtClean="0"/>
              <a:t>-</a:t>
            </a:r>
            <a:r>
              <a:rPr lang="en-US" sz="2400" b="1" dirty="0" smtClean="0"/>
              <a:t> </a:t>
            </a:r>
            <a:r>
              <a:rPr lang="en-US" sz="2400" b="1" dirty="0" smtClean="0">
                <a:sym typeface="Wingdings" pitchFamily="2" charset="2"/>
              </a:rPr>
              <a:t> </a:t>
            </a:r>
            <a:r>
              <a:rPr lang="en-US" sz="2400" b="1" dirty="0" smtClean="0"/>
              <a:t>10 e</a:t>
            </a:r>
            <a:r>
              <a:rPr lang="en-US" sz="2400" b="1" baseline="30000" dirty="0" smtClean="0"/>
              <a:t>-</a:t>
            </a:r>
            <a:endParaRPr lang="en-US" sz="24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2590800" y="22860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17 e-</a:t>
            </a:r>
            <a:r>
              <a:rPr lang="en-US" sz="2400" b="1" dirty="0" smtClean="0">
                <a:sym typeface="Wingdings" pitchFamily="2" charset="2"/>
              </a:rPr>
              <a:t> 18 e-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1600200" y="2667000"/>
            <a:ext cx="685800" cy="523220"/>
          </a:xfrm>
          <a:prstGeom prst="rect">
            <a:avLst/>
          </a:prstGeom>
          <a:solidFill>
            <a:srgbClr val="F6DA94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Ne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657600" y="2667000"/>
            <a:ext cx="533400" cy="523220"/>
          </a:xfrm>
          <a:prstGeom prst="rect">
            <a:avLst/>
          </a:prstGeom>
          <a:solidFill>
            <a:srgbClr val="F6DA94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Ar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7200" y="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Foundations of the `Lewis Octet’ Rule</a:t>
            </a:r>
            <a:endParaRPr lang="en-US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85800" y="304800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 we learned From chapter 2:</a:t>
            </a:r>
            <a:endParaRPr lang="en-US" sz="32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029200" y="3276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048000" y="335280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# valence electrons ?</a:t>
            </a:r>
            <a:endParaRPr lang="en-US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181600" y="3429000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8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629400" y="3429000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8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53000" y="28956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like </a:t>
            </a:r>
            <a:r>
              <a:rPr lang="en-US" sz="2800" b="1" u="sng" dirty="0" smtClean="0">
                <a:solidFill>
                  <a:srgbClr val="FF0000"/>
                </a:solidFill>
              </a:rPr>
              <a:t>Ne</a:t>
            </a:r>
            <a:endParaRPr lang="en-US" sz="2800" b="1" u="sng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553200" y="28956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Like </a:t>
            </a:r>
            <a:r>
              <a:rPr lang="en-US" sz="2800" b="1" u="sng" dirty="0" err="1" smtClean="0">
                <a:solidFill>
                  <a:srgbClr val="FF0000"/>
                </a:solidFill>
              </a:rPr>
              <a:t>Ar</a:t>
            </a:r>
            <a:endParaRPr lang="en-US" sz="2800" b="1" u="sng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334000" y="3886200"/>
            <a:ext cx="2590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   </a:t>
            </a:r>
            <a:r>
              <a:rPr lang="en-US" sz="6000" dirty="0" smtClean="0">
                <a:solidFill>
                  <a:srgbClr val="FF0000"/>
                </a:solidFill>
              </a:rPr>
              <a:t>..</a:t>
            </a:r>
          </a:p>
          <a:p>
            <a:r>
              <a:rPr lang="en-US" sz="6000" dirty="0" smtClean="0">
                <a:solidFill>
                  <a:srgbClr val="FF0000"/>
                </a:solidFill>
              </a:rPr>
              <a:t>: [</a:t>
            </a:r>
            <a:r>
              <a:rPr lang="en-US" sz="6000" dirty="0" smtClean="0">
                <a:solidFill>
                  <a:srgbClr val="0070C0"/>
                </a:solidFill>
              </a:rPr>
              <a:t>X</a:t>
            </a:r>
            <a:r>
              <a:rPr lang="en-US" sz="6000" dirty="0" smtClean="0">
                <a:solidFill>
                  <a:srgbClr val="FF0000"/>
                </a:solidFill>
              </a:rPr>
              <a:t>]:</a:t>
            </a:r>
          </a:p>
          <a:p>
            <a:r>
              <a:rPr lang="en-US" sz="4800" dirty="0" smtClean="0"/>
              <a:t>    </a:t>
            </a:r>
            <a:endParaRPr lang="en-US" sz="4800" dirty="0"/>
          </a:p>
        </p:txBody>
      </p:sp>
      <p:sp>
        <p:nvSpPr>
          <p:cNvPr id="35" name="TextBox 34"/>
          <p:cNvSpPr txBox="1"/>
          <p:nvPr/>
        </p:nvSpPr>
        <p:spPr>
          <a:xfrm>
            <a:off x="5867400" y="5334000"/>
            <a:ext cx="609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rgbClr val="FF0000"/>
                </a:solidFill>
              </a:rPr>
              <a:t>..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09600" y="4724400"/>
            <a:ext cx="434340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all atoms (</a:t>
            </a:r>
            <a:r>
              <a:rPr lang="en-US" sz="3200" b="1" dirty="0" smtClean="0">
                <a:solidFill>
                  <a:srgbClr val="0070C0"/>
                </a:solidFill>
              </a:rPr>
              <a:t>X</a:t>
            </a:r>
            <a:r>
              <a:rPr lang="en-US" sz="3200" b="1" dirty="0" smtClean="0"/>
              <a:t>)  want to look like </a:t>
            </a:r>
            <a:r>
              <a:rPr lang="en-US" sz="3200" b="1" dirty="0" err="1" smtClean="0"/>
              <a:t>this,whether</a:t>
            </a:r>
            <a:r>
              <a:rPr lang="en-US" sz="3200" b="1" dirty="0" smtClean="0"/>
              <a:t> ionic or not ionic</a:t>
            </a:r>
            <a:endParaRPr lang="en-US" sz="32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152400" y="411480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DOT PICTURE VISUAL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162800" y="4267200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Lewis `octet’ is the most stable form of elements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27365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9" grpId="0"/>
      <p:bldP spid="14" grpId="0"/>
      <p:bldP spid="15" grpId="0"/>
      <p:bldP spid="15" grpId="1"/>
      <p:bldP spid="23" grpId="0"/>
      <p:bldP spid="24" grpId="0"/>
      <p:bldP spid="25" grpId="0" animBg="1"/>
      <p:bldP spid="33" grpId="0" animBg="1"/>
      <p:bldP spid="22" grpId="0"/>
      <p:bldP spid="28" grpId="0"/>
      <p:bldP spid="30" grpId="0"/>
      <p:bldP spid="31" grpId="0"/>
      <p:bldP spid="34" grpId="0"/>
      <p:bldP spid="35" grpId="0"/>
      <p:bldP spid="36" grpId="0" animBg="1"/>
      <p:bldP spid="38" grpId="0"/>
      <p:bldP spid="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457200"/>
            <a:ext cx="8686800" cy="138499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How to build a covalent compound using `Lewis Rules’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(same process as on pp 102-106 of text.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The Lewis Octet Rule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35814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 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1752600"/>
            <a:ext cx="8153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1) Count all the </a:t>
            </a:r>
            <a:r>
              <a:rPr lang="en-US" sz="3200" b="1" u="sng" dirty="0" smtClean="0"/>
              <a:t>valence</a:t>
            </a:r>
            <a:r>
              <a:rPr lang="en-US" sz="3200" b="1" dirty="0" smtClean="0"/>
              <a:t> electrons on all the bonding elements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590800" y="2667000"/>
            <a:ext cx="3429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Ex. CO</a:t>
            </a:r>
            <a:r>
              <a:rPr lang="en-US" sz="6000" b="1" baseline="-25000" dirty="0" smtClean="0"/>
              <a:t>2</a:t>
            </a:r>
            <a:endParaRPr lang="en-US" sz="6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4114800"/>
            <a:ext cx="8686800" cy="230832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4800" b="1" dirty="0" smtClean="0">
                <a:solidFill>
                  <a:schemeClr val="bg1"/>
                </a:solidFill>
              </a:rPr>
              <a:t>Valence e- on C        = 1 x 4  = 4</a:t>
            </a:r>
          </a:p>
          <a:p>
            <a:pPr>
              <a:buFont typeface="Wingdings" pitchFamily="2" charset="2"/>
              <a:buChar char="§"/>
            </a:pPr>
            <a:r>
              <a:rPr lang="en-US" sz="4800" b="1" u="sng" dirty="0" smtClean="0">
                <a:solidFill>
                  <a:schemeClr val="bg1"/>
                </a:solidFill>
              </a:rPr>
              <a:t>Valence e- on 2O     </a:t>
            </a:r>
            <a:r>
              <a:rPr lang="en-US" sz="4800" b="1" dirty="0" smtClean="0">
                <a:solidFill>
                  <a:schemeClr val="bg1"/>
                </a:solidFill>
              </a:rPr>
              <a:t>=</a:t>
            </a:r>
            <a:r>
              <a:rPr lang="en-US" sz="4800" b="1" u="sng" dirty="0" smtClean="0">
                <a:solidFill>
                  <a:schemeClr val="bg1"/>
                </a:solidFill>
              </a:rPr>
              <a:t> 2 x 6  = 12</a:t>
            </a:r>
          </a:p>
          <a:p>
            <a:pPr>
              <a:buFont typeface="Wingdings" pitchFamily="2" charset="2"/>
              <a:buChar char="§"/>
            </a:pPr>
            <a:r>
              <a:rPr lang="en-US" sz="4800" b="1" dirty="0" smtClean="0">
                <a:solidFill>
                  <a:schemeClr val="bg1"/>
                </a:solidFill>
              </a:rPr>
              <a:t> total valence e-       =  4+12= 16    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57400" y="152400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USING THE `OCTET’ RULE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64101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28600"/>
            <a:ext cx="8686800" cy="126188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How to build a covalent compound using `Lewis Rules’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(same process as on pp 102-106 of text)…the Lewis Octet Rule 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(continued)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35814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 </a:t>
            </a:r>
            <a:endParaRPr lang="en-US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" y="1515189"/>
            <a:ext cx="8153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arenR" startAt="2"/>
            </a:pPr>
            <a:r>
              <a:rPr lang="en-US" sz="3600" b="1" dirty="0" smtClean="0"/>
              <a:t>Start by drawing single bonds to each atom and compute the total number of electrons in those</a:t>
            </a:r>
            <a:r>
              <a:rPr lang="en-US" sz="3600" dirty="0" smtClean="0"/>
              <a:t>.</a:t>
            </a:r>
            <a:endParaRPr lang="en-US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762000" y="5029200"/>
            <a:ext cx="510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Ex.  O-C-O</a:t>
            </a:r>
            <a:endParaRPr lang="en-US" sz="6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3269516"/>
            <a:ext cx="86868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</a:rPr>
              <a:t>Electrons in bonds= 2 bonds x 2 e-/bonds                                  = 4 </a:t>
            </a:r>
            <a:endParaRPr lang="en-US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500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0"/>
            <a:ext cx="86868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How to build a covalent compound using `Lewis Rules’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(same process as on pp 102-106 of text) ….</a:t>
            </a:r>
            <a:r>
              <a:rPr lang="en-US" sz="2800" b="1" dirty="0" smtClean="0">
                <a:solidFill>
                  <a:srgbClr val="FF0000"/>
                </a:solidFill>
              </a:rPr>
              <a:t>continued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" y="840700"/>
            <a:ext cx="8839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3</a:t>
            </a:r>
            <a:r>
              <a:rPr lang="en-US" sz="3600" b="1" dirty="0" smtClean="0"/>
              <a:t>) Distribute the remaining valence electrons </a:t>
            </a:r>
            <a:r>
              <a:rPr lang="en-US" sz="3600" b="1" i="1" u="sng" dirty="0" smtClean="0"/>
              <a:t>not</a:t>
            </a:r>
            <a:r>
              <a:rPr lang="en-US" sz="3600" b="1" dirty="0" smtClean="0"/>
              <a:t> in bonds one by one and evenly to each element in the  molecule. If an element reaches an `octet’,  stop  placing electrons on it and distribute what’s left to  the other elements.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828800" y="4470975"/>
            <a:ext cx="3657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Ex</a:t>
            </a:r>
            <a:r>
              <a:rPr lang="en-US" sz="6600" b="1" dirty="0" smtClean="0"/>
              <a:t>.  O-C-O</a:t>
            </a:r>
            <a:endParaRPr lang="en-US" sz="6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286001" y="3610689"/>
            <a:ext cx="67818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Electrons not in bonds = 16-4=12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 flipH="1">
            <a:off x="3159211" y="4464855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flipH="1">
            <a:off x="4040659" y="4557472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flipH="1">
            <a:off x="4716162" y="4481272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 flipH="1">
            <a:off x="2971800" y="4464855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 flipH="1">
            <a:off x="3871784" y="4557472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 flipH="1">
            <a:off x="4572000" y="4487509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 flipH="1">
            <a:off x="2807043" y="5024973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 flipH="1">
            <a:off x="3997411" y="5350383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 flipH="1">
            <a:off x="5066270" y="5024973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 flipH="1">
            <a:off x="2807043" y="4872573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 flipH="1">
            <a:off x="3818238" y="5333849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 flipH="1">
            <a:off x="5053913" y="4796373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5429765" y="4487509"/>
            <a:ext cx="3714235" cy="95410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chemeClr val="bg1"/>
                </a:solidFill>
              </a:rPr>
              <a:t>Distribute them evenly among C and O</a:t>
            </a:r>
            <a:endParaRPr lang="en-US" sz="28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866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 animBg="1"/>
      <p:bldP spid="8" grpId="0" animBg="1"/>
      <p:bldP spid="9" grpId="0" animBg="1"/>
      <p:bldP spid="10" grpId="0" animBg="1"/>
      <p:bldP spid="11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0"/>
            <a:ext cx="86868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How to build a covalent compound using `Lewis Rules’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(same process as on pp 102-106 of text) ….</a:t>
            </a:r>
            <a:r>
              <a:rPr lang="en-US" sz="2800" b="1" dirty="0" smtClean="0">
                <a:solidFill>
                  <a:srgbClr val="FF0000"/>
                </a:solidFill>
              </a:rPr>
              <a:t>continued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00200" y="3124200"/>
            <a:ext cx="4114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Ex.  O-C-O</a:t>
            </a:r>
            <a:endParaRPr lang="en-US" sz="6000" b="1" dirty="0"/>
          </a:p>
        </p:txBody>
      </p:sp>
      <p:sp>
        <p:nvSpPr>
          <p:cNvPr id="8" name="Oval 7"/>
          <p:cNvSpPr/>
          <p:nvPr/>
        </p:nvSpPr>
        <p:spPr>
          <a:xfrm flipH="1">
            <a:off x="3162300" y="3107725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flipH="1">
            <a:off x="3892378" y="31242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flipH="1">
            <a:off x="4615249" y="3122141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 flipH="1">
            <a:off x="3009900" y="3109784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 flipH="1">
            <a:off x="3663778" y="31242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 flipH="1">
            <a:off x="4396946" y="31242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 flipH="1">
            <a:off x="2781300" y="34290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 flipH="1">
            <a:off x="3894437" y="3956571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 flipH="1">
            <a:off x="4876800" y="34290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 flipH="1">
            <a:off x="2781300" y="3709086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 flipH="1">
            <a:off x="3711146" y="3956571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 flipH="1">
            <a:off x="4878860" y="36576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50108" y="945869"/>
            <a:ext cx="8763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4) </a:t>
            </a:r>
            <a:r>
              <a:rPr lang="en-US" sz="2800" b="1" dirty="0" smtClean="0"/>
              <a:t>Check each atom for an octet. If all have octets, you have the right Lewis structure. If not, go back to step 2, include a double bond somewhere and repeat steps 2-4 until a complete octet is achieved around each element assuming the given electron count</a:t>
            </a:r>
            <a:endParaRPr lang="en-US" sz="28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2798805" y="4038606"/>
            <a:ext cx="60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x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502112" y="4108971"/>
            <a:ext cx="11893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ym typeface="Symbol"/>
              </a:rPr>
              <a:t></a:t>
            </a:r>
            <a:endParaRPr lang="en-US" sz="48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4419600" y="3946274"/>
            <a:ext cx="76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x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260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6" grpId="0"/>
      <p:bldP spid="27" grpId="0"/>
      <p:bldP spid="2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811</TotalTime>
  <Words>820</Words>
  <Application>Microsoft Office PowerPoint</Application>
  <PresentationFormat>On-screen Show (4:3)</PresentationFormat>
  <Paragraphs>137</Paragraphs>
  <Slides>15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Symbol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Technology Services</dc:creator>
  <cp:lastModifiedBy>Fong, Jerry</cp:lastModifiedBy>
  <cp:revision>75</cp:revision>
  <dcterms:created xsi:type="dcterms:W3CDTF">2010-01-13T02:23:53Z</dcterms:created>
  <dcterms:modified xsi:type="dcterms:W3CDTF">2014-02-14T17:08:34Z</dcterms:modified>
</cp:coreProperties>
</file>