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77" r:id="rId2"/>
    <p:sldId id="378" r:id="rId3"/>
    <p:sldId id="379" r:id="rId4"/>
    <p:sldId id="380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1" r:id="rId15"/>
    <p:sldId id="390" r:id="rId16"/>
    <p:sldId id="392" r:id="rId17"/>
    <p:sldId id="393" r:id="rId18"/>
    <p:sldId id="394" r:id="rId19"/>
    <p:sldId id="395" r:id="rId20"/>
    <p:sldId id="396" r:id="rId21"/>
    <p:sldId id="397" r:id="rId22"/>
    <p:sldId id="398" r:id="rId23"/>
    <p:sldId id="399" r:id="rId24"/>
    <p:sldId id="400" r:id="rId25"/>
    <p:sldId id="401" r:id="rId26"/>
    <p:sldId id="402" r:id="rId27"/>
    <p:sldId id="403" r:id="rId28"/>
    <p:sldId id="404" r:id="rId29"/>
    <p:sldId id="405" r:id="rId30"/>
    <p:sldId id="406" r:id="rId31"/>
    <p:sldId id="407" r:id="rId32"/>
    <p:sldId id="408" r:id="rId33"/>
    <p:sldId id="409" r:id="rId34"/>
    <p:sldId id="41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45" autoAdjust="0"/>
    <p:restoredTop sz="99545" autoAdjust="0"/>
  </p:normalViewPr>
  <p:slideViewPr>
    <p:cSldViewPr>
      <p:cViewPr varScale="1">
        <p:scale>
          <a:sx n="74" d="100"/>
          <a:sy n="74" d="100"/>
        </p:scale>
        <p:origin x="56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827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1144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0340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1676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11809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69622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5958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19356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1896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6710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2219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7543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37857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501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225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320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750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60712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9675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A8C6EB-DEAD-477D-ACB9-D60A765D79B9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4401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0306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1368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wmf"/><Relationship Id="rId4" Type="http://schemas.openxmlformats.org/officeDocument/2006/relationships/oleObject" Target="../embeddings/oleObject5.bin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6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emf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609600"/>
            <a:ext cx="8915400" cy="92333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600" b="1" dirty="0" smtClean="0">
                <a:solidFill>
                  <a:schemeClr val="bg1"/>
                </a:solidFill>
              </a:rPr>
              <a:t>What’s `shared’ in a shared electron bond  ?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057400"/>
            <a:ext cx="8153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Answer: 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Just the outer shell or `valence’ electrons of bonding atoms.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352800" y="39624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r>
              <a:rPr lang="en-US" sz="7200" b="1" dirty="0" smtClean="0"/>
              <a:t>S</a:t>
            </a:r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05200" y="3124200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..</a:t>
            </a:r>
            <a:r>
              <a:rPr lang="en-US" sz="8000" dirty="0" smtClean="0"/>
              <a:t> </a:t>
            </a:r>
            <a:endParaRPr lang="en-US" sz="8000" dirty="0"/>
          </a:p>
        </p:txBody>
      </p:sp>
      <p:sp>
        <p:nvSpPr>
          <p:cNvPr id="7" name="TextBox 6"/>
          <p:cNvSpPr txBox="1"/>
          <p:nvPr/>
        </p:nvSpPr>
        <p:spPr>
          <a:xfrm>
            <a:off x="5715000" y="4038600"/>
            <a:ext cx="304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main `visual ’: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Lewis dots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5638800"/>
            <a:ext cx="3657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Exercise 2.1 </a:t>
            </a:r>
            <a:r>
              <a:rPr lang="en-US" sz="4000" b="1" dirty="0" smtClean="0">
                <a:sym typeface="Symbol" panose="05050102010706020507" pitchFamily="18" charset="2"/>
              </a:rPr>
              <a:t>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16857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371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800" b="1" dirty="0" smtClean="0"/>
              <a:t> O=C-O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886200" y="1007193"/>
            <a:ext cx="48768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Electrons in bonds</a:t>
            </a:r>
          </a:p>
          <a:p>
            <a:r>
              <a:rPr lang="en-US" sz="3200" b="1" dirty="0" smtClean="0">
                <a:solidFill>
                  <a:schemeClr val="bg1"/>
                </a:solidFill>
              </a:rPr>
              <a:t>= 3 bonds x 2 e-/bonds                 = 6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1" y="2677180"/>
            <a:ext cx="59436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Electrons not in bonds =  16-6 =10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 flipH="1">
            <a:off x="15240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flipH="1">
            <a:off x="2362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flipH="1">
            <a:off x="2743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H="1">
            <a:off x="16764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22098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28956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16764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flipH="1">
            <a:off x="2667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28194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295400" y="3443416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3 </a:t>
            </a:r>
            <a:r>
              <a:rPr lang="en-US" sz="2800" b="1" i="1" dirty="0" smtClean="0"/>
              <a:t>repeat: distribute 10 non-bonded electrons evenly</a:t>
            </a:r>
            <a:endParaRPr lang="en-US" sz="28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2362200" y="381000"/>
            <a:ext cx="6172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2 </a:t>
            </a:r>
            <a:r>
              <a:rPr lang="en-US" sz="2800" b="1" i="1" dirty="0" smtClean="0"/>
              <a:t>repeat: add another bond</a:t>
            </a:r>
            <a:endParaRPr lang="en-US" sz="28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5146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Skip C now…has octet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057400" y="2286000"/>
            <a:ext cx="45720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95400" y="44196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4 </a:t>
            </a:r>
            <a:r>
              <a:rPr lang="en-US" sz="2800" b="1" i="1" dirty="0" smtClean="0"/>
              <a:t>repeat</a:t>
            </a:r>
            <a:r>
              <a:rPr lang="en-US" sz="2800" b="1" dirty="0" smtClean="0"/>
              <a:t>: check to see if every element has an octet</a:t>
            </a:r>
            <a:endParaRPr lang="en-US" sz="28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990600"/>
            <a:ext cx="457200" cy="369332"/>
          </a:xfrm>
          <a:prstGeom prst="rect">
            <a:avLst/>
          </a:prstGeom>
          <a:solidFill>
            <a:schemeClr val="accent1"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133600" y="9906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19400" y="914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 flipH="1">
            <a:off x="1524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08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/>
      <p:bldP spid="17" grpId="0"/>
      <p:bldP spid="20" grpId="0"/>
      <p:bldP spid="21" grpId="0" animBg="1"/>
      <p:bldP spid="22" grpId="0" animBg="1"/>
      <p:bldP spid="23" grpId="0"/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1371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800" b="1" dirty="0" smtClean="0"/>
              <a:t> O=C-O</a:t>
            </a:r>
            <a:endParaRPr lang="en-US" sz="4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581400" y="914400"/>
            <a:ext cx="5410200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Electrons in bonds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= 3 bonds x 2 e-/bonds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= 6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438400" y="2895600"/>
            <a:ext cx="67056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Electrons not in bonds =  16-6 =10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 flipH="1">
            <a:off x="15240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flipH="1">
            <a:off x="2362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flipH="1">
            <a:off x="2743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flipH="1">
            <a:off x="16764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22098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28956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16764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flipH="1">
            <a:off x="2667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28194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970005" y="3657600"/>
            <a:ext cx="8077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Step 3 </a:t>
            </a:r>
            <a:r>
              <a:rPr lang="en-US" sz="3600" b="1" i="1" dirty="0" smtClean="0"/>
              <a:t>repeat: distribute 10 non-bonded electrons evenly (into lone pairs)</a:t>
            </a:r>
            <a:endParaRPr lang="en-US" sz="3600" b="1" i="1" dirty="0"/>
          </a:p>
        </p:txBody>
      </p:sp>
      <p:sp>
        <p:nvSpPr>
          <p:cNvPr id="16" name="TextBox 15"/>
          <p:cNvSpPr txBox="1"/>
          <p:nvPr/>
        </p:nvSpPr>
        <p:spPr>
          <a:xfrm>
            <a:off x="914400" y="129687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rgbClr val="FF0000"/>
                </a:solidFill>
              </a:rPr>
              <a:t>Back to Step 2 </a:t>
            </a:r>
            <a:r>
              <a:rPr lang="en-US" sz="3200" b="1" i="1" dirty="0" smtClean="0"/>
              <a:t>repeat: add another bond</a:t>
            </a:r>
            <a:endParaRPr lang="en-US" sz="3200" b="1" i="1" dirty="0"/>
          </a:p>
        </p:txBody>
      </p:sp>
      <p:sp>
        <p:nvSpPr>
          <p:cNvPr id="17" name="TextBox 16"/>
          <p:cNvSpPr txBox="1"/>
          <p:nvPr/>
        </p:nvSpPr>
        <p:spPr>
          <a:xfrm>
            <a:off x="0" y="2514600"/>
            <a:ext cx="3124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Skip C now…has octet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rot="5400000" flipH="1" flipV="1">
            <a:off x="2057400" y="2286000"/>
            <a:ext cx="457200" cy="158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274805" y="4724400"/>
            <a:ext cx="7467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Step 4 </a:t>
            </a:r>
            <a:r>
              <a:rPr lang="en-US" sz="3600" b="1" i="1" dirty="0" smtClean="0"/>
              <a:t>repeat</a:t>
            </a:r>
            <a:r>
              <a:rPr lang="en-US" sz="3600" b="1" dirty="0" smtClean="0"/>
              <a:t>: check to see if every element has an octet</a:t>
            </a:r>
            <a:endParaRPr lang="en-US" sz="36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524000" y="990600"/>
            <a:ext cx="457200" cy="369332"/>
          </a:xfrm>
          <a:prstGeom prst="rect">
            <a:avLst/>
          </a:prstGeom>
          <a:solidFill>
            <a:schemeClr val="accent1">
              <a:alpha val="67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2133600" y="9906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2819400" y="914400"/>
            <a:ext cx="30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x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 flipH="1">
            <a:off x="1524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164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/>
      <p:bldP spid="17" grpId="0"/>
      <p:bldP spid="20" grpId="0"/>
      <p:bldP spid="21" grpId="0" animBg="1"/>
      <p:bldP spid="22" grpId="0" animBg="1"/>
      <p:bldP spid="23" grpId="0"/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371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800" b="1" dirty="0" smtClean="0"/>
              <a:t> O=C=O</a:t>
            </a:r>
            <a:endParaRPr lang="en-US" sz="48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14400" y="381000"/>
            <a:ext cx="762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2 </a:t>
            </a:r>
            <a:r>
              <a:rPr lang="en-US" sz="2800" b="1" i="1" smtClean="0"/>
              <a:t>repeat repeat: </a:t>
            </a:r>
            <a:r>
              <a:rPr lang="en-US" sz="2800" b="1" i="1" dirty="0" smtClean="0"/>
              <a:t>add yet another bond</a:t>
            </a:r>
            <a:endParaRPr lang="en-US" sz="28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525795" y="857071"/>
            <a:ext cx="5715000" cy="1754326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Electrons in bonds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  =  4 bonds x 2 e-/bonds</a:t>
            </a:r>
          </a:p>
          <a:p>
            <a:r>
              <a:rPr lang="en-US" sz="3600" b="1" dirty="0" smtClean="0">
                <a:solidFill>
                  <a:schemeClr val="bg1"/>
                </a:solidFill>
              </a:rPr>
              <a:t>   =  8 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478427" y="2683877"/>
            <a:ext cx="5715000" cy="58477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</a:rPr>
              <a:t>Electrons not in bonds =  16-8 =8 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95400" y="3200400"/>
            <a:ext cx="7162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3 </a:t>
            </a:r>
            <a:r>
              <a:rPr lang="en-US" sz="2800" b="1" i="1" dirty="0" smtClean="0"/>
              <a:t>repeat </a:t>
            </a:r>
            <a:r>
              <a:rPr lang="en-US" sz="2800" b="1" i="1" dirty="0" err="1" smtClean="0"/>
              <a:t>repeat</a:t>
            </a:r>
            <a:r>
              <a:rPr lang="en-US" sz="2800" b="1" i="1" dirty="0" smtClean="0"/>
              <a:t>: distribute 8 non-bonded electrons evenly (into lone pairs)</a:t>
            </a:r>
            <a:endParaRPr lang="en-US" sz="2800" b="1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295400" y="4419600"/>
            <a:ext cx="7467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rgbClr val="FF0000"/>
                </a:solidFill>
              </a:rPr>
              <a:t>Step 4 </a:t>
            </a:r>
            <a:r>
              <a:rPr lang="en-US" sz="2800" b="1" i="1" dirty="0" smtClean="0"/>
              <a:t>repeat </a:t>
            </a:r>
            <a:r>
              <a:rPr lang="en-US" sz="2800" b="1" i="1" dirty="0" err="1" smtClean="0"/>
              <a:t>repeat</a:t>
            </a:r>
            <a:r>
              <a:rPr lang="en-US" sz="2800" b="1" dirty="0" smtClean="0"/>
              <a:t>: check to see if every element has an octet</a:t>
            </a:r>
            <a:endParaRPr lang="en-US" sz="2800" b="1" dirty="0"/>
          </a:p>
        </p:txBody>
      </p:sp>
      <p:sp>
        <p:nvSpPr>
          <p:cNvPr id="9" name="Oval 8"/>
          <p:cNvSpPr/>
          <p:nvPr/>
        </p:nvSpPr>
        <p:spPr>
          <a:xfrm flipH="1">
            <a:off x="15240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29718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0" y="25146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 smtClean="0">
                <a:solidFill>
                  <a:srgbClr val="FF0000"/>
                </a:solidFill>
              </a:rPr>
              <a:t>Skip C..already has octet</a:t>
            </a:r>
            <a:endParaRPr lang="en-US" sz="2400" b="1" i="1" dirty="0">
              <a:solidFill>
                <a:srgbClr val="FF0000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2133600" y="2286000"/>
            <a:ext cx="457200" cy="1588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 flipH="1">
            <a:off x="31242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flipH="1">
            <a:off x="1676400" y="14478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flipH="1">
            <a:off x="28956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3048000" y="20574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flipH="1">
            <a:off x="1524000" y="1981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flipH="1">
            <a:off x="1676400" y="1981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371600" y="10668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133600" y="10668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743200" y="1143000"/>
            <a:ext cx="457200" cy="369332"/>
          </a:xfrm>
          <a:prstGeom prst="rect">
            <a:avLst/>
          </a:prstGeom>
          <a:solidFill>
            <a:schemeClr val="accent1">
              <a:alpha val="71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ym typeface="Symbol"/>
              </a:rPr>
              <a:t>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9974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/>
      <p:bldP spid="8" grpId="0"/>
      <p:bldP spid="9" grpId="0" animBg="1"/>
      <p:bldP spid="14" grpId="0" animBg="1"/>
      <p:bldP spid="15" grpId="0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43000" y="1371600"/>
            <a:ext cx="2514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 </a:t>
            </a:r>
            <a:r>
              <a:rPr lang="en-US" sz="4800" b="1" dirty="0" smtClean="0"/>
              <a:t> O=C=O</a:t>
            </a:r>
            <a:endParaRPr lang="en-US" sz="4800" b="1" dirty="0"/>
          </a:p>
        </p:txBody>
      </p:sp>
      <p:sp>
        <p:nvSpPr>
          <p:cNvPr id="9" name="Oval 8"/>
          <p:cNvSpPr/>
          <p:nvPr/>
        </p:nvSpPr>
        <p:spPr>
          <a:xfrm flipH="1">
            <a:off x="1524000" y="1447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2895600" y="1371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flipH="1">
            <a:off x="3048000" y="13716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flipH="1">
            <a:off x="1676400" y="14478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flipH="1">
            <a:off x="2895600" y="2057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3048000" y="20574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 flipH="1">
            <a:off x="1524000" y="1981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 flipH="1">
            <a:off x="1676400" y="1981200"/>
            <a:ext cx="152400" cy="1524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57200" y="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LEWIS PREDICTION FOR BONDING IN CO</a:t>
            </a:r>
            <a:r>
              <a:rPr lang="en-US" sz="3600" b="1" baseline="-25000" dirty="0" smtClean="0"/>
              <a:t>2</a:t>
            </a:r>
            <a:endParaRPr lang="en-US" sz="36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0" y="3886200"/>
            <a:ext cx="8610600" cy="144655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Some helpful Lewis language:</a:t>
            </a:r>
          </a:p>
          <a:p>
            <a:r>
              <a:rPr lang="en-US" sz="4400" b="1" dirty="0" smtClean="0"/>
              <a:t>bond pairs  </a:t>
            </a:r>
            <a:r>
              <a:rPr lang="en-US" sz="4400" b="1" dirty="0" err="1" smtClean="0"/>
              <a:t>vs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rgbClr val="FF0000"/>
                </a:solidFill>
              </a:rPr>
              <a:t>lone pairs 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0" y="25908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Bond pairs (2 e-/bond):  one line = 1 bond </a:t>
            </a:r>
            <a:endParaRPr lang="en-US" sz="4000" b="1" dirty="0"/>
          </a:p>
        </p:txBody>
      </p:sp>
      <p:cxnSp>
        <p:nvCxnSpPr>
          <p:cNvPr id="31" name="Straight Arrow Connector 30"/>
          <p:cNvCxnSpPr/>
          <p:nvPr/>
        </p:nvCxnSpPr>
        <p:spPr>
          <a:xfrm rot="5400000" flipH="1" flipV="1">
            <a:off x="1676400" y="2362200"/>
            <a:ext cx="762000" cy="158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0" y="60960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Lone pair (2 e- per pair): 2 dots = one pair</a:t>
            </a:r>
            <a:endParaRPr lang="en-US" sz="4000" b="1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1638300" y="1181100"/>
            <a:ext cx="228600" cy="152400"/>
          </a:xfrm>
          <a:prstGeom prst="straightConnector1">
            <a:avLst/>
          </a:prstGeom>
          <a:ln w="476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310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/>
      <p:bldP spid="3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42087"/>
            <a:ext cx="86106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3600" b="1" dirty="0" smtClean="0"/>
              <a:t>2.</a:t>
            </a:r>
            <a:r>
              <a:rPr lang="en-US" sz="3600" b="1" dirty="0" smtClean="0">
                <a:solidFill>
                  <a:schemeClr val="bg1"/>
                </a:solidFill>
              </a:rPr>
              <a:t>	2) What rules govern the number of bonds to the elements and how do we use these rules to build organic (and other non-ionic) compounds ?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3" name="Picture 10" descr="Lew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819400"/>
            <a:ext cx="3001229" cy="37732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114800" y="2895600"/>
            <a:ext cx="3886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/>
              <a:t>LEWIS (OCTET) RULE</a:t>
            </a:r>
            <a:endParaRPr lang="en-US" sz="5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04800" y="2286000"/>
            <a:ext cx="88392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Lewis’ s Answer:   </a:t>
            </a:r>
          </a:p>
        </p:txBody>
      </p:sp>
    </p:spTree>
    <p:extLst>
      <p:ext uri="{BB962C8B-B14F-4D97-AF65-F5344CB8AC3E}">
        <p14:creationId xmlns:p14="http://schemas.microsoft.com/office/powerpoint/2010/main" val="42814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14400" y="685800"/>
            <a:ext cx="6477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EXERCISE 2…. PLAYING THE LEWIS ELECTRON DOT GAME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1676400" y="3733800"/>
            <a:ext cx="5791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Mole $$ !!!!</a:t>
            </a:r>
            <a:endParaRPr lang="en-US" sz="6600" dirty="0"/>
          </a:p>
        </p:txBody>
      </p:sp>
      <p:pic>
        <p:nvPicPr>
          <p:cNvPr id="4" name="Picture 9" descr="mol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429000"/>
            <a:ext cx="3001993" cy="2209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530894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3400" y="2057400"/>
            <a:ext cx="80010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Doc’s annoying question habit rears it ugly head again….</a:t>
            </a:r>
            <a:endParaRPr lang="en-US" sz="4800" b="1" dirty="0">
              <a:solidFill>
                <a:srgbClr val="FF0000"/>
              </a:solidFill>
            </a:endParaRPr>
          </a:p>
        </p:txBody>
      </p:sp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138" y="0"/>
            <a:ext cx="2117108" cy="19366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676400" y="1524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2675710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"/>
            <a:ext cx="1634703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276600" y="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1066800" y="1295400"/>
            <a:ext cx="8077200" cy="1200329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How do we know what `hooks’ to what in more complicated molecules ?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25146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Examples where confusion can arise: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30480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971800" y="30480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09600" y="36576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971800" y="36576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O-S-O   ??</a:t>
            </a:r>
            <a:endParaRPr lang="en-US" sz="4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4958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 C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81600" y="457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S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2590800" y="5029200"/>
            <a:ext cx="5334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2400" y="44196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about rings ?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743200" y="5638800"/>
            <a:ext cx="12192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505200" y="5105400"/>
            <a:ext cx="457200" cy="3810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5562600" y="5105400"/>
            <a:ext cx="6096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6400800" y="5105400"/>
            <a:ext cx="7620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638800" y="5715000"/>
            <a:ext cx="15240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371600" y="76200"/>
            <a:ext cx="152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“I am so annoying…”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101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16764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Simple rule of thumb #1:</a:t>
            </a:r>
            <a:endParaRPr lang="en-US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819400"/>
            <a:ext cx="7924800" cy="212365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Elements closer to the center of the Periodic Table tend to be in the center of a molecule</a:t>
            </a:r>
            <a:endParaRPr lang="en-US" sz="4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048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743200" y="304800"/>
            <a:ext cx="5562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81000" y="914400"/>
            <a:ext cx="167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SO</a:t>
            </a:r>
            <a:r>
              <a:rPr lang="en-US" sz="4000" b="1" baseline="-25000" dirty="0" smtClean="0"/>
              <a:t>2</a:t>
            </a:r>
            <a:endParaRPr lang="en-US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743200" y="9144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O-S-O   ??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4053114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66800"/>
            <a:ext cx="912670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Applying Rule of Thumb 1 to CO</a:t>
            </a:r>
            <a:r>
              <a:rPr lang="en-US" sz="4400" b="1" baseline="-25000" dirty="0" smtClean="0"/>
              <a:t>2</a:t>
            </a:r>
            <a:endParaRPr lang="en-US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6400800" y="1905000"/>
            <a:ext cx="685800" cy="83820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905000"/>
            <a:ext cx="685800" cy="838200"/>
          </a:xfrm>
          <a:prstGeom prst="rect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524000" y="4191000"/>
            <a:ext cx="4572000" cy="0"/>
          </a:xfrm>
          <a:prstGeom prst="line">
            <a:avLst/>
          </a:prstGeom>
          <a:ln w="920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733800" y="28194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`</a:t>
            </a:r>
            <a:r>
              <a:rPr lang="en-US" sz="3200" b="1" dirty="0" smtClean="0"/>
              <a:t>center’ line</a:t>
            </a:r>
            <a:endParaRPr lang="en-US" sz="3200" b="1" dirty="0"/>
          </a:p>
        </p:txBody>
      </p:sp>
      <p:sp>
        <p:nvSpPr>
          <p:cNvPr id="12" name="Heart 11"/>
          <p:cNvSpPr/>
          <p:nvPr/>
        </p:nvSpPr>
        <p:spPr>
          <a:xfrm>
            <a:off x="3581400" y="4114800"/>
            <a:ext cx="533400" cy="6096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76400" y="2057400"/>
            <a:ext cx="1676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`center’ of Table</a:t>
            </a:r>
            <a:endParaRPr lang="en-US" sz="3200" b="1" dirty="0">
              <a:solidFill>
                <a:srgbClr val="FF0000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H="1">
            <a:off x="2628900" y="3162300"/>
            <a:ext cx="1143000" cy="914400"/>
          </a:xfrm>
          <a:prstGeom prst="straightConnector1">
            <a:avLst/>
          </a:prstGeom>
          <a:ln w="6032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33400" y="609600"/>
            <a:ext cx="4343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 is closer to center line=&gt; </a:t>
            </a:r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 in center of </a:t>
            </a:r>
            <a:r>
              <a:rPr lang="en-US" sz="3100" b="1" dirty="0" smtClean="0">
                <a:solidFill>
                  <a:srgbClr val="FF0000"/>
                </a:solidFill>
              </a:rPr>
              <a:t>C</a:t>
            </a:r>
            <a:r>
              <a:rPr lang="en-US" sz="3100" b="1" dirty="0" smtClean="0"/>
              <a:t>O</a:t>
            </a:r>
            <a:r>
              <a:rPr lang="en-US" sz="3100" b="1" baseline="-25000" dirty="0" smtClean="0"/>
              <a:t>2</a:t>
            </a:r>
            <a:endParaRPr lang="en-US" sz="31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495800" y="762000"/>
            <a:ext cx="4648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C-O-O or O-C-O   ??  </a:t>
            </a:r>
            <a:endParaRPr lang="en-US" sz="4400" b="1" dirty="0"/>
          </a:p>
        </p:txBody>
      </p:sp>
      <p:sp>
        <p:nvSpPr>
          <p:cNvPr id="22" name="Rectangle 21"/>
          <p:cNvSpPr/>
          <p:nvPr/>
        </p:nvSpPr>
        <p:spPr>
          <a:xfrm>
            <a:off x="6705600" y="838200"/>
            <a:ext cx="1600200" cy="762000"/>
          </a:xfrm>
          <a:prstGeom prst="rect">
            <a:avLst/>
          </a:prstGeom>
          <a:noFill/>
          <a:ln w="952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rot="5400000">
            <a:off x="4914900" y="800100"/>
            <a:ext cx="762000" cy="6858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rot="10800000">
            <a:off x="4800600" y="762000"/>
            <a:ext cx="914400" cy="609600"/>
          </a:xfrm>
          <a:prstGeom prst="line">
            <a:avLst/>
          </a:prstGeom>
          <a:ln w="666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932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3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2" grpId="0" animBg="1"/>
      <p:bldP spid="13" grpId="0"/>
      <p:bldP spid="17" grpId="0"/>
      <p:bldP spid="21" grpId="0" build="allAtOnce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29200"/>
            <a:ext cx="9296401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4" descr="Periodic%20Tabl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228600"/>
            <a:ext cx="5627024" cy="4330669"/>
          </a:xfrm>
          <a:prstGeom prst="rect">
            <a:avLst/>
          </a:prstGeom>
          <a:noFill/>
        </p:spPr>
      </p:pic>
      <p:cxnSp>
        <p:nvCxnSpPr>
          <p:cNvPr id="7" name="Straight Arrow Connector 6"/>
          <p:cNvCxnSpPr/>
          <p:nvPr/>
        </p:nvCxnSpPr>
        <p:spPr>
          <a:xfrm rot="16200000" flipH="1">
            <a:off x="1943100" y="2628900"/>
            <a:ext cx="1447800" cy="15240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04800" y="4495800"/>
            <a:ext cx="7696200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1          2                                                                                      3        4      5       6</a:t>
            </a:r>
            <a:endParaRPr lang="en-US" sz="2000" b="1" dirty="0"/>
          </a:p>
        </p:txBody>
      </p:sp>
      <p:sp>
        <p:nvSpPr>
          <p:cNvPr id="16" name="Rectangle 15"/>
          <p:cNvSpPr/>
          <p:nvPr/>
        </p:nvSpPr>
        <p:spPr>
          <a:xfrm>
            <a:off x="381000" y="1143000"/>
            <a:ext cx="53340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533400" y="533400"/>
            <a:ext cx="41148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Inert gas core electrons for S 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0" y="0"/>
            <a:ext cx="411480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‘Valence’ </a:t>
            </a:r>
            <a:r>
              <a:rPr lang="en-US" sz="2400" b="1" dirty="0" err="1" smtClean="0"/>
              <a:t>vs</a:t>
            </a:r>
            <a:r>
              <a:rPr lang="en-US" sz="2400" b="1" dirty="0" smtClean="0"/>
              <a:t> `Core’ electrons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304800" y="1828800"/>
            <a:ext cx="4572000" cy="228600"/>
          </a:xfrm>
          <a:prstGeom prst="rect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4648200" y="1676400"/>
            <a:ext cx="381000" cy="533400"/>
          </a:xfrm>
          <a:prstGeom prst="ellipse">
            <a:avLst/>
          </a:prstGeom>
          <a:noFill/>
          <a:ln w="412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rot="16200000" flipH="1">
            <a:off x="3695700" y="1028700"/>
            <a:ext cx="304800" cy="762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33400" y="3352800"/>
            <a:ext cx="61722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Valence</a:t>
            </a:r>
            <a:r>
              <a:rPr lang="en-US" sz="2400" b="1" dirty="0" smtClean="0"/>
              <a:t> shell or outer shell of S  </a:t>
            </a:r>
            <a:endParaRPr lang="en-US" sz="2400" b="1" dirty="0"/>
          </a:p>
        </p:txBody>
      </p:sp>
      <p:sp>
        <p:nvSpPr>
          <p:cNvPr id="30" name="TextBox 29"/>
          <p:cNvSpPr txBox="1"/>
          <p:nvPr/>
        </p:nvSpPr>
        <p:spPr>
          <a:xfrm>
            <a:off x="6172200" y="1143000"/>
            <a:ext cx="2362200" cy="150810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 total electrons does </a:t>
            </a:r>
            <a:r>
              <a:rPr lang="en-US" sz="3600" b="1" dirty="0" smtClean="0"/>
              <a:t>S </a:t>
            </a:r>
            <a:r>
              <a:rPr lang="en-US" sz="2800" b="1" dirty="0" smtClean="0"/>
              <a:t>have </a:t>
            </a:r>
            <a:r>
              <a:rPr lang="en-US" sz="2800" dirty="0" smtClean="0"/>
              <a:t>?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8305800" y="2057400"/>
            <a:ext cx="838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16</a:t>
            </a:r>
            <a:endParaRPr lang="en-US" sz="4000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867400" y="2971800"/>
            <a:ext cx="3276600" cy="150810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</a:t>
            </a:r>
            <a:r>
              <a:rPr lang="en-US" sz="2800" b="1" dirty="0" smtClean="0">
                <a:solidFill>
                  <a:srgbClr val="FF0000"/>
                </a:solidFill>
              </a:rPr>
              <a:t> valence</a:t>
            </a:r>
            <a:r>
              <a:rPr lang="en-US" sz="2800" b="1" dirty="0" smtClean="0"/>
              <a:t> electrons does </a:t>
            </a:r>
            <a:r>
              <a:rPr lang="en-US" sz="3600" b="1" dirty="0" smtClean="0"/>
              <a:t>S </a:t>
            </a:r>
            <a:r>
              <a:rPr lang="en-US" sz="2800" b="1" dirty="0" smtClean="0"/>
              <a:t>have ?</a:t>
            </a:r>
            <a:endParaRPr lang="en-US" sz="28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8534400" y="3962400"/>
            <a:ext cx="609600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6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4419600" y="0"/>
            <a:ext cx="3886200" cy="107721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How many `core’ electrons does </a:t>
            </a:r>
            <a:r>
              <a:rPr lang="en-US" sz="3600" b="1" dirty="0" smtClean="0"/>
              <a:t>S</a:t>
            </a:r>
            <a:r>
              <a:rPr lang="en-US" sz="2800" b="1" dirty="0" smtClean="0"/>
              <a:t> have ?</a:t>
            </a:r>
            <a:endParaRPr lang="en-US" sz="2800" b="1" dirty="0"/>
          </a:p>
        </p:txBody>
      </p:sp>
      <p:sp>
        <p:nvSpPr>
          <p:cNvPr id="36" name="TextBox 35"/>
          <p:cNvSpPr txBox="1"/>
          <p:nvPr/>
        </p:nvSpPr>
        <p:spPr>
          <a:xfrm>
            <a:off x="8077200" y="0"/>
            <a:ext cx="10668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10</a:t>
            </a:r>
          </a:p>
          <a:p>
            <a:r>
              <a:rPr lang="en-US" sz="3600" b="1" dirty="0" smtClean="0"/>
              <a:t>(Ne)</a:t>
            </a:r>
            <a:endParaRPr lang="en-US" sz="3600" b="1" dirty="0"/>
          </a:p>
        </p:txBody>
      </p:sp>
      <p:sp>
        <p:nvSpPr>
          <p:cNvPr id="37" name="TextBox 36"/>
          <p:cNvSpPr txBox="1"/>
          <p:nvPr/>
        </p:nvSpPr>
        <p:spPr>
          <a:xfrm>
            <a:off x="3352800" y="39624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r>
              <a:rPr lang="en-US" sz="7200" b="1" dirty="0" smtClean="0"/>
              <a:t>S</a:t>
            </a:r>
            <a:r>
              <a:rPr lang="en-US" sz="7200" b="1" dirty="0" smtClean="0">
                <a:solidFill>
                  <a:srgbClr val="FF0000"/>
                </a:solidFill>
              </a:rPr>
              <a:t>:</a:t>
            </a:r>
            <a:endParaRPr lang="en-US" sz="4000" baseline="30000" dirty="0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371600" y="5105401"/>
            <a:ext cx="38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.</a:t>
            </a:r>
            <a:endParaRPr lang="en-US" sz="2000" dirty="0"/>
          </a:p>
        </p:txBody>
      </p:sp>
      <p:sp>
        <p:nvSpPr>
          <p:cNvPr id="40" name="TextBox 39"/>
          <p:cNvSpPr txBox="1"/>
          <p:nvPr/>
        </p:nvSpPr>
        <p:spPr>
          <a:xfrm>
            <a:off x="1143000" y="5562600"/>
            <a:ext cx="4876800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Dot picture shows only </a:t>
            </a:r>
            <a:r>
              <a:rPr lang="en-US" sz="2800" b="1" dirty="0" smtClean="0">
                <a:solidFill>
                  <a:srgbClr val="FF0000"/>
                </a:solidFill>
              </a:rPr>
              <a:t>valence </a:t>
            </a:r>
            <a:r>
              <a:rPr lang="en-US" sz="2800" b="1" dirty="0" smtClean="0"/>
              <a:t>electrons </a:t>
            </a:r>
            <a:endParaRPr lang="en-US" sz="28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685800" y="3810000"/>
            <a:ext cx="46482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3505200" y="3124200"/>
            <a:ext cx="1752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>
                <a:solidFill>
                  <a:srgbClr val="FF0000"/>
                </a:solidFill>
              </a:rPr>
              <a:t>..</a:t>
            </a:r>
            <a:r>
              <a:rPr lang="en-US" sz="8000" dirty="0" smtClean="0"/>
              <a:t> </a:t>
            </a: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18990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6" grpId="0" animBg="1"/>
      <p:bldP spid="17" grpId="0" animBg="1"/>
      <p:bldP spid="20" grpId="0" animBg="1"/>
      <p:bldP spid="21" grpId="0" animBg="1"/>
      <p:bldP spid="26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/>
      <p:bldP spid="40" grpId="0" animBg="1"/>
      <p:bldP spid="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8" y="1066800"/>
            <a:ext cx="9126702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52400" y="0"/>
            <a:ext cx="8610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Applying Rule of Thumb 1 to SO</a:t>
            </a:r>
            <a:r>
              <a:rPr lang="en-US" sz="4400" b="1" baseline="-25000" dirty="0" smtClean="0"/>
              <a:t>2</a:t>
            </a:r>
            <a:endParaRPr lang="en-US" sz="4400" b="1" dirty="0"/>
          </a:p>
        </p:txBody>
      </p:sp>
      <p:sp>
        <p:nvSpPr>
          <p:cNvPr id="5" name="Rectangle 4"/>
          <p:cNvSpPr/>
          <p:nvPr/>
        </p:nvSpPr>
        <p:spPr>
          <a:xfrm>
            <a:off x="7391400" y="2743200"/>
            <a:ext cx="609600" cy="685800"/>
          </a:xfrm>
          <a:prstGeom prst="rect">
            <a:avLst/>
          </a:prstGeom>
          <a:noFill/>
          <a:ln w="984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391400" y="1828800"/>
            <a:ext cx="685800" cy="838200"/>
          </a:xfrm>
          <a:prstGeom prst="rect">
            <a:avLst/>
          </a:prstGeom>
          <a:noFill/>
          <a:ln w="984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1714500" y="4381500"/>
            <a:ext cx="4191000" cy="0"/>
          </a:xfrm>
          <a:prstGeom prst="line">
            <a:avLst/>
          </a:prstGeom>
          <a:ln w="920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Heart 11"/>
          <p:cNvSpPr/>
          <p:nvPr/>
        </p:nvSpPr>
        <p:spPr>
          <a:xfrm>
            <a:off x="3581400" y="4114800"/>
            <a:ext cx="533400" cy="6096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1295400" y="1371600"/>
            <a:ext cx="4343400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 is closer to </a:t>
            </a:r>
            <a:r>
              <a:rPr lang="en-US" sz="3100" b="1" dirty="0" smtClean="0">
                <a:solidFill>
                  <a:srgbClr val="FF0000"/>
                </a:solidFill>
              </a:rPr>
              <a:t>center	</a:t>
            </a:r>
            <a:r>
              <a:rPr lang="en-US" sz="3100" b="1" dirty="0" smtClean="0"/>
              <a:t>     =&gt;</a:t>
            </a:r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 in center of </a:t>
            </a:r>
            <a:r>
              <a:rPr lang="en-US" sz="3100" b="1" dirty="0" smtClean="0">
                <a:solidFill>
                  <a:srgbClr val="FF0000"/>
                </a:solidFill>
              </a:rPr>
              <a:t>S</a:t>
            </a:r>
            <a:r>
              <a:rPr lang="en-US" sz="3100" b="1" dirty="0" smtClean="0"/>
              <a:t>O</a:t>
            </a:r>
            <a:r>
              <a:rPr lang="en-US" sz="3100" b="1" baseline="-25000" dirty="0" smtClean="0"/>
              <a:t>2</a:t>
            </a:r>
            <a:endParaRPr lang="en-US" sz="3100" b="1" dirty="0"/>
          </a:p>
        </p:txBody>
      </p:sp>
      <p:sp>
        <p:nvSpPr>
          <p:cNvPr id="16" name="Heart 15"/>
          <p:cNvSpPr/>
          <p:nvPr/>
        </p:nvSpPr>
        <p:spPr>
          <a:xfrm>
            <a:off x="4724400" y="1447800"/>
            <a:ext cx="457200" cy="457200"/>
          </a:xfrm>
          <a:prstGeom prst="hear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4267200" y="609600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S-O-O  or O-</a:t>
            </a:r>
            <a:r>
              <a:rPr lang="en-US" sz="4400" b="1" dirty="0" smtClean="0">
                <a:solidFill>
                  <a:srgbClr val="FF0000"/>
                </a:solidFill>
              </a:rPr>
              <a:t>S</a:t>
            </a:r>
            <a:r>
              <a:rPr lang="en-US" sz="4400" b="1" dirty="0" smtClean="0"/>
              <a:t>-O   ??</a:t>
            </a:r>
            <a:endParaRPr lang="en-US" sz="4400" b="1" dirty="0"/>
          </a:p>
        </p:txBody>
      </p:sp>
      <p:cxnSp>
        <p:nvCxnSpPr>
          <p:cNvPr id="23" name="Straight Connector 22"/>
          <p:cNvCxnSpPr/>
          <p:nvPr/>
        </p:nvCxnSpPr>
        <p:spPr>
          <a:xfrm rot="10800000" flipV="1">
            <a:off x="3886200" y="3200400"/>
            <a:ext cx="3657600" cy="1219200"/>
          </a:xfrm>
          <a:prstGeom prst="line">
            <a:avLst/>
          </a:prstGeom>
          <a:ln w="79375" cmpd="sng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 rot="10800000" flipV="1">
            <a:off x="3810000" y="2362200"/>
            <a:ext cx="3810000" cy="2057400"/>
          </a:xfrm>
          <a:prstGeom prst="line">
            <a:avLst/>
          </a:prstGeom>
          <a:ln w="793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6477000" y="762000"/>
            <a:ext cx="1600200" cy="533400"/>
          </a:xfrm>
          <a:prstGeom prst="rect">
            <a:avLst/>
          </a:prstGeom>
          <a:noFill/>
          <a:ln w="857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6" name="Straight Connector 35"/>
          <p:cNvCxnSpPr/>
          <p:nvPr/>
        </p:nvCxnSpPr>
        <p:spPr>
          <a:xfrm rot="10800000" flipV="1">
            <a:off x="4648200" y="685800"/>
            <a:ext cx="914400" cy="609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10800000">
            <a:off x="4648200" y="685800"/>
            <a:ext cx="914400" cy="60960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48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17" grpId="0"/>
      <p:bldP spid="16" grpId="0" animBg="1"/>
      <p:bldP spid="18" grpId="0"/>
      <p:bldP spid="3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1905000" y="76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 C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5105400" y="762000"/>
            <a:ext cx="3048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       S</a:t>
            </a:r>
          </a:p>
          <a:p>
            <a:r>
              <a:rPr lang="en-US" sz="4400" b="1" dirty="0" smtClean="0"/>
              <a:t>O            </a:t>
            </a:r>
            <a:r>
              <a:rPr lang="en-US" sz="4400" b="1" dirty="0" err="1" smtClean="0"/>
              <a:t>O</a:t>
            </a:r>
            <a:endParaRPr lang="en-US" sz="4400" b="1" dirty="0"/>
          </a:p>
        </p:txBody>
      </p:sp>
      <p:cxnSp>
        <p:nvCxnSpPr>
          <p:cNvPr id="13" name="Straight Connector 12"/>
          <p:cNvCxnSpPr/>
          <p:nvPr/>
        </p:nvCxnSpPr>
        <p:spPr>
          <a:xfrm rot="10800000" flipV="1">
            <a:off x="2438400" y="1295400"/>
            <a:ext cx="5334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04800" y="533400"/>
            <a:ext cx="2209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What about rings ?</a:t>
            </a:r>
            <a:endParaRPr lang="en-US" sz="4000" b="1" dirty="0"/>
          </a:p>
        </p:txBody>
      </p:sp>
      <p:cxnSp>
        <p:nvCxnSpPr>
          <p:cNvPr id="15" name="Straight Connector 14"/>
          <p:cNvCxnSpPr/>
          <p:nvPr/>
        </p:nvCxnSpPr>
        <p:spPr>
          <a:xfrm rot="10800000">
            <a:off x="2590800" y="1905000"/>
            <a:ext cx="12192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352800" y="1371600"/>
            <a:ext cx="457200" cy="3810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rot="10800000" flipV="1">
            <a:off x="5486400" y="1295400"/>
            <a:ext cx="6096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rot="10800000">
            <a:off x="6324600" y="1295400"/>
            <a:ext cx="762000" cy="45720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rot="10800000">
            <a:off x="5562600" y="1905000"/>
            <a:ext cx="1524000" cy="0"/>
          </a:xfrm>
          <a:prstGeom prst="line">
            <a:avLst/>
          </a:prstGeom>
          <a:ln w="698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304800" y="2286000"/>
            <a:ext cx="8610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/>
              <a:t>Simple rule of thumb #2:</a:t>
            </a:r>
            <a:endParaRPr lang="en-US" sz="48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57200" y="3200400"/>
            <a:ext cx="7924800" cy="2123658"/>
          </a:xfrm>
          <a:prstGeom prst="rect">
            <a:avLst/>
          </a:prstGeom>
          <a:gradFill>
            <a:gsLst>
              <a:gs pos="0">
                <a:srgbClr val="000000"/>
              </a:gs>
              <a:gs pos="39999">
                <a:srgbClr val="0A128C"/>
              </a:gs>
              <a:gs pos="70000">
                <a:srgbClr val="181CC7"/>
              </a:gs>
              <a:gs pos="88000">
                <a:srgbClr val="7005D4"/>
              </a:gs>
              <a:gs pos="100000">
                <a:srgbClr val="8C3D91"/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Compound structures tend to minimize `strain’  and maximize bond angles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520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52400"/>
            <a:ext cx="8991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Doc’s questions  revisited 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6200" y="838200"/>
            <a:ext cx="8839200" cy="480131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What’s `shared’ in a shared electron bond 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What rules govern the number of bonds to the elements and how do we use these rules to build organic (and other non-ionic) compounds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How do we `read’ organic compound formulas and deduce their bond and electron arrangements </a:t>
            </a:r>
            <a:r>
              <a:rPr lang="en-US" sz="2800" b="1" dirty="0" smtClean="0">
                <a:solidFill>
                  <a:schemeClr val="bg1"/>
                </a:solidFill>
              </a:rPr>
              <a:t>?</a:t>
            </a:r>
          </a:p>
          <a:p>
            <a:pPr marL="342900" indent="-34290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7" descr="madsci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71125" y="4343400"/>
            <a:ext cx="2249075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934200" y="4495800"/>
            <a:ext cx="251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dirty="0" smtClean="0"/>
              <a:t>???</a:t>
            </a:r>
            <a:endParaRPr lang="en-US" sz="8000" dirty="0"/>
          </a:p>
        </p:txBody>
      </p:sp>
      <p:sp>
        <p:nvSpPr>
          <p:cNvPr id="6" name="TextBox 5"/>
          <p:cNvSpPr txBox="1"/>
          <p:nvPr/>
        </p:nvSpPr>
        <p:spPr>
          <a:xfrm>
            <a:off x="762000" y="1371600"/>
            <a:ext cx="7239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Valence electrons only; 2 per bond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381000" y="3276600"/>
            <a:ext cx="762000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Lewis Octet Rule + Rules of Thumb 1 and 2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86661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152400"/>
            <a:ext cx="8534400" cy="1200329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The simple as 1,2,3,4 …HONC bonding rules</a:t>
            </a:r>
          </a:p>
          <a:p>
            <a:r>
              <a:rPr lang="en-US" sz="3600" b="1" dirty="0" smtClean="0"/>
              <a:t>(for organic compounds only)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1524000"/>
            <a:ext cx="86106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Element</a:t>
            </a:r>
            <a:r>
              <a:rPr lang="en-US" sz="2800" b="1" dirty="0" smtClean="0"/>
              <a:t>   </a:t>
            </a:r>
            <a:r>
              <a:rPr lang="en-US" sz="2800" b="1" u="sng" dirty="0" smtClean="0"/>
              <a:t>bond count to element</a:t>
            </a:r>
            <a:r>
              <a:rPr lang="en-US" sz="2800" b="1" dirty="0" smtClean="0"/>
              <a:t>   </a:t>
            </a:r>
            <a:r>
              <a:rPr lang="en-US" sz="2800" b="1" u="sng" dirty="0" smtClean="0">
                <a:solidFill>
                  <a:srgbClr val="FF0000"/>
                </a:solidFill>
              </a:rPr>
              <a:t>lone pairs on element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H		1				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O		2				</a:t>
            </a:r>
            <a:r>
              <a:rPr lang="en-US" sz="4000" b="1" dirty="0" smtClean="0">
                <a:solidFill>
                  <a:srgbClr val="FF0000"/>
                </a:solidFill>
              </a:rPr>
              <a:t>2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N		3				</a:t>
            </a:r>
            <a:r>
              <a:rPr lang="en-US" sz="4000" b="1" dirty="0" smtClean="0">
                <a:solidFill>
                  <a:srgbClr val="FF0000"/>
                </a:solidFill>
              </a:rPr>
              <a:t>1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4000" b="1" dirty="0" smtClean="0"/>
              <a:t>C		4				</a:t>
            </a:r>
            <a:r>
              <a:rPr lang="en-US" sz="4000" b="1" dirty="0" smtClean="0">
                <a:solidFill>
                  <a:srgbClr val="FF0000"/>
                </a:solidFill>
              </a:rPr>
              <a:t>0</a:t>
            </a:r>
            <a:r>
              <a:rPr lang="en-US" dirty="0" smtClean="0"/>
              <a:t>		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5257800"/>
            <a:ext cx="7848600" cy="10156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*USE FOR EXERCISE 2.4</a:t>
            </a:r>
            <a:endParaRPr lang="en-US" sz="6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0" y="4419600"/>
            <a:ext cx="9144000" cy="646331"/>
          </a:xfrm>
          <a:prstGeom prst="rect">
            <a:avLst/>
          </a:prstGeom>
          <a:solidFill>
            <a:srgbClr val="FFFF99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O, N &amp; C BOND COUNT + </a:t>
            </a:r>
            <a:r>
              <a:rPr lang="en-US" sz="3600" b="1" dirty="0" smtClean="0">
                <a:solidFill>
                  <a:srgbClr val="FF0000"/>
                </a:solidFill>
              </a:rPr>
              <a:t>LONE PAIR </a:t>
            </a:r>
            <a:r>
              <a:rPr lang="en-US" sz="3600" b="1" dirty="0" smtClean="0"/>
              <a:t>COUNT = 4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348572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0"/>
            <a:ext cx="9144000" cy="13696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 smtClean="0">
                <a:solidFill>
                  <a:srgbClr val="FF0000"/>
                </a:solidFill>
              </a:rPr>
              <a:t>Simple Bonding Rules for Organic* compounds: 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4800" b="1" dirty="0" smtClean="0">
                <a:solidFill>
                  <a:srgbClr val="002060"/>
                </a:solidFill>
              </a:rPr>
              <a:t>the HONC Rules</a:t>
            </a:r>
            <a:endParaRPr lang="en-US" sz="4800" b="1" dirty="0">
              <a:solidFill>
                <a:srgbClr val="00206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752600"/>
            <a:ext cx="8458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#1: ethane 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) </a:t>
            </a:r>
          </a:p>
          <a:p>
            <a:r>
              <a:rPr lang="en-US" sz="4000" b="1" dirty="0" smtClean="0"/>
              <a:t>= one of the `</a:t>
            </a:r>
            <a:r>
              <a:rPr lang="en-US" sz="4000" b="1" dirty="0" smtClean="0">
                <a:solidFill>
                  <a:srgbClr val="FF0000"/>
                </a:solidFill>
              </a:rPr>
              <a:t>natural’ gases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2192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*</a:t>
            </a:r>
            <a:r>
              <a:rPr lang="en-US" sz="2800" b="1" dirty="0" smtClean="0"/>
              <a:t>Compounds made of C+ H with options to include O and N</a:t>
            </a:r>
            <a:endParaRPr lang="en-US" sz="2800" b="1" dirty="0"/>
          </a:p>
        </p:txBody>
      </p:sp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514600" y="3048000"/>
          <a:ext cx="4567237" cy="31712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ChemSketch" r:id="rId4" imgW="3038760" imgH="2109240" progId="ACD.ChemSketch.20">
                  <p:embed/>
                </p:oleObj>
              </mc:Choice>
              <mc:Fallback>
                <p:oleObj name="ChemSketch" r:id="rId4" imgW="3038760" imgH="21092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3048000"/>
                        <a:ext cx="4567237" cy="317129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310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2286000" y="2286000"/>
          <a:ext cx="5179269" cy="3722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emSketch" r:id="rId3" imgW="2935080" imgH="2109240" progId="ACD.ChemSketch.20">
                  <p:embed/>
                </p:oleObj>
              </mc:Choice>
              <mc:Fallback>
                <p:oleObj name="ChemSketch" r:id="rId3" imgW="2935080" imgH="21092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286000"/>
                        <a:ext cx="5179269" cy="3722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762000"/>
            <a:ext cx="7239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#2: ethanol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6</a:t>
            </a:r>
            <a:r>
              <a:rPr lang="en-US" sz="4000" b="1" dirty="0" smtClean="0"/>
              <a:t>O)  =</a:t>
            </a:r>
            <a:r>
              <a:rPr lang="en-US" sz="4000" b="1" dirty="0" smtClean="0">
                <a:solidFill>
                  <a:srgbClr val="FF0000"/>
                </a:solidFill>
              </a:rPr>
              <a:t>drinking alcohol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418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#3: aspirin  (C</a:t>
            </a:r>
            <a:r>
              <a:rPr lang="en-US" sz="4000" b="1" baseline="-25000" dirty="0" smtClean="0"/>
              <a:t>10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12</a:t>
            </a:r>
            <a:r>
              <a:rPr lang="en-US" sz="4000" b="1" dirty="0" smtClean="0"/>
              <a:t>O</a:t>
            </a:r>
            <a:r>
              <a:rPr lang="en-US" sz="4000" b="1" baseline="-25000" dirty="0" smtClean="0"/>
              <a:t>5</a:t>
            </a:r>
            <a:r>
              <a:rPr lang="en-US" sz="4000" b="1" dirty="0" smtClean="0"/>
              <a:t> )</a:t>
            </a:r>
          </a:p>
          <a:p>
            <a:r>
              <a:rPr lang="en-US" sz="4000" b="1" dirty="0" smtClean="0"/>
              <a:t>= </a:t>
            </a:r>
            <a:r>
              <a:rPr lang="en-US" sz="4000" b="1" dirty="0" smtClean="0">
                <a:solidFill>
                  <a:srgbClr val="FF0000"/>
                </a:solidFill>
              </a:rPr>
              <a:t>what to take </a:t>
            </a:r>
            <a:r>
              <a:rPr lang="en-US" sz="4000" b="1" dirty="0" smtClean="0"/>
              <a:t>after excess alcohol  </a:t>
            </a:r>
            <a:endParaRPr lang="en-US" sz="4000" b="1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447800" y="1447800"/>
          <a:ext cx="6086475" cy="51839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" name="ChemSketch" r:id="rId3" imgW="1688760" imgH="1438560" progId="ACD.ChemSketch.20">
                  <p:embed/>
                </p:oleObj>
              </mc:Choice>
              <mc:Fallback>
                <p:oleObj name="ChemSketch" r:id="rId3" imgW="1688760" imgH="14385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1447800"/>
                        <a:ext cx="6086475" cy="51839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89863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447800" y="2514600"/>
          <a:ext cx="4425950" cy="3148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ChemSketch" r:id="rId3" imgW="1688760" imgH="1200960" progId="ACD.ChemSketch.20">
                  <p:embed/>
                </p:oleObj>
              </mc:Choice>
              <mc:Fallback>
                <p:oleObj name="ChemSketch" r:id="rId3" imgW="1688760" imgH="120096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2514600"/>
                        <a:ext cx="4425950" cy="3148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3810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#4: glycine  (C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H</a:t>
            </a:r>
            <a:r>
              <a:rPr lang="en-US" sz="4000" b="1" baseline="-25000" dirty="0" smtClean="0"/>
              <a:t>5</a:t>
            </a:r>
            <a:r>
              <a:rPr lang="en-US" sz="4000" b="1" dirty="0" smtClean="0"/>
              <a:t>NO</a:t>
            </a:r>
            <a:r>
              <a:rPr lang="en-US" sz="4000" b="1" baseline="-25000" dirty="0" smtClean="0"/>
              <a:t>2</a:t>
            </a:r>
            <a:r>
              <a:rPr lang="en-US" sz="4000" b="1" dirty="0" smtClean="0"/>
              <a:t>)  =amino acid, building block of proteins (</a:t>
            </a:r>
            <a:r>
              <a:rPr lang="en-US" sz="4000" b="1" dirty="0" smtClean="0">
                <a:solidFill>
                  <a:srgbClr val="FF0000"/>
                </a:solidFill>
              </a:rPr>
              <a:t>building block</a:t>
            </a:r>
            <a:r>
              <a:rPr lang="en-US" sz="4000" b="1" dirty="0" smtClean="0"/>
              <a:t> of all living things )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182916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6" name="Picture 8" descr="http://www.biologycorner.com/resources/dna_molecule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152" y="1290828"/>
            <a:ext cx="8001000" cy="538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33528" y="124361"/>
            <a:ext cx="31668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EXAMPLE #5: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228600" y="685800"/>
            <a:ext cx="861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DNA  (</a:t>
            </a:r>
            <a:r>
              <a:rPr lang="en-US" sz="4000" b="1" dirty="0" smtClean="0">
                <a:solidFill>
                  <a:srgbClr val="FF0000"/>
                </a:solidFill>
              </a:rPr>
              <a:t>BLUEPRINT</a:t>
            </a:r>
            <a:r>
              <a:rPr lang="en-US" sz="4000" b="1" dirty="0" smtClean="0"/>
              <a:t> for all living things)</a:t>
            </a:r>
            <a:endParaRPr lang="en-US" sz="4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79065" y="124361"/>
            <a:ext cx="541020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Deoxyribonucleic acid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895600" y="157835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562600" y="173024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05712" y="1914906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41148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2743200" y="379983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2895600" y="1578352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81000" y="2971800"/>
            <a:ext cx="13716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434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http://www.rothamsted.bbsrc.ac.uk/notebook/courses/guide/images/dna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609600"/>
            <a:ext cx="4114800" cy="6186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28600" y="304800"/>
            <a:ext cx="3048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POPULAR GRAPHIC FOR DNA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6391870" y="457200"/>
            <a:ext cx="461665" cy="4953000"/>
          </a:xfrm>
          <a:prstGeom prst="rect">
            <a:avLst/>
          </a:prstGeom>
          <a:solidFill>
            <a:schemeClr val="bg1"/>
          </a:solidFill>
        </p:spPr>
        <p:txBody>
          <a:bodyPr vert="eaVert"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71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752600"/>
            <a:ext cx="7315200" cy="76944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chemeClr val="bg1"/>
                </a:solidFill>
              </a:rPr>
              <a:t>Practice a few….exercise </a:t>
            </a:r>
            <a:r>
              <a:rPr lang="en-US" sz="4400" b="1" dirty="0" smtClean="0">
                <a:solidFill>
                  <a:schemeClr val="bg1"/>
                </a:solidFill>
              </a:rPr>
              <a:t>2.2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431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0" y="381000"/>
            <a:ext cx="9144000" cy="61555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400" b="1" dirty="0" smtClean="0">
                <a:solidFill>
                  <a:srgbClr val="FF0000"/>
                </a:solidFill>
              </a:rPr>
              <a:t>3 different ways to read/draw HONC structures   </a:t>
            </a:r>
            <a:endParaRPr lang="en-US" sz="3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066800"/>
            <a:ext cx="708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1) </a:t>
            </a:r>
            <a:r>
              <a:rPr lang="en-US" sz="4000" b="1" dirty="0" smtClean="0">
                <a:solidFill>
                  <a:srgbClr val="0070C0"/>
                </a:solidFill>
              </a:rPr>
              <a:t>Complete skeletal form</a:t>
            </a:r>
            <a:endParaRPr lang="en-US" sz="40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" y="4495800"/>
            <a:ext cx="8305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200" b="1" dirty="0" smtClean="0">
                <a:solidFill>
                  <a:srgbClr val="0070C0"/>
                </a:solidFill>
              </a:rPr>
              <a:t>All or most all lone pairs,  bonds and atoms shown explicitly.</a:t>
            </a:r>
            <a:endParaRPr lang="en-US" sz="4200" b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04800" y="2362200"/>
            <a:ext cx="2209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002060"/>
                </a:solidFill>
              </a:rPr>
              <a:t>Rubbing alcohol</a:t>
            </a:r>
            <a:endParaRPr lang="en-US" sz="4000" b="1" dirty="0">
              <a:solidFill>
                <a:srgbClr val="002060"/>
              </a:solidFill>
            </a:endParaRPr>
          </a:p>
        </p:txBody>
      </p:sp>
      <p:graphicFrame>
        <p:nvGraphicFramePr>
          <p:cNvPr id="24583" name="Object 7"/>
          <p:cNvGraphicFramePr>
            <a:graphicFrameLocks noChangeAspect="1"/>
          </p:cNvGraphicFramePr>
          <p:nvPr/>
        </p:nvGraphicFramePr>
        <p:xfrm>
          <a:off x="2895600" y="1905000"/>
          <a:ext cx="4114800" cy="2388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ChemSketch" r:id="rId4" imgW="2005584" imgH="1164336" progId="ACD.ChemSketch.20">
                  <p:embed/>
                </p:oleObj>
              </mc:Choice>
              <mc:Fallback>
                <p:oleObj name="ChemSketch" r:id="rId4" imgW="2005584" imgH="116433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905000"/>
                        <a:ext cx="4114800" cy="23880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6796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45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Aside on 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304800" y="381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Different ways to read/draw HONC structures  (continued)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81200" y="1371600"/>
            <a:ext cx="586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2) </a:t>
            </a:r>
            <a:r>
              <a:rPr lang="en-US" sz="4000" b="1" dirty="0" smtClean="0">
                <a:solidFill>
                  <a:srgbClr val="FF0000"/>
                </a:solidFill>
              </a:rPr>
              <a:t>Condensed form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24581" name="Object 5"/>
          <p:cNvGraphicFramePr>
            <a:graphicFrameLocks noChangeAspect="1"/>
          </p:cNvGraphicFramePr>
          <p:nvPr/>
        </p:nvGraphicFramePr>
        <p:xfrm>
          <a:off x="5257800" y="1905000"/>
          <a:ext cx="3581400" cy="307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ChemSketch" r:id="rId4" imgW="1091184" imgH="935736" progId="ACD.ChemSketch.20">
                  <p:embed/>
                </p:oleObj>
              </mc:Choice>
              <mc:Fallback>
                <p:oleObj name="ChemSketch" r:id="rId4" imgW="1091184" imgH="93573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1905000"/>
                        <a:ext cx="3581400" cy="307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4953000"/>
            <a:ext cx="8991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Methyl (CH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4000" b="1" dirty="0" smtClean="0">
                <a:solidFill>
                  <a:srgbClr val="FF0000"/>
                </a:solidFill>
              </a:rPr>
              <a:t>) and </a:t>
            </a:r>
            <a:r>
              <a:rPr lang="en-US" sz="4000" b="1" dirty="0" err="1" smtClean="0">
                <a:solidFill>
                  <a:srgbClr val="FF0000"/>
                </a:solidFill>
              </a:rPr>
              <a:t>methylene</a:t>
            </a:r>
            <a:r>
              <a:rPr lang="en-US" sz="4000" b="1" dirty="0" smtClean="0">
                <a:solidFill>
                  <a:srgbClr val="FF0000"/>
                </a:solidFill>
              </a:rPr>
              <a:t> groups (CH</a:t>
            </a:r>
            <a:r>
              <a:rPr lang="en-US" sz="40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4000" b="1" dirty="0" smtClean="0">
                <a:solidFill>
                  <a:srgbClr val="FF0000"/>
                </a:solidFill>
              </a:rPr>
              <a:t>) written without C-H bonds, but lone pairs still shown.</a:t>
            </a:r>
            <a:endParaRPr lang="en-US" sz="4000" b="1" dirty="0">
              <a:solidFill>
                <a:srgbClr val="FF0000"/>
              </a:solidFill>
            </a:endParaRPr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0" y="2057400"/>
          <a:ext cx="4114800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5" name="ChemSketch" r:id="rId6" imgW="2005584" imgH="1164336" progId="ACD.ChemSketch.20">
                  <p:embed/>
                </p:oleObj>
              </mc:Choice>
              <mc:Fallback>
                <p:oleObj name="ChemSketch" r:id="rId6" imgW="2005584" imgH="116433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057400"/>
                        <a:ext cx="4114800" cy="238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3" name="Straight Arrow Connector 12"/>
          <p:cNvCxnSpPr/>
          <p:nvPr/>
        </p:nvCxnSpPr>
        <p:spPr>
          <a:xfrm>
            <a:off x="4572000" y="1981200"/>
            <a:ext cx="1143000" cy="99060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81000" y="4267200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0070C0"/>
                </a:solidFill>
              </a:rPr>
              <a:t>Complete skeletal form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47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4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5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5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0"/>
            <a:ext cx="777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 smtClean="0"/>
              <a:t>Aside on organic chemical notation </a:t>
            </a:r>
            <a:r>
              <a:rPr lang="en-US" sz="2200" dirty="0" smtClean="0"/>
              <a:t>(see also pp 108-109 of text)</a:t>
            </a:r>
            <a:endParaRPr lang="en-US" sz="2200" dirty="0"/>
          </a:p>
        </p:txBody>
      </p:sp>
      <p:sp>
        <p:nvSpPr>
          <p:cNvPr id="27" name="TextBox 26"/>
          <p:cNvSpPr txBox="1"/>
          <p:nvPr/>
        </p:nvSpPr>
        <p:spPr>
          <a:xfrm>
            <a:off x="304800" y="1371600"/>
            <a:ext cx="8839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3) Abbreviated bond line form (most used by organic chemists)</a:t>
            </a:r>
            <a:endParaRPr lang="en-US" sz="4000" b="1" dirty="0"/>
          </a:p>
        </p:txBody>
      </p:sp>
      <p:graphicFrame>
        <p:nvGraphicFramePr>
          <p:cNvPr id="24584" name="Object 8"/>
          <p:cNvGraphicFramePr>
            <a:graphicFrameLocks noChangeAspect="1"/>
          </p:cNvGraphicFramePr>
          <p:nvPr/>
        </p:nvGraphicFramePr>
        <p:xfrm>
          <a:off x="6172200" y="2057400"/>
          <a:ext cx="2743200" cy="2586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ChemSketch" r:id="rId4" imgW="804672" imgH="758952" progId="ACD.ChemSketch.20">
                  <p:embed/>
                </p:oleObj>
              </mc:Choice>
              <mc:Fallback>
                <p:oleObj name="ChemSketch" r:id="rId4" imgW="804672" imgH="75895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2057400"/>
                        <a:ext cx="2743200" cy="258628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TextBox 42"/>
          <p:cNvSpPr txBox="1"/>
          <p:nvPr/>
        </p:nvSpPr>
        <p:spPr>
          <a:xfrm>
            <a:off x="381000" y="4734342"/>
            <a:ext cx="8229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All kinks ,  ends and crossings are C. If no other groups </a:t>
            </a:r>
            <a:r>
              <a:rPr lang="en-US" sz="3000" b="1" dirty="0" err="1" smtClean="0"/>
              <a:t>showing,assume</a:t>
            </a:r>
            <a:r>
              <a:rPr lang="en-US" sz="3000" b="1" dirty="0" smtClean="0"/>
              <a:t> H around C to reach 4 bonds to C.  Lone pairs  assumed via HONC rules(though text doesn’t.)</a:t>
            </a:r>
            <a:endParaRPr lang="en-US" sz="30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304800" y="381000"/>
            <a:ext cx="88392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Different ways to read/draw HONC structures  (continued)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4039" name="Object 7"/>
          <p:cNvGraphicFramePr>
            <a:graphicFrameLocks noChangeAspect="1"/>
          </p:cNvGraphicFramePr>
          <p:nvPr/>
        </p:nvGraphicFramePr>
        <p:xfrm>
          <a:off x="1524000" y="2514600"/>
          <a:ext cx="3677056" cy="213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9" name="ChemSketch" r:id="rId6" imgW="2005584" imgH="1164336" progId="ACD.ChemSketch.20">
                  <p:embed/>
                </p:oleObj>
              </mc:Choice>
              <mc:Fallback>
                <p:oleObj name="ChemSketch" r:id="rId6" imgW="2005584" imgH="1164336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514600"/>
                        <a:ext cx="3677056" cy="213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9" name="Straight Arrow Connector 28"/>
          <p:cNvCxnSpPr/>
          <p:nvPr/>
        </p:nvCxnSpPr>
        <p:spPr>
          <a:xfrm>
            <a:off x="5791200" y="2514600"/>
            <a:ext cx="1371600" cy="10668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0" y="2819400"/>
            <a:ext cx="1981200" cy="14311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900" b="1" dirty="0" smtClean="0">
                <a:solidFill>
                  <a:srgbClr val="0070C0"/>
                </a:solidFill>
              </a:rPr>
              <a:t>Complete </a:t>
            </a:r>
          </a:p>
          <a:p>
            <a:r>
              <a:rPr lang="en-US" sz="2900" b="1" dirty="0" smtClean="0">
                <a:solidFill>
                  <a:srgbClr val="0070C0"/>
                </a:solidFill>
              </a:rPr>
              <a:t>Skeletal</a:t>
            </a:r>
          </a:p>
          <a:p>
            <a:r>
              <a:rPr lang="en-US" sz="2900" b="1" dirty="0" smtClean="0">
                <a:solidFill>
                  <a:srgbClr val="0070C0"/>
                </a:solidFill>
              </a:rPr>
              <a:t> form</a:t>
            </a:r>
            <a:endParaRPr lang="en-US" sz="29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747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4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7" grpId="1"/>
      <p:bldP spid="43" grpId="0"/>
      <p:bldP spid="3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9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326" y="1371600"/>
            <a:ext cx="4297529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711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5815" y="2115312"/>
            <a:ext cx="3378701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8599" y="152400"/>
            <a:ext cx="86868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Why bond line form is preferred by organic chemists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228598" y="4858434"/>
            <a:ext cx="48006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Complete skeletal form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385815" y="4459145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Bond line form </a:t>
            </a:r>
            <a:endParaRPr lang="en-US" sz="3600" b="1" dirty="0"/>
          </a:p>
        </p:txBody>
      </p:sp>
      <p:sp>
        <p:nvSpPr>
          <p:cNvPr id="8" name="Smiley Face 7"/>
          <p:cNvSpPr/>
          <p:nvPr/>
        </p:nvSpPr>
        <p:spPr>
          <a:xfrm>
            <a:off x="5995415" y="5504765"/>
            <a:ext cx="1028700" cy="1066800"/>
          </a:xfrm>
          <a:prstGeom prst="smileyFace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309615" y="776948"/>
            <a:ext cx="3352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SIMPLER LOOKING IS PRETTIER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1" y="5288340"/>
            <a:ext cx="44714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 smtClean="0">
                <a:sym typeface="Wingdings" pitchFamily="2" charset="2"/>
              </a:rPr>
              <a:t> </a:t>
            </a:r>
            <a:r>
              <a:rPr lang="en-US" sz="4800" b="1" dirty="0" err="1" smtClean="0">
                <a:sym typeface="Wingdings" pitchFamily="2" charset="2"/>
              </a:rPr>
              <a:t>messy,ugly</a:t>
            </a:r>
            <a:endParaRPr lang="en-US" sz="48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7217664" y="4931894"/>
            <a:ext cx="1926336" cy="1938992"/>
          </a:xfrm>
          <a:prstGeom prst="rect">
            <a:avLst/>
          </a:prstGeom>
          <a:solidFill>
            <a:srgbClr val="F094AA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I’m neat &amp; pretty</a:t>
            </a:r>
            <a:endParaRPr lang="en-US" sz="40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371600"/>
            <a:ext cx="1639674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aspirin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107344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7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/>
      <p:bldP spid="10" grpId="0"/>
      <p:bldP spid="12" grpId="0" animBg="1"/>
      <p:bldP spid="2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6286" y="1524000"/>
            <a:ext cx="9165336" cy="193899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+ </a:t>
            </a:r>
            <a:r>
              <a:rPr lang="en-US" sz="4800" b="1" dirty="0" smtClean="0">
                <a:solidFill>
                  <a:schemeClr val="bg1"/>
                </a:solidFill>
              </a:rPr>
              <a:t>more board practice :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</a:rPr>
              <a:t>complete skeletal</a:t>
            </a:r>
            <a:r>
              <a:rPr lang="en-US" sz="3600" b="1" dirty="0" smtClean="0">
                <a:solidFill>
                  <a:schemeClr val="bg1"/>
                </a:solidFill>
                <a:sym typeface="Wingdings" pitchFamily="2" charset="2"/>
              </a:rPr>
              <a:t> condensed bond line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3600" b="1" dirty="0" smtClean="0">
                <a:solidFill>
                  <a:schemeClr val="bg1"/>
                </a:solidFill>
                <a:sym typeface="Wingdings" pitchFamily="2" charset="2"/>
              </a:rPr>
              <a:t> bond line condensed complete skeletal</a:t>
            </a:r>
            <a:endParaRPr lang="en-US" sz="3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912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381000"/>
            <a:ext cx="8991600" cy="233910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800" b="1" dirty="0" smtClean="0">
                <a:solidFill>
                  <a:schemeClr val="bg1"/>
                </a:solidFill>
              </a:rPr>
              <a:t>2.	</a:t>
            </a:r>
            <a:r>
              <a:rPr lang="en-US" sz="3200" b="1" dirty="0" smtClean="0">
                <a:solidFill>
                  <a:schemeClr val="bg1"/>
                </a:solidFill>
              </a:rPr>
              <a:t>What rules govern the number of bonds to the elements and how do we use these rules to build organic (and other non-ionic) compounds ?</a:t>
            </a:r>
          </a:p>
          <a:p>
            <a:pPr marL="342900" indent="-342900">
              <a:buFont typeface="+mj-lt"/>
              <a:buAutoNum type="arabicPeriod"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 marL="342900" indent="-342900"/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10" descr="Lewi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3124200"/>
            <a:ext cx="1592263" cy="200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876800" y="3429000"/>
            <a:ext cx="411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“If you can count to 8, even you can do it, maggot…..”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3048000"/>
            <a:ext cx="2438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Uncle `Gil’ </a:t>
            </a:r>
            <a:r>
              <a:rPr lang="en-US" sz="3600" b="1" dirty="0" err="1" smtClean="0"/>
              <a:t>sez</a:t>
            </a:r>
            <a:r>
              <a:rPr lang="en-US" sz="3600" b="1" dirty="0" smtClean="0"/>
              <a:t>:</a:t>
            </a:r>
            <a:endParaRPr lang="en-US" sz="36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828800" y="5257800"/>
            <a:ext cx="4953000" cy="83099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Gilbert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chemeClr val="bg1"/>
                </a:solidFill>
              </a:rPr>
              <a:t>Newton </a:t>
            </a:r>
            <a:r>
              <a:rPr lang="en-US" sz="2400" b="1" dirty="0" smtClean="0">
                <a:solidFill>
                  <a:srgbClr val="00B0F0"/>
                </a:solidFill>
              </a:rPr>
              <a:t>Lewis:  (Uncle Gil)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Am</a:t>
            </a:r>
            <a:r>
              <a:rPr lang="en-US" sz="2400" b="1" dirty="0" smtClean="0">
                <a:solidFill>
                  <a:schemeClr val="bg1"/>
                </a:solidFill>
              </a:rPr>
              <a:t>er</a:t>
            </a:r>
            <a:r>
              <a:rPr lang="en-US" sz="2400" b="1" dirty="0" smtClean="0">
                <a:solidFill>
                  <a:srgbClr val="FF0000"/>
                </a:solidFill>
              </a:rPr>
              <a:t>i</a:t>
            </a:r>
            <a:r>
              <a:rPr lang="en-US" sz="2400" b="1" dirty="0" smtClean="0">
                <a:solidFill>
                  <a:srgbClr val="0070C0"/>
                </a:solidFill>
              </a:rPr>
              <a:t>can</a:t>
            </a:r>
            <a:r>
              <a:rPr lang="en-US" sz="2400" b="1" dirty="0" smtClean="0">
                <a:solidFill>
                  <a:srgbClr val="FF0000"/>
                </a:solidFill>
              </a:rPr>
              <a:t> Ch</a:t>
            </a:r>
            <a:r>
              <a:rPr lang="en-US" sz="2400" b="1" dirty="0" smtClean="0">
                <a:solidFill>
                  <a:schemeClr val="bg1"/>
                </a:solidFill>
              </a:rPr>
              <a:t>em</a:t>
            </a:r>
            <a:r>
              <a:rPr lang="en-US" sz="2400" b="1" dirty="0" smtClean="0">
                <a:solidFill>
                  <a:srgbClr val="00B0F0"/>
                </a:solidFill>
              </a:rPr>
              <a:t>ist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385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95400" y="1524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  +     </a:t>
            </a:r>
            <a:r>
              <a:rPr lang="en-US" sz="3600" b="1" dirty="0" err="1" smtClean="0"/>
              <a:t>Cl</a:t>
            </a:r>
            <a:endParaRPr lang="en-US" sz="3600" b="1" dirty="0"/>
          </a:p>
        </p:txBody>
      </p:sp>
      <p:sp>
        <p:nvSpPr>
          <p:cNvPr id="4" name="Freeform 3"/>
          <p:cNvSpPr/>
          <p:nvPr/>
        </p:nvSpPr>
        <p:spPr>
          <a:xfrm>
            <a:off x="1521151" y="1264778"/>
            <a:ext cx="982767" cy="273465"/>
          </a:xfrm>
          <a:custGeom>
            <a:avLst/>
            <a:gdLst>
              <a:gd name="connsiteX0" fmla="*/ 0 w 982767"/>
              <a:gd name="connsiteY0" fmla="*/ 273465 h 273465"/>
              <a:gd name="connsiteX1" fmla="*/ 25638 w 982767"/>
              <a:gd name="connsiteY1" fmla="*/ 247828 h 273465"/>
              <a:gd name="connsiteX2" fmla="*/ 34184 w 982767"/>
              <a:gd name="connsiteY2" fmla="*/ 222190 h 273465"/>
              <a:gd name="connsiteX3" fmla="*/ 59821 w 982767"/>
              <a:gd name="connsiteY3" fmla="*/ 205099 h 273465"/>
              <a:gd name="connsiteX4" fmla="*/ 111096 w 982767"/>
              <a:gd name="connsiteY4" fmla="*/ 102549 h 273465"/>
              <a:gd name="connsiteX5" fmla="*/ 136733 w 982767"/>
              <a:gd name="connsiteY5" fmla="*/ 76912 h 273465"/>
              <a:gd name="connsiteX6" fmla="*/ 162370 w 982767"/>
              <a:gd name="connsiteY6" fmla="*/ 68366 h 273465"/>
              <a:gd name="connsiteX7" fmla="*/ 188008 w 982767"/>
              <a:gd name="connsiteY7" fmla="*/ 51274 h 273465"/>
              <a:gd name="connsiteX8" fmla="*/ 273466 w 982767"/>
              <a:gd name="connsiteY8" fmla="*/ 34183 h 273465"/>
              <a:gd name="connsiteX9" fmla="*/ 350378 w 982767"/>
              <a:gd name="connsiteY9" fmla="*/ 8545 h 273465"/>
              <a:gd name="connsiteX10" fmla="*/ 376015 w 982767"/>
              <a:gd name="connsiteY10" fmla="*/ 0 h 273465"/>
              <a:gd name="connsiteX11" fmla="*/ 692210 w 982767"/>
              <a:gd name="connsiteY11" fmla="*/ 8545 h 273465"/>
              <a:gd name="connsiteX12" fmla="*/ 769122 w 982767"/>
              <a:gd name="connsiteY12" fmla="*/ 51274 h 273465"/>
              <a:gd name="connsiteX13" fmla="*/ 820397 w 982767"/>
              <a:gd name="connsiteY13" fmla="*/ 85458 h 273465"/>
              <a:gd name="connsiteX14" fmla="*/ 846034 w 982767"/>
              <a:gd name="connsiteY14" fmla="*/ 102549 h 273465"/>
              <a:gd name="connsiteX15" fmla="*/ 897309 w 982767"/>
              <a:gd name="connsiteY15" fmla="*/ 128186 h 273465"/>
              <a:gd name="connsiteX16" fmla="*/ 905855 w 982767"/>
              <a:gd name="connsiteY16" fmla="*/ 153824 h 273465"/>
              <a:gd name="connsiteX17" fmla="*/ 931492 w 982767"/>
              <a:gd name="connsiteY17" fmla="*/ 170915 h 273465"/>
              <a:gd name="connsiteX18" fmla="*/ 948584 w 982767"/>
              <a:gd name="connsiteY18" fmla="*/ 196553 h 273465"/>
              <a:gd name="connsiteX19" fmla="*/ 974221 w 982767"/>
              <a:gd name="connsiteY19" fmla="*/ 247828 h 273465"/>
              <a:gd name="connsiteX20" fmla="*/ 982767 w 982767"/>
              <a:gd name="connsiteY20" fmla="*/ 247828 h 273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982767" h="273465">
                <a:moveTo>
                  <a:pt x="0" y="273465"/>
                </a:moveTo>
                <a:cubicBezTo>
                  <a:pt x="8546" y="264919"/>
                  <a:pt x="18934" y="257884"/>
                  <a:pt x="25638" y="247828"/>
                </a:cubicBezTo>
                <a:cubicBezTo>
                  <a:pt x="30635" y="240333"/>
                  <a:pt x="28557" y="229224"/>
                  <a:pt x="34184" y="222190"/>
                </a:cubicBezTo>
                <a:cubicBezTo>
                  <a:pt x="40600" y="214170"/>
                  <a:pt x="51275" y="210796"/>
                  <a:pt x="59821" y="205099"/>
                </a:cubicBezTo>
                <a:cubicBezTo>
                  <a:pt x="73722" y="163397"/>
                  <a:pt x="77964" y="135681"/>
                  <a:pt x="111096" y="102549"/>
                </a:cubicBezTo>
                <a:cubicBezTo>
                  <a:pt x="119642" y="94003"/>
                  <a:pt x="126677" y="83616"/>
                  <a:pt x="136733" y="76912"/>
                </a:cubicBezTo>
                <a:cubicBezTo>
                  <a:pt x="144228" y="71915"/>
                  <a:pt x="154313" y="72395"/>
                  <a:pt x="162370" y="68366"/>
                </a:cubicBezTo>
                <a:cubicBezTo>
                  <a:pt x="171557" y="63773"/>
                  <a:pt x="178567" y="55320"/>
                  <a:pt x="188008" y="51274"/>
                </a:cubicBezTo>
                <a:cubicBezTo>
                  <a:pt x="204229" y="44322"/>
                  <a:pt x="261906" y="36110"/>
                  <a:pt x="273466" y="34183"/>
                </a:cubicBezTo>
                <a:lnTo>
                  <a:pt x="350378" y="8545"/>
                </a:lnTo>
                <a:lnTo>
                  <a:pt x="376015" y="0"/>
                </a:lnTo>
                <a:cubicBezTo>
                  <a:pt x="481413" y="2848"/>
                  <a:pt x="586905" y="3280"/>
                  <a:pt x="692210" y="8545"/>
                </a:cubicBezTo>
                <a:cubicBezTo>
                  <a:pt x="716600" y="9764"/>
                  <a:pt x="757634" y="43615"/>
                  <a:pt x="769122" y="51274"/>
                </a:cubicBezTo>
                <a:lnTo>
                  <a:pt x="820397" y="85458"/>
                </a:lnTo>
                <a:cubicBezTo>
                  <a:pt x="828943" y="91155"/>
                  <a:pt x="836291" y="99301"/>
                  <a:pt x="846034" y="102549"/>
                </a:cubicBezTo>
                <a:cubicBezTo>
                  <a:pt x="881415" y="114343"/>
                  <a:pt x="864176" y="106098"/>
                  <a:pt x="897309" y="128186"/>
                </a:cubicBezTo>
                <a:cubicBezTo>
                  <a:pt x="900158" y="136732"/>
                  <a:pt x="900228" y="146790"/>
                  <a:pt x="905855" y="153824"/>
                </a:cubicBezTo>
                <a:cubicBezTo>
                  <a:pt x="912271" y="161844"/>
                  <a:pt x="924230" y="163653"/>
                  <a:pt x="931492" y="170915"/>
                </a:cubicBezTo>
                <a:cubicBezTo>
                  <a:pt x="938755" y="178178"/>
                  <a:pt x="942887" y="188007"/>
                  <a:pt x="948584" y="196553"/>
                </a:cubicBezTo>
                <a:cubicBezTo>
                  <a:pt x="955534" y="217405"/>
                  <a:pt x="957654" y="231261"/>
                  <a:pt x="974221" y="247828"/>
                </a:cubicBezTo>
                <a:cubicBezTo>
                  <a:pt x="976235" y="249842"/>
                  <a:pt x="979918" y="247828"/>
                  <a:pt x="982767" y="247828"/>
                </a:cubicBezTo>
              </a:path>
            </a:pathLst>
          </a:custGeom>
          <a:ln w="47625">
            <a:solidFill>
              <a:srgbClr val="FF0000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828800" y="9144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e-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429000" y="1905000"/>
            <a:ext cx="1600200" cy="1588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181600" y="1524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Na</a:t>
            </a:r>
            <a:r>
              <a:rPr lang="en-US" sz="3600" b="1" baseline="30000" dirty="0" smtClean="0"/>
              <a:t>+</a:t>
            </a:r>
            <a:r>
              <a:rPr lang="en-US" sz="3600" b="1" dirty="0" smtClean="0"/>
              <a:t>       </a:t>
            </a:r>
            <a:r>
              <a:rPr lang="en-US" sz="3600" b="1" dirty="0" err="1" smtClean="0"/>
              <a:t>Cl</a:t>
            </a:r>
            <a:r>
              <a:rPr lang="en-US" sz="3600" b="1" baseline="30000" dirty="0" smtClean="0"/>
              <a:t>-</a:t>
            </a:r>
            <a:endParaRPr lang="en-US" sz="3600" b="1" baseline="30000" dirty="0"/>
          </a:p>
        </p:txBody>
      </p:sp>
      <p:sp>
        <p:nvSpPr>
          <p:cNvPr id="14" name="TextBox 13"/>
          <p:cNvSpPr txBox="1"/>
          <p:nvPr/>
        </p:nvSpPr>
        <p:spPr>
          <a:xfrm>
            <a:off x="5562600" y="22098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(+) and (-)attracted to each other to form ionic bond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0" y="1600200"/>
            <a:ext cx="457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+</a:t>
            </a:r>
            <a:endParaRPr lang="en-US" sz="2800" b="1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5867400" y="1905000"/>
            <a:ext cx="685800" cy="0"/>
          </a:xfrm>
          <a:prstGeom prst="line">
            <a:avLst/>
          </a:prstGeom>
          <a:ln w="63500">
            <a:gradFill flip="none" rotWithShape="1">
              <a:gsLst>
                <a:gs pos="0">
                  <a:srgbClr val="FFF200"/>
                </a:gs>
                <a:gs pos="45000">
                  <a:srgbClr val="FF7A00"/>
                </a:gs>
                <a:gs pos="70000">
                  <a:srgbClr val="FF0300"/>
                </a:gs>
                <a:gs pos="100000">
                  <a:srgbClr val="4D0808"/>
                </a:gs>
              </a:gsLst>
              <a:lin ang="0" scaled="1"/>
              <a:tileRect/>
            </a:gra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7200" y="2286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11 e</a:t>
            </a:r>
            <a:r>
              <a:rPr lang="en-US" sz="2400" b="1" baseline="30000" dirty="0" smtClean="0"/>
              <a:t>-</a:t>
            </a:r>
            <a:r>
              <a:rPr lang="en-US" sz="2400" b="1" dirty="0" smtClean="0"/>
              <a:t> </a:t>
            </a:r>
            <a:r>
              <a:rPr lang="en-US" sz="2400" b="1" dirty="0" smtClean="0">
                <a:sym typeface="Wingdings" pitchFamily="2" charset="2"/>
              </a:rPr>
              <a:t> </a:t>
            </a:r>
            <a:r>
              <a:rPr lang="en-US" sz="2400" b="1" dirty="0" smtClean="0"/>
              <a:t>10 e</a:t>
            </a:r>
            <a:r>
              <a:rPr lang="en-US" sz="2400" b="1" baseline="30000" dirty="0" smtClean="0"/>
              <a:t>-</a:t>
            </a:r>
            <a:endParaRPr lang="en-US" sz="2400" b="1" dirty="0"/>
          </a:p>
        </p:txBody>
      </p:sp>
      <p:sp>
        <p:nvSpPr>
          <p:cNvPr id="24" name="TextBox 23"/>
          <p:cNvSpPr txBox="1"/>
          <p:nvPr/>
        </p:nvSpPr>
        <p:spPr>
          <a:xfrm>
            <a:off x="2590800" y="2286000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17 e-</a:t>
            </a:r>
            <a:r>
              <a:rPr lang="en-US" sz="2400" b="1" dirty="0" smtClean="0">
                <a:sym typeface="Wingdings" pitchFamily="2" charset="2"/>
              </a:rPr>
              <a:t> 18 e-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1600200" y="2667000"/>
            <a:ext cx="685800" cy="523220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Ne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657600" y="2667000"/>
            <a:ext cx="533400" cy="523220"/>
          </a:xfrm>
          <a:prstGeom prst="rect">
            <a:avLst/>
          </a:prstGeom>
          <a:solidFill>
            <a:srgbClr val="F6DA94"/>
          </a:solidFill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FF0000"/>
                </a:solidFill>
              </a:rPr>
              <a:t>Ar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57200" y="0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Foundations of the `Lewis Octet’ Rule</a:t>
            </a:r>
            <a:endParaRPr lang="en-US" sz="24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85800" y="304800"/>
            <a:ext cx="723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we learned From chapter 2:</a:t>
            </a:r>
            <a:endParaRPr lang="en-US" sz="3200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5029200" y="32766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3048000" y="33528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75000"/>
                  </a:schemeClr>
                </a:solidFill>
              </a:rPr>
              <a:t># valence electrons ?</a:t>
            </a:r>
            <a:endParaRPr lang="en-US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181600" y="34290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6629400" y="342900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8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953000" y="2895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like </a:t>
            </a:r>
            <a:r>
              <a:rPr lang="en-US" sz="2800" b="1" u="sng" dirty="0" smtClean="0">
                <a:solidFill>
                  <a:srgbClr val="FF0000"/>
                </a:solidFill>
              </a:rPr>
              <a:t>Ne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553200" y="2895600"/>
            <a:ext cx="137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u="sng" dirty="0" smtClean="0"/>
              <a:t>Like </a:t>
            </a:r>
            <a:r>
              <a:rPr lang="en-US" sz="2800" b="1" u="sng" dirty="0" err="1" smtClean="0">
                <a:solidFill>
                  <a:srgbClr val="FF0000"/>
                </a:solidFill>
              </a:rPr>
              <a:t>Ar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34000" y="3886200"/>
            <a:ext cx="2590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/>
              <a:t>   </a:t>
            </a:r>
            <a:r>
              <a:rPr lang="en-US" sz="6000" dirty="0" smtClean="0">
                <a:solidFill>
                  <a:srgbClr val="FF0000"/>
                </a:solidFill>
              </a:rPr>
              <a:t>..</a:t>
            </a:r>
          </a:p>
          <a:p>
            <a:r>
              <a:rPr lang="en-US" sz="6000" dirty="0" smtClean="0">
                <a:solidFill>
                  <a:srgbClr val="FF0000"/>
                </a:solidFill>
              </a:rPr>
              <a:t>: [</a:t>
            </a:r>
            <a:r>
              <a:rPr lang="en-US" sz="6000" dirty="0" smtClean="0">
                <a:solidFill>
                  <a:srgbClr val="0070C0"/>
                </a:solidFill>
              </a:rPr>
              <a:t>X</a:t>
            </a:r>
            <a:r>
              <a:rPr lang="en-US" sz="6000" dirty="0" smtClean="0">
                <a:solidFill>
                  <a:srgbClr val="FF0000"/>
                </a:solidFill>
              </a:rPr>
              <a:t>]:</a:t>
            </a:r>
          </a:p>
          <a:p>
            <a:r>
              <a:rPr lang="en-US" sz="4800" dirty="0" smtClean="0"/>
              <a:t>    </a:t>
            </a:r>
            <a:endParaRPr lang="en-US" sz="4800" dirty="0"/>
          </a:p>
        </p:txBody>
      </p:sp>
      <p:sp>
        <p:nvSpPr>
          <p:cNvPr id="35" name="TextBox 34"/>
          <p:cNvSpPr txBox="1"/>
          <p:nvPr/>
        </p:nvSpPr>
        <p:spPr>
          <a:xfrm>
            <a:off x="5867400" y="5334000"/>
            <a:ext cx="609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 smtClean="0">
                <a:solidFill>
                  <a:srgbClr val="FF0000"/>
                </a:solidFill>
              </a:rPr>
              <a:t>..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609600" y="4724400"/>
            <a:ext cx="4343400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all atoms (</a:t>
            </a:r>
            <a:r>
              <a:rPr lang="en-US" sz="3200" b="1" dirty="0" smtClean="0">
                <a:solidFill>
                  <a:srgbClr val="0070C0"/>
                </a:solidFill>
              </a:rPr>
              <a:t>X</a:t>
            </a:r>
            <a:r>
              <a:rPr lang="en-US" sz="3200" b="1" dirty="0" smtClean="0"/>
              <a:t>)  want to look like </a:t>
            </a:r>
            <a:r>
              <a:rPr lang="en-US" sz="3200" b="1" dirty="0" err="1" smtClean="0"/>
              <a:t>this,whether</a:t>
            </a:r>
            <a:r>
              <a:rPr lang="en-US" sz="3200" b="1" dirty="0" smtClean="0"/>
              <a:t> ionic or not ionic</a:t>
            </a:r>
            <a:endParaRPr lang="en-US" sz="32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152400" y="4114800"/>
            <a:ext cx="464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DOT PICTURE VISUAL</a:t>
            </a:r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7162800" y="4267200"/>
            <a:ext cx="1981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Lewis `octet’ is the most stable form of elements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2273653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9" grpId="0"/>
      <p:bldP spid="14" grpId="0"/>
      <p:bldP spid="15" grpId="0"/>
      <p:bldP spid="15" grpId="1"/>
      <p:bldP spid="23" grpId="0"/>
      <p:bldP spid="24" grpId="0"/>
      <p:bldP spid="25" grpId="0" animBg="1"/>
      <p:bldP spid="33" grpId="0" animBg="1"/>
      <p:bldP spid="22" grpId="0"/>
      <p:bldP spid="28" grpId="0"/>
      <p:bldP spid="30" grpId="0"/>
      <p:bldP spid="31" grpId="0"/>
      <p:bldP spid="34" grpId="0"/>
      <p:bldP spid="35" grpId="0"/>
      <p:bldP spid="36" grpId="0" animBg="1"/>
      <p:bldP spid="38" grpId="0"/>
      <p:bldP spid="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457200"/>
            <a:ext cx="8686800" cy="138499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How to build a covalent compound using `Lewis Rules’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(same process as on pp 102-106 of text.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The Lewis Octet Rule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581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85800" y="1752600"/>
            <a:ext cx="8153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1) Count all the </a:t>
            </a:r>
            <a:r>
              <a:rPr lang="en-US" sz="3200" b="1" u="sng" dirty="0" smtClean="0"/>
              <a:t>valence</a:t>
            </a:r>
            <a:r>
              <a:rPr lang="en-US" sz="3200" b="1" dirty="0" smtClean="0"/>
              <a:t> electrons on all the bonding elements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590800" y="2667000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Ex. CO</a:t>
            </a:r>
            <a:r>
              <a:rPr lang="en-US" sz="6000" b="1" baseline="-25000" dirty="0" smtClean="0"/>
              <a:t>2</a:t>
            </a:r>
            <a:endParaRPr lang="en-US" sz="6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4114800"/>
            <a:ext cx="8686800" cy="230832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en-US" sz="4800" b="1" dirty="0" smtClean="0">
                <a:solidFill>
                  <a:schemeClr val="bg1"/>
                </a:solidFill>
              </a:rPr>
              <a:t>Valence e- on C        = 1 x 4  = 4</a:t>
            </a:r>
          </a:p>
          <a:p>
            <a:pPr>
              <a:buFont typeface="Wingdings" pitchFamily="2" charset="2"/>
              <a:buChar char="§"/>
            </a:pPr>
            <a:r>
              <a:rPr lang="en-US" sz="4800" b="1" u="sng" dirty="0" smtClean="0">
                <a:solidFill>
                  <a:schemeClr val="bg1"/>
                </a:solidFill>
              </a:rPr>
              <a:t>Valence e- on 2O     </a:t>
            </a:r>
            <a:r>
              <a:rPr lang="en-US" sz="4800" b="1" dirty="0" smtClean="0">
                <a:solidFill>
                  <a:schemeClr val="bg1"/>
                </a:solidFill>
              </a:rPr>
              <a:t>=</a:t>
            </a:r>
            <a:r>
              <a:rPr lang="en-US" sz="4800" b="1" u="sng" dirty="0" smtClean="0">
                <a:solidFill>
                  <a:schemeClr val="bg1"/>
                </a:solidFill>
              </a:rPr>
              <a:t> 2 x 6  = 12</a:t>
            </a:r>
          </a:p>
          <a:p>
            <a:pPr>
              <a:buFont typeface="Wingdings" pitchFamily="2" charset="2"/>
              <a:buChar char="§"/>
            </a:pPr>
            <a:r>
              <a:rPr lang="en-US" sz="4800" b="1" dirty="0" smtClean="0">
                <a:solidFill>
                  <a:schemeClr val="bg1"/>
                </a:solidFill>
              </a:rPr>
              <a:t> total valence e-       =  4+12= 16    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057400" y="152400"/>
            <a:ext cx="4114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USING THE `OCTET’ RULE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4101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28600"/>
            <a:ext cx="8686800" cy="1261884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How to build a covalent compound using `Lewis Rules’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(same process as on pp 102-106 of text)…the Lewis Octet Rule 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(continued)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800" y="3581400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 </a:t>
            </a:r>
            <a:endParaRPr lang="en-US" sz="3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81000" y="1515189"/>
            <a:ext cx="81534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arenR" startAt="2"/>
            </a:pPr>
            <a:r>
              <a:rPr lang="en-US" sz="3600" b="1" dirty="0" smtClean="0"/>
              <a:t>Start by drawing single bonds to each atom and compute the total number of electrons in those</a:t>
            </a:r>
            <a:r>
              <a:rPr lang="en-US" sz="3600" dirty="0" smtClean="0"/>
              <a:t>.</a:t>
            </a:r>
            <a:endParaRPr lang="en-US" sz="3600" dirty="0"/>
          </a:p>
        </p:txBody>
      </p:sp>
      <p:sp>
        <p:nvSpPr>
          <p:cNvPr id="11" name="TextBox 10"/>
          <p:cNvSpPr txBox="1"/>
          <p:nvPr/>
        </p:nvSpPr>
        <p:spPr>
          <a:xfrm>
            <a:off x="762000" y="5029200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Ex.  O-C-O</a:t>
            </a:r>
            <a:endParaRPr lang="en-US" sz="6000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0" y="3269516"/>
            <a:ext cx="8686800" cy="1569660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Electrons in bonds= 2 bonds x 2 e-/bonds                                  = 4 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500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0"/>
            <a:ext cx="8686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How to build a covalent compound using `Lewis Rules’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(same process as on pp 102-106 of text) ….</a:t>
            </a:r>
            <a:r>
              <a:rPr lang="en-US" sz="2800" b="1" dirty="0" smtClean="0">
                <a:solidFill>
                  <a:srgbClr val="FF0000"/>
                </a:solidFill>
              </a:rPr>
              <a:t>continued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840700"/>
            <a:ext cx="88392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3</a:t>
            </a:r>
            <a:r>
              <a:rPr lang="en-US" sz="3600" b="1" dirty="0" smtClean="0"/>
              <a:t>) Distribute the remaining valence electrons </a:t>
            </a:r>
            <a:r>
              <a:rPr lang="en-US" sz="3600" b="1" i="1" u="sng" dirty="0" smtClean="0"/>
              <a:t>not</a:t>
            </a:r>
            <a:r>
              <a:rPr lang="en-US" sz="3600" b="1" dirty="0" smtClean="0"/>
              <a:t> in bonds one by one and evenly to each element in the  molecule. If an element reaches an `octet’,  stop  placing electrons on it and distribute what’s left to  the other elements.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28800" y="4470975"/>
            <a:ext cx="36576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</a:t>
            </a:r>
            <a:r>
              <a:rPr lang="en-US" sz="6600" b="1" dirty="0" smtClean="0"/>
              <a:t>.  O-C-O</a:t>
            </a:r>
            <a:endParaRPr lang="en-US" sz="6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1" y="3610689"/>
            <a:ext cx="6781800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chemeClr val="bg1"/>
                </a:solidFill>
              </a:rPr>
              <a:t>Electrons not in bonds = 16-4=12</a:t>
            </a:r>
            <a:endParaRPr lang="en-US" sz="3600" b="1" dirty="0">
              <a:solidFill>
                <a:schemeClr val="bg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 flipH="1">
            <a:off x="3159211" y="4464855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4040659" y="4557472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4716162" y="4481272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2971800" y="4464855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3871784" y="4557472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flipH="1">
            <a:off x="4572000" y="4487509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flipH="1">
            <a:off x="2807043" y="502497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flipH="1">
            <a:off x="3997411" y="535038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flipH="1">
            <a:off x="5066270" y="502497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flipH="1">
            <a:off x="2807043" y="487257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flipH="1">
            <a:off x="3818238" y="5333849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5053913" y="4796373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5429765" y="4487509"/>
            <a:ext cx="3714235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2800" b="1" i="1" dirty="0" smtClean="0">
                <a:solidFill>
                  <a:schemeClr val="bg1"/>
                </a:solidFill>
              </a:rPr>
              <a:t>Distribute them evenly among C and O</a:t>
            </a:r>
            <a:endParaRPr lang="en-US" sz="2800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8667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 animBg="1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0"/>
            <a:ext cx="8686800" cy="95410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How to build a covalent compound using `Lewis Rules’</a:t>
            </a:r>
          </a:p>
          <a:p>
            <a:r>
              <a:rPr lang="en-US" sz="2400" b="1" dirty="0" smtClean="0">
                <a:solidFill>
                  <a:srgbClr val="FF0000"/>
                </a:solidFill>
              </a:rPr>
              <a:t>(same process as on pp 102-106 of text) ….</a:t>
            </a:r>
            <a:r>
              <a:rPr lang="en-US" sz="2800" b="1" dirty="0" smtClean="0">
                <a:solidFill>
                  <a:srgbClr val="FF0000"/>
                </a:solidFill>
              </a:rPr>
              <a:t>continued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3124200"/>
            <a:ext cx="411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dirty="0" smtClean="0"/>
              <a:t>Ex.  O-C-O</a:t>
            </a:r>
            <a:endParaRPr lang="en-US" sz="6000" b="1" dirty="0"/>
          </a:p>
        </p:txBody>
      </p:sp>
      <p:sp>
        <p:nvSpPr>
          <p:cNvPr id="8" name="Oval 7"/>
          <p:cNvSpPr/>
          <p:nvPr/>
        </p:nvSpPr>
        <p:spPr>
          <a:xfrm flipH="1">
            <a:off x="3162300" y="3107725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flipH="1">
            <a:off x="3892378" y="3124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flipH="1">
            <a:off x="4615249" y="3122141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 flipH="1">
            <a:off x="3009900" y="3109784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flipH="1">
            <a:off x="3663778" y="3124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 flipH="1">
            <a:off x="4396946" y="31242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 flipH="1">
            <a:off x="2781300" y="34290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 flipH="1">
            <a:off x="3894437" y="3956571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 flipH="1">
            <a:off x="4876800" y="34290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 flipH="1">
            <a:off x="2781300" y="3709086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 flipH="1">
            <a:off x="3711146" y="3956571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 flipH="1">
            <a:off x="4878860" y="3657600"/>
            <a:ext cx="152400" cy="1524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350108" y="945869"/>
            <a:ext cx="8763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4) </a:t>
            </a:r>
            <a:r>
              <a:rPr lang="en-US" sz="2800" b="1" dirty="0" smtClean="0"/>
              <a:t>Check each atom for an octet. If all have octets, you have the right Lewis structure. If not, go back to step 2, include a double bond somewhere and repeat steps 2-4 until a complete octet is achieved around each element assuming the given electron count</a:t>
            </a:r>
            <a:endParaRPr lang="en-US" sz="2800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2798805" y="4038606"/>
            <a:ext cx="60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x</a:t>
            </a:r>
            <a:endParaRPr lang="en-US" sz="4400" b="1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02112" y="4108971"/>
            <a:ext cx="11893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ym typeface="Symbol"/>
              </a:rPr>
              <a:t></a:t>
            </a:r>
            <a:endParaRPr lang="en-US" sz="4800" b="1" dirty="0"/>
          </a:p>
        </p:txBody>
      </p:sp>
      <p:sp>
        <p:nvSpPr>
          <p:cNvPr id="28" name="TextBox 27"/>
          <p:cNvSpPr txBox="1"/>
          <p:nvPr/>
        </p:nvSpPr>
        <p:spPr>
          <a:xfrm>
            <a:off x="4419600" y="3946274"/>
            <a:ext cx="762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FF0000"/>
                </a:solidFill>
              </a:rPr>
              <a:t>x</a:t>
            </a:r>
            <a:endParaRPr lang="en-US" sz="4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0260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6" grpId="0"/>
      <p:bldP spid="27" grpId="0"/>
      <p:bldP spid="2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811</TotalTime>
  <Words>1444</Words>
  <Application>Microsoft Office PowerPoint</Application>
  <PresentationFormat>On-screen Show (4:3)</PresentationFormat>
  <Paragraphs>245</Paragraphs>
  <Slides>34</Slides>
  <Notes>22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40" baseType="lpstr">
      <vt:lpstr>Arial</vt:lpstr>
      <vt:lpstr>Calibri</vt:lpstr>
      <vt:lpstr>Symbol</vt:lpstr>
      <vt:lpstr>Wingdings</vt:lpstr>
      <vt:lpstr>Office Theme</vt:lpstr>
      <vt:lpstr>ChemSketch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74</cp:revision>
  <dcterms:created xsi:type="dcterms:W3CDTF">2010-01-13T02:23:53Z</dcterms:created>
  <dcterms:modified xsi:type="dcterms:W3CDTF">2014-02-12T20:24:57Z</dcterms:modified>
</cp:coreProperties>
</file>