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9" r:id="rId2"/>
    <p:sldId id="364" r:id="rId3"/>
    <p:sldId id="365" r:id="rId4"/>
    <p:sldId id="367" r:id="rId5"/>
    <p:sldId id="368" r:id="rId6"/>
    <p:sldId id="369" r:id="rId7"/>
    <p:sldId id="370" r:id="rId8"/>
    <p:sldId id="371" r:id="rId9"/>
    <p:sldId id="374" r:id="rId10"/>
    <p:sldId id="375" r:id="rId11"/>
    <p:sldId id="376" r:id="rId12"/>
    <p:sldId id="377" r:id="rId13"/>
    <p:sldId id="3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5" autoAdjust="0"/>
    <p:restoredTop sz="99545" autoAdjust="0"/>
  </p:normalViewPr>
  <p:slideViewPr>
    <p:cSldViewPr>
      <p:cViewPr varScale="1">
        <p:scale>
          <a:sx n="74" d="100"/>
          <a:sy n="74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24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3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72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82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524000"/>
            <a:ext cx="647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In-class Board practice counting bonds and electrons for organics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33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304800"/>
            <a:ext cx="8632825" cy="1143000"/>
          </a:xfrm>
          <a:solidFill>
            <a:srgbClr val="C0C0C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The `Inventor’ of the</a:t>
            </a:r>
            <a:r>
              <a:rPr lang="en-US" sz="3600" b="1" dirty="0" smtClean="0">
                <a:solidFill>
                  <a:schemeClr val="tx1"/>
                </a:solidFill>
              </a:rPr>
              <a:t> Shared Electron </a:t>
            </a:r>
            <a:r>
              <a:rPr lang="en-US" sz="3600" b="1" dirty="0" smtClean="0"/>
              <a:t>P</a:t>
            </a:r>
            <a:r>
              <a:rPr lang="en-US" sz="3600" b="1" dirty="0" smtClean="0">
                <a:solidFill>
                  <a:schemeClr val="tx1"/>
                </a:solidFill>
              </a:rPr>
              <a:t>air </a:t>
            </a:r>
            <a:r>
              <a:rPr lang="en-US" sz="3600" b="1" dirty="0" smtClean="0"/>
              <a:t>B</a:t>
            </a:r>
            <a:r>
              <a:rPr lang="en-US" sz="3600" b="1" dirty="0" smtClean="0">
                <a:solidFill>
                  <a:schemeClr val="tx1"/>
                </a:solidFill>
              </a:rPr>
              <a:t>ond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>
                <a:solidFill>
                  <a:srgbClr val="FF0000"/>
                </a:solidFill>
              </a:rPr>
              <a:t>Gilbert</a:t>
            </a:r>
            <a:r>
              <a:rPr lang="en-US" dirty="0" smtClean="0"/>
              <a:t> Newton </a:t>
            </a:r>
            <a:r>
              <a:rPr lang="en-US" dirty="0" smtClean="0">
                <a:solidFill>
                  <a:srgbClr val="0000CC"/>
                </a:solidFill>
              </a:rPr>
              <a:t>Lewis</a:t>
            </a:r>
          </a:p>
        </p:txBody>
      </p:sp>
      <p:pic>
        <p:nvPicPr>
          <p:cNvPr id="86019" name="Picture 3" descr="250px-GN_Lewis_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6" y="1838403"/>
            <a:ext cx="3246974" cy="3286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1" name="Picture 5" descr="Lewis h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1004" y="1909800"/>
            <a:ext cx="3976391" cy="3144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3695700" y="4953000"/>
            <a:ext cx="36195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The House that Lewis</a:t>
            </a:r>
            <a:r>
              <a:rPr lang="en-US" sz="2800" dirty="0"/>
              <a:t> </a:t>
            </a:r>
            <a:r>
              <a:rPr lang="en-US" sz="2800" b="1" dirty="0"/>
              <a:t>Built: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Lewis Hall of Chemistry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UC Berkeley</a:t>
            </a:r>
          </a:p>
        </p:txBody>
      </p:sp>
      <p:pic>
        <p:nvPicPr>
          <p:cNvPr id="86023" name="Picture 7" descr="madsci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1371600"/>
            <a:ext cx="185102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4" name="Line 8"/>
          <p:cNvSpPr>
            <a:spLocks noChangeShapeType="1"/>
          </p:cNvSpPr>
          <p:nvPr/>
        </p:nvSpPr>
        <p:spPr bwMode="auto">
          <a:xfrm flipH="1">
            <a:off x="5029199" y="2590800"/>
            <a:ext cx="2743201" cy="1629728"/>
          </a:xfrm>
          <a:prstGeom prst="line">
            <a:avLst/>
          </a:prstGeom>
          <a:noFill/>
          <a:ln w="603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7017395" y="2895600"/>
            <a:ext cx="207962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As an undergrad</a:t>
            </a:r>
            <a:r>
              <a:rPr lang="en-US" sz="1800" b="1" dirty="0" smtClean="0"/>
              <a:t>…young </a:t>
            </a:r>
            <a:r>
              <a:rPr lang="en-US" sz="1800" b="1" dirty="0"/>
              <a:t>Doc Fong sits in here staring every day at…</a:t>
            </a:r>
          </a:p>
        </p:txBody>
      </p:sp>
      <p:pic>
        <p:nvPicPr>
          <p:cNvPr id="86026" name="Picture 10" descr="Lewi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97144" y="4372928"/>
            <a:ext cx="1856781" cy="233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783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autoUpdateAnimBg="0"/>
      <p:bldP spid="86024" grpId="0" animBg="1"/>
      <p:bldP spid="8602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09600"/>
            <a:ext cx="8610600" cy="129266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What’s `shared’ in a shared electron bond  ?</a:t>
            </a:r>
          </a:p>
          <a:p>
            <a:pPr marL="342900" indent="-342900">
              <a:buFont typeface="+mj-lt"/>
              <a:buAutoNum type="arabicPeriod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342900" indent="-342900"/>
            <a:endParaRPr lang="en-US" dirty="0"/>
          </a:p>
        </p:txBody>
      </p:sp>
      <p:pic>
        <p:nvPicPr>
          <p:cNvPr id="8" name="Picture 10" descr="Lew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819400"/>
            <a:ext cx="169706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876800" y="3429000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“</a:t>
            </a:r>
            <a:r>
              <a:rPr lang="en-US" sz="3600" b="1" dirty="0" smtClean="0"/>
              <a:t>That’s easy, maggot…..”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048000"/>
            <a:ext cx="228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Uncle `Gil’ </a:t>
            </a:r>
            <a:r>
              <a:rPr lang="en-US" sz="4000" b="1" dirty="0" err="1" smtClean="0"/>
              <a:t>sez</a:t>
            </a:r>
            <a:r>
              <a:rPr lang="en-US" sz="4000" b="1" dirty="0" smtClean="0"/>
              <a:t>: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5334000"/>
            <a:ext cx="88392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Gilbert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Newton </a:t>
            </a:r>
            <a:r>
              <a:rPr lang="en-US" sz="4000" b="1" dirty="0" smtClean="0">
                <a:solidFill>
                  <a:srgbClr val="00B0F0"/>
                </a:solidFill>
              </a:rPr>
              <a:t>Lewis: (Uncle Gil)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Am</a:t>
            </a:r>
            <a:r>
              <a:rPr lang="en-US" sz="4000" b="1" dirty="0" smtClean="0">
                <a:solidFill>
                  <a:schemeClr val="bg1"/>
                </a:solidFill>
              </a:rPr>
              <a:t>er</a:t>
            </a:r>
            <a:r>
              <a:rPr lang="en-US" sz="4000" b="1" dirty="0" smtClean="0">
                <a:solidFill>
                  <a:srgbClr val="FF0000"/>
                </a:solidFill>
              </a:rPr>
              <a:t>i</a:t>
            </a:r>
            <a:r>
              <a:rPr lang="en-US" sz="4000" b="1" dirty="0" smtClean="0">
                <a:solidFill>
                  <a:srgbClr val="0070C0"/>
                </a:solidFill>
              </a:rPr>
              <a:t>can</a:t>
            </a:r>
            <a:r>
              <a:rPr lang="en-US" sz="4000" b="1" dirty="0" smtClean="0">
                <a:solidFill>
                  <a:srgbClr val="FF0000"/>
                </a:solidFill>
              </a:rPr>
              <a:t> Ch</a:t>
            </a:r>
            <a:r>
              <a:rPr lang="en-US" sz="4000" b="1" dirty="0" smtClean="0">
                <a:solidFill>
                  <a:schemeClr val="bg1"/>
                </a:solidFill>
              </a:rPr>
              <a:t>em</a:t>
            </a:r>
            <a:r>
              <a:rPr lang="en-US" sz="4000" b="1" dirty="0" smtClean="0">
                <a:solidFill>
                  <a:srgbClr val="00B0F0"/>
                </a:solidFill>
              </a:rPr>
              <a:t>ist</a:t>
            </a:r>
            <a:endParaRPr lang="en-US" sz="4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20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9154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What’s `shared’ in a shared electron bond  ?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057400"/>
            <a:ext cx="8153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Answer: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Just the outer shell or `valence’ electrons of bonding atoms.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39624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r>
              <a:rPr lang="en-US" sz="7200" b="1" dirty="0" smtClean="0"/>
              <a:t>S</a:t>
            </a:r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3124200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..</a:t>
            </a:r>
            <a:r>
              <a:rPr lang="en-US" sz="8000" dirty="0" smtClean="0"/>
              <a:t> 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4038600"/>
            <a:ext cx="304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main `visual ’: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Lewis dots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7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29200"/>
            <a:ext cx="929640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Periodic%20Tab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8600"/>
            <a:ext cx="5627024" cy="4330669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16200000" flipH="1">
            <a:off x="1943100" y="2628900"/>
            <a:ext cx="1447800" cy="152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4495800"/>
            <a:ext cx="7696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1          2                                                                                      3        4      5       6</a:t>
            </a:r>
            <a:endParaRPr lang="en-US" sz="2000" b="1" dirty="0"/>
          </a:p>
        </p:txBody>
      </p:sp>
      <p:sp>
        <p:nvSpPr>
          <p:cNvPr id="16" name="Rectangle 15"/>
          <p:cNvSpPr/>
          <p:nvPr/>
        </p:nvSpPr>
        <p:spPr>
          <a:xfrm>
            <a:off x="381000" y="1143000"/>
            <a:ext cx="5334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33400" y="533400"/>
            <a:ext cx="4114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Inert gas core electrons for S 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0"/>
            <a:ext cx="4114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‘Valence’ </a:t>
            </a:r>
            <a:r>
              <a:rPr lang="en-US" sz="2400" b="1" dirty="0" err="1" smtClean="0"/>
              <a:t>vs</a:t>
            </a:r>
            <a:r>
              <a:rPr lang="en-US" sz="2400" b="1" dirty="0" smtClean="0"/>
              <a:t> `Core’ electrons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04800" y="1828800"/>
            <a:ext cx="4572000" cy="2286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648200" y="1676400"/>
            <a:ext cx="381000" cy="533400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3695700" y="1028700"/>
            <a:ext cx="304800" cy="762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3400" y="3352800"/>
            <a:ext cx="6172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Valence</a:t>
            </a:r>
            <a:r>
              <a:rPr lang="en-US" sz="2400" b="1" dirty="0" smtClean="0"/>
              <a:t> shell or outer shell of S  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172200" y="1143000"/>
            <a:ext cx="2362200" cy="150810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 total electrons does </a:t>
            </a:r>
            <a:r>
              <a:rPr lang="en-US" sz="3600" b="1" dirty="0" smtClean="0"/>
              <a:t>S </a:t>
            </a:r>
            <a:r>
              <a:rPr lang="en-US" sz="2800" b="1" dirty="0" smtClean="0"/>
              <a:t>have 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8305800" y="2057400"/>
            <a:ext cx="838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16</a:t>
            </a:r>
            <a:endParaRPr lang="en-US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867400" y="2971800"/>
            <a:ext cx="3276600" cy="150810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</a:t>
            </a:r>
            <a:r>
              <a:rPr lang="en-US" sz="2800" b="1" dirty="0" smtClean="0">
                <a:solidFill>
                  <a:srgbClr val="FF0000"/>
                </a:solidFill>
              </a:rPr>
              <a:t> valence</a:t>
            </a:r>
            <a:r>
              <a:rPr lang="en-US" sz="2800" b="1" dirty="0" smtClean="0"/>
              <a:t> electrons does </a:t>
            </a:r>
            <a:r>
              <a:rPr lang="en-US" sz="3600" b="1" dirty="0" smtClean="0"/>
              <a:t>S </a:t>
            </a:r>
            <a:r>
              <a:rPr lang="en-US" sz="2800" b="1" dirty="0" smtClean="0"/>
              <a:t>have ?</a:t>
            </a:r>
            <a:endParaRPr lang="en-US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34400" y="3962400"/>
            <a:ext cx="6096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6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19600" y="0"/>
            <a:ext cx="3886200" cy="107721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 `core’ electrons does </a:t>
            </a:r>
            <a:r>
              <a:rPr lang="en-US" sz="3600" b="1" dirty="0" smtClean="0"/>
              <a:t>S</a:t>
            </a:r>
            <a:r>
              <a:rPr lang="en-US" sz="2800" b="1" dirty="0" smtClean="0"/>
              <a:t> have ?</a:t>
            </a:r>
            <a:endParaRPr lang="en-US" sz="2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8077200" y="0"/>
            <a:ext cx="1066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10</a:t>
            </a:r>
          </a:p>
          <a:p>
            <a:r>
              <a:rPr lang="en-US" sz="3600" b="1" dirty="0" smtClean="0"/>
              <a:t>(Ne)</a:t>
            </a:r>
            <a:endParaRPr lang="en-US" sz="3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352800" y="39624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r>
              <a:rPr lang="en-US" sz="7200" b="1" dirty="0" smtClean="0"/>
              <a:t>S</a:t>
            </a:r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71600" y="5105401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1143000" y="5562600"/>
            <a:ext cx="4876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Dot picture shows only </a:t>
            </a:r>
            <a:r>
              <a:rPr lang="en-US" sz="2800" b="1" dirty="0" smtClean="0">
                <a:solidFill>
                  <a:srgbClr val="FF0000"/>
                </a:solidFill>
              </a:rPr>
              <a:t>valence </a:t>
            </a:r>
            <a:r>
              <a:rPr lang="en-US" sz="2800" b="1" dirty="0" smtClean="0"/>
              <a:t>electrons 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3810000"/>
            <a:ext cx="4648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05200" y="3124200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..</a:t>
            </a:r>
            <a:r>
              <a:rPr lang="en-US" sz="8000" dirty="0" smtClean="0"/>
              <a:t>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18990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  <p:bldP spid="20" grpId="0" animBg="1"/>
      <p:bldP spid="21" grpId="0" animBg="1"/>
      <p:bldP spid="26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/>
      <p:bldP spid="40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7772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bond energies , bond lengths and bond order’s role in food</a:t>
            </a:r>
          </a:p>
          <a:p>
            <a:r>
              <a:rPr lang="en-US" sz="1400" b="1" dirty="0" smtClean="0"/>
              <a:t>(see also p 91 table 3.1 of text)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447800"/>
            <a:ext cx="99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Bond</a:t>
            </a:r>
          </a:p>
          <a:p>
            <a:r>
              <a:rPr lang="en-US" sz="2400" b="1" dirty="0" smtClean="0"/>
              <a:t>C-C</a:t>
            </a:r>
          </a:p>
          <a:p>
            <a:r>
              <a:rPr lang="en-US" sz="2400" b="1" dirty="0" smtClean="0"/>
              <a:t>C=C</a:t>
            </a:r>
          </a:p>
          <a:p>
            <a:r>
              <a:rPr lang="en-US" sz="2400" b="1" dirty="0" smtClean="0"/>
              <a:t>C</a:t>
            </a:r>
            <a:r>
              <a:rPr lang="en-US" sz="2400" b="1" dirty="0" smtClean="0">
                <a:sym typeface="Symbol"/>
              </a:rPr>
              <a:t>C</a:t>
            </a:r>
          </a:p>
          <a:p>
            <a:r>
              <a:rPr lang="en-US" sz="2400" b="1" dirty="0" smtClean="0">
                <a:sym typeface="Symbol"/>
              </a:rPr>
              <a:t>C-H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447800"/>
            <a:ext cx="182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Bond order</a:t>
            </a:r>
          </a:p>
          <a:p>
            <a:r>
              <a:rPr lang="en-US" sz="2400" b="1" dirty="0" smtClean="0"/>
              <a:t>1</a:t>
            </a:r>
          </a:p>
          <a:p>
            <a:r>
              <a:rPr lang="en-US" sz="2400" b="1" dirty="0" smtClean="0"/>
              <a:t>2</a:t>
            </a:r>
          </a:p>
          <a:p>
            <a:r>
              <a:rPr lang="en-US" sz="2400" b="1" dirty="0" smtClean="0"/>
              <a:t>3</a:t>
            </a:r>
          </a:p>
          <a:p>
            <a:r>
              <a:rPr lang="en-US" sz="2400" b="1" dirty="0" smtClean="0"/>
              <a:t>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1447800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Bond energy </a:t>
            </a:r>
            <a:r>
              <a:rPr lang="en-US" b="1" u="sng" dirty="0" smtClean="0"/>
              <a:t>kJ/mol</a:t>
            </a:r>
          </a:p>
          <a:p>
            <a:r>
              <a:rPr lang="en-US" sz="2400" b="1" dirty="0" smtClean="0"/>
              <a:t>376</a:t>
            </a:r>
          </a:p>
          <a:p>
            <a:r>
              <a:rPr lang="en-US" sz="2400" b="1" dirty="0" smtClean="0"/>
              <a:t>611</a:t>
            </a:r>
          </a:p>
          <a:p>
            <a:r>
              <a:rPr lang="en-US" sz="2400" b="1" dirty="0" smtClean="0"/>
              <a:t>835</a:t>
            </a:r>
          </a:p>
          <a:p>
            <a:r>
              <a:rPr lang="en-US" sz="2400" b="1" dirty="0" smtClean="0"/>
              <a:t>470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1447800"/>
            <a:ext cx="274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Bond length </a:t>
            </a:r>
            <a:r>
              <a:rPr lang="en-US" u="sng" dirty="0" smtClean="0"/>
              <a:t>pm</a:t>
            </a:r>
          </a:p>
          <a:p>
            <a:r>
              <a:rPr lang="en-US" sz="2400" b="1" dirty="0" smtClean="0"/>
              <a:t>154</a:t>
            </a:r>
          </a:p>
          <a:p>
            <a:r>
              <a:rPr lang="en-US" sz="2400" b="1" dirty="0" smtClean="0"/>
              <a:t>133</a:t>
            </a:r>
          </a:p>
          <a:p>
            <a:r>
              <a:rPr lang="en-US" sz="2400" b="1" dirty="0" smtClean="0"/>
              <a:t>120</a:t>
            </a:r>
          </a:p>
          <a:p>
            <a:r>
              <a:rPr lang="en-US" sz="2400" b="1" dirty="0" smtClean="0"/>
              <a:t>109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352800"/>
            <a:ext cx="365760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Saturated =&gt; all C-C </a:t>
            </a:r>
          </a:p>
          <a:p>
            <a:r>
              <a:rPr lang="en-US" sz="2400" b="1" dirty="0" smtClean="0"/>
              <a:t> no C=C or C</a:t>
            </a:r>
            <a:r>
              <a:rPr lang="en-US" sz="2400" b="1" dirty="0" smtClean="0">
                <a:sym typeface="Symbol"/>
              </a:rPr>
              <a:t>C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3352800"/>
            <a:ext cx="4038600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Unsaturated =&gt; C-C and </a:t>
            </a:r>
          </a:p>
          <a:p>
            <a:r>
              <a:rPr lang="en-US" sz="2400" b="1" dirty="0" smtClean="0"/>
              <a:t>some C=C and C</a:t>
            </a:r>
            <a:r>
              <a:rPr lang="en-US" sz="2400" b="1" dirty="0" smtClean="0">
                <a:sym typeface="Symbol"/>
              </a:rPr>
              <a:t>C</a:t>
            </a:r>
            <a:endParaRPr lang="en-US" sz="2400" b="1" dirty="0"/>
          </a:p>
        </p:txBody>
      </p:sp>
      <p:pic>
        <p:nvPicPr>
          <p:cNvPr id="9" name="Picture 10" descr="burg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648200"/>
            <a:ext cx="14097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4800600"/>
            <a:ext cx="12954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8001000" y="50292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sushi</a:t>
            </a:r>
            <a:endParaRPr lang="en-US" dirty="0"/>
          </a:p>
        </p:txBody>
      </p:sp>
      <p:pic>
        <p:nvPicPr>
          <p:cNvPr id="22532" name="Picture 4" descr="http://www.blogcadre.com/files/images/149_sushi_salmcalif_full_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4800600"/>
            <a:ext cx="1409700" cy="1409700"/>
          </a:xfrm>
          <a:prstGeom prst="rect">
            <a:avLst/>
          </a:prstGeom>
          <a:noFill/>
        </p:spPr>
      </p:pic>
      <p:pic>
        <p:nvPicPr>
          <p:cNvPr id="22534" name="Picture 6" descr="http://welikeitfresh.com/files/2009/06/tuna_mercury_charlie_starkist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4648200"/>
            <a:ext cx="1800225" cy="1900531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533400" y="41910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Hard fats (Crisco )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4191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Oils (Olive oil)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19200" y="6019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BAD ???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4325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12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209800" y="1219200"/>
          <a:ext cx="6828622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emSketch" r:id="rId4" imgW="5904000" imgH="1581840" progId="ACD.ChemSketch.20">
                  <p:embed/>
                </p:oleObj>
              </mc:Choice>
              <mc:Fallback>
                <p:oleObj name="ChemSketch" r:id="rId4" imgW="5904000" imgH="15818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219200"/>
                        <a:ext cx="6828622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1524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straight story on why `saturated’ is bad…..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3543181"/>
            <a:ext cx="251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1 C-C bond * 376 kJ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685800"/>
            <a:ext cx="99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Bond</a:t>
            </a:r>
          </a:p>
          <a:p>
            <a:r>
              <a:rPr lang="en-US" sz="2400" b="1" dirty="0" smtClean="0"/>
              <a:t>C-C</a:t>
            </a:r>
          </a:p>
          <a:p>
            <a:r>
              <a:rPr lang="en-US" sz="2400" b="1" dirty="0" smtClean="0"/>
              <a:t>C=C</a:t>
            </a:r>
          </a:p>
          <a:p>
            <a:r>
              <a:rPr lang="en-US" sz="2400" b="1" dirty="0" smtClean="0"/>
              <a:t>C</a:t>
            </a:r>
            <a:r>
              <a:rPr lang="en-US" sz="2400" b="1" dirty="0" smtClean="0">
                <a:sym typeface="Symbol"/>
              </a:rPr>
              <a:t>C</a:t>
            </a:r>
          </a:p>
          <a:p>
            <a:r>
              <a:rPr lang="en-US" sz="2400" b="1" dirty="0" smtClean="0">
                <a:sym typeface="Symbol"/>
              </a:rPr>
              <a:t>C-H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685800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Bond energy </a:t>
            </a:r>
            <a:r>
              <a:rPr lang="en-US" b="1" u="sng" dirty="0" smtClean="0"/>
              <a:t>kJ/mol</a:t>
            </a:r>
          </a:p>
          <a:p>
            <a:r>
              <a:rPr lang="en-US" sz="2400" b="1" dirty="0" smtClean="0"/>
              <a:t>376</a:t>
            </a:r>
          </a:p>
          <a:p>
            <a:r>
              <a:rPr lang="en-US" sz="2400" b="1" dirty="0" smtClean="0"/>
              <a:t>611</a:t>
            </a:r>
          </a:p>
          <a:p>
            <a:r>
              <a:rPr lang="en-US" sz="2400" b="1" dirty="0" smtClean="0"/>
              <a:t>835</a:t>
            </a:r>
          </a:p>
          <a:p>
            <a:r>
              <a:rPr lang="en-US" sz="2400" b="1" dirty="0" smtClean="0"/>
              <a:t>470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242" y="3143672"/>
            <a:ext cx="2074372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Bond energy</a:t>
            </a:r>
          </a:p>
          <a:p>
            <a:r>
              <a:rPr lang="en-US" sz="2400" b="1" dirty="0" smtClean="0"/>
              <a:t>contributions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33304" y="3962400"/>
            <a:ext cx="26386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6 C-H bonds* 470 kJ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4667" y="3572462"/>
            <a:ext cx="25714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F7732"/>
                </a:solidFill>
              </a:rPr>
              <a:t>1 C=C bond*611 kJ</a:t>
            </a:r>
            <a:endParaRPr lang="en-US" sz="2200" b="1" dirty="0">
              <a:solidFill>
                <a:srgbClr val="0F773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81500" y="3986561"/>
            <a:ext cx="243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4 C-H bonds*470 kJ</a:t>
            </a:r>
            <a:endParaRPr lang="en-US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19900" y="35814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1 C</a:t>
            </a:r>
            <a:r>
              <a:rPr lang="en-US" sz="2200" b="1" dirty="0" smtClean="0">
                <a:solidFill>
                  <a:srgbClr val="0070C0"/>
                </a:solidFill>
                <a:sym typeface="Symbol"/>
              </a:rPr>
              <a:t>C bond*835 kJ</a:t>
            </a:r>
            <a:endParaRPr lang="en-US" sz="22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05600" y="3962400"/>
            <a:ext cx="243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2 C-H bonds*470 kJ</a:t>
            </a:r>
            <a:endParaRPr lang="en-US" sz="22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1718" y="4038600"/>
            <a:ext cx="1752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Total bond energy 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0" y="44958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3196 kJ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8200" y="4495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F7732"/>
                </a:solidFill>
              </a:rPr>
              <a:t>2490 kJ</a:t>
            </a:r>
            <a:endParaRPr lang="en-US" sz="2800" b="1" dirty="0">
              <a:solidFill>
                <a:srgbClr val="0F773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2800" y="4495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1775 kJ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00814" y="3084995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Saturated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9951" y="3115772"/>
            <a:ext cx="2662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5852D"/>
                </a:solidFill>
              </a:rPr>
              <a:t>Unsaturated</a:t>
            </a:r>
            <a:endParaRPr lang="en-US" sz="2800" b="1" u="sng" dirty="0">
              <a:solidFill>
                <a:srgbClr val="05852D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7873" y="2705470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poly </a:t>
            </a:r>
            <a:r>
              <a:rPr lang="en-US" sz="2800" b="1" u="sng" dirty="0" smtClean="0">
                <a:solidFill>
                  <a:srgbClr val="0070C0"/>
                </a:solidFill>
              </a:rPr>
              <a:t>unsaturated</a:t>
            </a:r>
            <a:endParaRPr lang="en-US" sz="2800" b="1" u="sng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62200" y="51054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100% (ref)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5518" y="4910885"/>
            <a:ext cx="2286000" cy="83099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en-US" sz="2400" b="1" dirty="0" smtClean="0">
                <a:solidFill>
                  <a:srgbClr val="FF0000"/>
                </a:solidFill>
              </a:rPr>
              <a:t>relative energy comparison”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14511" y="51054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78%</a:t>
            </a:r>
            <a:endParaRPr lang="en-US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162800" y="51054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56%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370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 animBg="1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www.cartoonstock.com/newscartoons/cartoonists/rni/lowres/rnin294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5105400" cy="636186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715000" y="3048000"/>
            <a:ext cx="3429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MOST PROCESSED FOODS ARE SATURATED FAT PRODUCTS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151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craphound.com/images/obesityinamerica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8001000" cy="63883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26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aynejoseph.files.wordpress.com/2010/11/obesity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305800" cy="60988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849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www.fugly.com/media/IMAGES/Random/american-obes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066800"/>
            <a:ext cx="6858000" cy="5257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304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Tongue in `cheek’….but not far from the mark….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0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142999"/>
            <a:ext cx="2117108" cy="193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0" y="990600"/>
            <a:ext cx="97578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914400"/>
            <a:ext cx="4191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Can I have four bonds between C ? Five bonds ? ½ bonds ?</a:t>
            </a:r>
          </a:p>
          <a:p>
            <a:pPr>
              <a:buFont typeface="Arial" pitchFamily="34" charset="0"/>
              <a:buChar char="•"/>
            </a:pP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Can C=H exist ? C</a:t>
            </a:r>
            <a:r>
              <a:rPr lang="en-US" sz="3200" b="1" dirty="0" smtClean="0">
                <a:sym typeface="Symbol"/>
              </a:rPr>
              <a:t>H ??</a:t>
            </a:r>
            <a:endParaRPr lang="en-US" sz="3200" b="1" dirty="0" smtClean="0"/>
          </a:p>
          <a:p>
            <a:pPr>
              <a:buFont typeface="Arial" pitchFamily="34" charset="0"/>
              <a:buChar char="•"/>
            </a:pP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Do I use all or just some of the electrons of participating atoms  in bonds?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276600"/>
            <a:ext cx="3733800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Doc’s annoying questions habit rears it ugly head….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67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Some MORE annoying Doc questions  </a:t>
            </a:r>
          </a:p>
          <a:p>
            <a:r>
              <a:rPr lang="en-US" sz="4000" b="1" dirty="0" smtClean="0"/>
              <a:t> </a:t>
            </a:r>
            <a:r>
              <a:rPr lang="en-US" sz="2800" b="1" dirty="0" smtClean="0"/>
              <a:t>(see also: pp 100-106)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447800"/>
            <a:ext cx="8610600" cy="529375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What’s `shared’ in a shared electron bond 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 rules govern the number of bonds to the elements and how do we use these rules to build organic (and other non-ionic) compounds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How do we `read’ organic compound formulas and deduce their bond and electron arrangements </a:t>
            </a:r>
            <a:r>
              <a:rPr lang="en-US" sz="2800" b="1" dirty="0" smtClean="0">
                <a:solidFill>
                  <a:schemeClr val="bg1"/>
                </a:solidFill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325" y="0"/>
            <a:ext cx="1274103" cy="1165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457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488</Words>
  <Application>Microsoft Office PowerPoint</Application>
  <PresentationFormat>On-screen Show (4:3)</PresentationFormat>
  <Paragraphs>112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`Inventor’ of the Shared Electron Pair Bond Gilbert Newton Lewis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73</cp:revision>
  <dcterms:created xsi:type="dcterms:W3CDTF">2010-01-13T02:23:53Z</dcterms:created>
  <dcterms:modified xsi:type="dcterms:W3CDTF">2014-02-12T20:25:11Z</dcterms:modified>
</cp:coreProperties>
</file>