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2" r:id="rId2"/>
    <p:sldId id="263" r:id="rId3"/>
    <p:sldId id="264" r:id="rId4"/>
    <p:sldId id="265" r:id="rId5"/>
    <p:sldId id="266" r:id="rId6"/>
    <p:sldId id="268" r:id="rId7"/>
    <p:sldId id="269" r:id="rId8"/>
    <p:sldId id="275" r:id="rId9"/>
    <p:sldId id="270" r:id="rId10"/>
    <p:sldId id="271" r:id="rId11"/>
    <p:sldId id="274" r:id="rId12"/>
    <p:sldId id="272" r:id="rId13"/>
    <p:sldId id="273" r:id="rId14"/>
    <p:sldId id="262" r:id="rId15"/>
    <p:sldId id="257" r:id="rId16"/>
    <p:sldId id="290" r:id="rId17"/>
    <p:sldId id="29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4" autoAdjust="0"/>
    <p:restoredTop sz="99545" autoAdjust="0"/>
  </p:normalViewPr>
  <p:slideViewPr>
    <p:cSldViewPr>
      <p:cViewPr varScale="1">
        <p:scale>
          <a:sx n="86" d="100"/>
          <a:sy n="86" d="100"/>
        </p:scale>
        <p:origin x="92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B42CA2-99C8-41DC-86A7-60F008C0F635}" type="datetimeFigureOut">
              <a:rPr lang="en-US" smtClean="0"/>
              <a:pPr/>
              <a:t>1/20/2014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FC75EA-4FBF-4ABF-845F-D7C0E9E3CB78}" type="slidenum">
              <a:rPr lang="en-US" smtClean="0"/>
              <a:pPr/>
              <a:t>‹#›</a:t>
            </a:fld>
            <a:endParaRPr lang="en-US"/>
          </a:p>
        </p:txBody>
      </p:sp>
    </p:spTree>
    <p:extLst>
      <p:ext uri="{BB962C8B-B14F-4D97-AF65-F5344CB8AC3E}">
        <p14:creationId xmlns:p14="http://schemas.microsoft.com/office/powerpoint/2010/main" val="1142334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409E4-2D49-4225-8480-D9B7D1F053A4}" type="slidenum">
              <a:rPr lang="en-US" smtClean="0"/>
              <a:pPr/>
              <a:t>2</a:t>
            </a:fld>
            <a:endParaRPr lang="en-US"/>
          </a:p>
        </p:txBody>
      </p:sp>
    </p:spTree>
    <p:extLst>
      <p:ext uri="{BB962C8B-B14F-4D97-AF65-F5344CB8AC3E}">
        <p14:creationId xmlns:p14="http://schemas.microsoft.com/office/powerpoint/2010/main" val="83642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409E4-2D49-4225-8480-D9B7D1F053A4}" type="slidenum">
              <a:rPr lang="en-US" smtClean="0"/>
              <a:pPr/>
              <a:t>13</a:t>
            </a:fld>
            <a:endParaRPr lang="en-US"/>
          </a:p>
        </p:txBody>
      </p:sp>
    </p:spTree>
    <p:extLst>
      <p:ext uri="{BB962C8B-B14F-4D97-AF65-F5344CB8AC3E}">
        <p14:creationId xmlns:p14="http://schemas.microsoft.com/office/powerpoint/2010/main" val="36547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FC75EA-4FBF-4ABF-845F-D7C0E9E3CB78}" type="slidenum">
              <a:rPr lang="en-US" smtClean="0"/>
              <a:pPr/>
              <a:t>15</a:t>
            </a:fld>
            <a:endParaRPr lang="en-US"/>
          </a:p>
        </p:txBody>
      </p:sp>
    </p:spTree>
    <p:extLst>
      <p:ext uri="{BB962C8B-B14F-4D97-AF65-F5344CB8AC3E}">
        <p14:creationId xmlns:p14="http://schemas.microsoft.com/office/powerpoint/2010/main" val="677986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D0C12E-A267-4080-8AD5-3656B379E2AE}" type="slidenum">
              <a:rPr lang="en-US" smtClean="0"/>
              <a:pPr/>
              <a:t>16</a:t>
            </a:fld>
            <a:endParaRPr lang="en-US"/>
          </a:p>
        </p:txBody>
      </p:sp>
    </p:spTree>
    <p:extLst>
      <p:ext uri="{BB962C8B-B14F-4D97-AF65-F5344CB8AC3E}">
        <p14:creationId xmlns:p14="http://schemas.microsoft.com/office/powerpoint/2010/main" val="1769339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409E4-2D49-4225-8480-D9B7D1F053A4}" type="slidenum">
              <a:rPr lang="en-US" smtClean="0"/>
              <a:pPr/>
              <a:t>4</a:t>
            </a:fld>
            <a:endParaRPr lang="en-US"/>
          </a:p>
        </p:txBody>
      </p:sp>
    </p:spTree>
    <p:extLst>
      <p:ext uri="{BB962C8B-B14F-4D97-AF65-F5344CB8AC3E}">
        <p14:creationId xmlns:p14="http://schemas.microsoft.com/office/powerpoint/2010/main" val="676523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409E4-2D49-4225-8480-D9B7D1F053A4}" type="slidenum">
              <a:rPr lang="en-US" smtClean="0"/>
              <a:pPr/>
              <a:t>6</a:t>
            </a:fld>
            <a:endParaRPr lang="en-US"/>
          </a:p>
        </p:txBody>
      </p:sp>
    </p:spTree>
    <p:extLst>
      <p:ext uri="{BB962C8B-B14F-4D97-AF65-F5344CB8AC3E}">
        <p14:creationId xmlns:p14="http://schemas.microsoft.com/office/powerpoint/2010/main" val="928987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409E4-2D49-4225-8480-D9B7D1F053A4}" type="slidenum">
              <a:rPr lang="en-US" smtClean="0"/>
              <a:pPr/>
              <a:t>7</a:t>
            </a:fld>
            <a:endParaRPr lang="en-US"/>
          </a:p>
        </p:txBody>
      </p:sp>
    </p:spTree>
    <p:extLst>
      <p:ext uri="{BB962C8B-B14F-4D97-AF65-F5344CB8AC3E}">
        <p14:creationId xmlns:p14="http://schemas.microsoft.com/office/powerpoint/2010/main" val="2859791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8436" name="Slide Number Placeholder 3"/>
          <p:cNvSpPr>
            <a:spLocks noGrp="1"/>
          </p:cNvSpPr>
          <p:nvPr>
            <p:ph type="sldNum" sz="quarter" idx="5"/>
          </p:nvPr>
        </p:nvSpPr>
        <p:spPr bwMode="auto">
          <a:noFill/>
          <a:ln>
            <a:miter lim="800000"/>
            <a:headEnd/>
            <a:tailEnd/>
          </a:ln>
        </p:spPr>
        <p:txBody>
          <a:bodyPr/>
          <a:lstStyle/>
          <a:p>
            <a:fld id="{D0541DE1-132E-44CA-A154-728F0B3B258F}" type="slidenum">
              <a:rPr lang="en-US" smtClean="0"/>
              <a:pPr/>
              <a:t>8</a:t>
            </a:fld>
            <a:endParaRPr lang="en-US" smtClean="0"/>
          </a:p>
        </p:txBody>
      </p:sp>
    </p:spTree>
    <p:extLst>
      <p:ext uri="{BB962C8B-B14F-4D97-AF65-F5344CB8AC3E}">
        <p14:creationId xmlns:p14="http://schemas.microsoft.com/office/powerpoint/2010/main" val="2600710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409E4-2D49-4225-8480-D9B7D1F053A4}" type="slidenum">
              <a:rPr lang="en-US" smtClean="0"/>
              <a:pPr/>
              <a:t>9</a:t>
            </a:fld>
            <a:endParaRPr lang="en-US"/>
          </a:p>
        </p:txBody>
      </p:sp>
    </p:spTree>
    <p:extLst>
      <p:ext uri="{BB962C8B-B14F-4D97-AF65-F5344CB8AC3E}">
        <p14:creationId xmlns:p14="http://schemas.microsoft.com/office/powerpoint/2010/main" val="2403507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409E4-2D49-4225-8480-D9B7D1F053A4}" type="slidenum">
              <a:rPr lang="en-US" smtClean="0"/>
              <a:pPr/>
              <a:t>10</a:t>
            </a:fld>
            <a:endParaRPr lang="en-US"/>
          </a:p>
        </p:txBody>
      </p:sp>
    </p:spTree>
    <p:extLst>
      <p:ext uri="{BB962C8B-B14F-4D97-AF65-F5344CB8AC3E}">
        <p14:creationId xmlns:p14="http://schemas.microsoft.com/office/powerpoint/2010/main" val="3577261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409E4-2D49-4225-8480-D9B7D1F053A4}" type="slidenum">
              <a:rPr lang="en-US" smtClean="0"/>
              <a:pPr/>
              <a:t>11</a:t>
            </a:fld>
            <a:endParaRPr lang="en-US"/>
          </a:p>
        </p:txBody>
      </p:sp>
    </p:spTree>
    <p:extLst>
      <p:ext uri="{BB962C8B-B14F-4D97-AF65-F5344CB8AC3E}">
        <p14:creationId xmlns:p14="http://schemas.microsoft.com/office/powerpoint/2010/main" val="3408939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E4409E4-2D49-4225-8480-D9B7D1F053A4}" type="slidenum">
              <a:rPr lang="en-US" smtClean="0"/>
              <a:pPr/>
              <a:t>12</a:t>
            </a:fld>
            <a:endParaRPr lang="en-US"/>
          </a:p>
        </p:txBody>
      </p:sp>
    </p:spTree>
    <p:extLst>
      <p:ext uri="{BB962C8B-B14F-4D97-AF65-F5344CB8AC3E}">
        <p14:creationId xmlns:p14="http://schemas.microsoft.com/office/powerpoint/2010/main" val="1735579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DC2DA6-A7BC-4015-939D-3A47523E78CD}" type="datetimeFigureOut">
              <a:rPr lang="en-US" smtClean="0"/>
              <a:pPr/>
              <a:t>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C2DA6-A7BC-4015-939D-3A47523E78CD}" type="datetimeFigureOut">
              <a:rPr lang="en-US" smtClean="0"/>
              <a:pPr/>
              <a:t>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C2DA6-A7BC-4015-939D-3A47523E78CD}" type="datetimeFigureOut">
              <a:rPr lang="en-US" smtClean="0"/>
              <a:pPr/>
              <a:t>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DC2DA6-A7BC-4015-939D-3A47523E78CD}" type="datetimeFigureOut">
              <a:rPr lang="en-US" smtClean="0"/>
              <a:pPr/>
              <a:t>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DC2DA6-A7BC-4015-939D-3A47523E78CD}" type="datetimeFigureOut">
              <a:rPr lang="en-US" smtClean="0"/>
              <a:pPr/>
              <a:t>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DC2DA6-A7BC-4015-939D-3A47523E78CD}" type="datetimeFigureOut">
              <a:rPr lang="en-US" smtClean="0"/>
              <a:pPr/>
              <a:t>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DC2DA6-A7BC-4015-939D-3A47523E78CD}" type="datetimeFigureOut">
              <a:rPr lang="en-US" smtClean="0"/>
              <a:pPr/>
              <a:t>1/20/2014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DC2DA6-A7BC-4015-939D-3A47523E78CD}" type="datetimeFigureOut">
              <a:rPr lang="en-US" smtClean="0"/>
              <a:pPr/>
              <a:t>1/20/2014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C2DA6-A7BC-4015-939D-3A47523E78CD}" type="datetimeFigureOut">
              <a:rPr lang="en-US" smtClean="0"/>
              <a:pPr/>
              <a:t>1/20/2014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DC2DA6-A7BC-4015-939D-3A47523E78CD}" type="datetimeFigureOut">
              <a:rPr lang="en-US" smtClean="0"/>
              <a:pPr/>
              <a:t>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DC2DA6-A7BC-4015-939D-3A47523E78CD}" type="datetimeFigureOut">
              <a:rPr lang="en-US" smtClean="0"/>
              <a:pPr/>
              <a:t>1/20/2014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97F96-53C3-49D4-BDF7-00DC07A636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C2DA6-A7BC-4015-939D-3A47523E78CD}" type="datetimeFigureOut">
              <a:rPr lang="en-US" smtClean="0"/>
              <a:pPr/>
              <a:t>1/20/2014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97F96-53C3-49D4-BDF7-00DC07A636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notesSlide" Target="../notesSlides/notesSlide7.xml"/><Relationship Id="rId7" Type="http://schemas.openxmlformats.org/officeDocument/2006/relationships/oleObject" Target="../embeddings/oleObject5.bin"/><Relationship Id="rId12"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0.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12.wmf"/><Relationship Id="rId4" Type="http://schemas.openxmlformats.org/officeDocument/2006/relationships/image" Target="../media/image14.jpeg"/><Relationship Id="rId9"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1.jpe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8.bin"/><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gi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6.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7.wmf"/><Relationship Id="rId4" Type="http://schemas.openxmlformats.org/officeDocument/2006/relationships/oleObject" Target="../embeddings/oleObject1.bin"/><Relationship Id="rId9"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7924800" cy="230832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sz="7200" dirty="0" smtClean="0"/>
              <a:t>The `problem’ with </a:t>
            </a:r>
            <a:r>
              <a:rPr lang="en-US" sz="7200" dirty="0" smtClean="0">
                <a:solidFill>
                  <a:srgbClr val="FF0000"/>
                </a:solidFill>
              </a:rPr>
              <a:t>Chemistry…</a:t>
            </a:r>
            <a:endParaRPr lang="en-US" sz="7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3048000"/>
            <a:ext cx="4419600" cy="327787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www.archives.upenn.edu/img/20011023003x200.jpg"/>
          <p:cNvPicPr>
            <a:picLocks noChangeAspect="1" noChangeArrowheads="1"/>
          </p:cNvPicPr>
          <p:nvPr/>
        </p:nvPicPr>
        <p:blipFill>
          <a:blip r:embed="rId4" cstate="print"/>
          <a:srcRect/>
          <a:stretch>
            <a:fillRect/>
          </a:stretch>
        </p:blipFill>
        <p:spPr bwMode="auto">
          <a:xfrm>
            <a:off x="6096000" y="533400"/>
            <a:ext cx="2895600" cy="5246146"/>
          </a:xfrm>
          <a:prstGeom prst="rect">
            <a:avLst/>
          </a:prstGeom>
          <a:noFill/>
        </p:spPr>
      </p:pic>
      <p:sp>
        <p:nvSpPr>
          <p:cNvPr id="3" name="TextBox 2"/>
          <p:cNvSpPr txBox="1"/>
          <p:nvPr/>
        </p:nvSpPr>
        <p:spPr>
          <a:xfrm>
            <a:off x="5867400" y="5780782"/>
            <a:ext cx="3276600" cy="1077218"/>
          </a:xfrm>
          <a:prstGeom prst="rect">
            <a:avLst/>
          </a:prstGeom>
          <a:noFill/>
        </p:spPr>
        <p:txBody>
          <a:bodyPr wrap="square" rtlCol="0">
            <a:spAutoFit/>
          </a:bodyPr>
          <a:lstStyle/>
          <a:p>
            <a:r>
              <a:rPr lang="en-US" sz="3200" b="1" dirty="0" smtClean="0">
                <a:solidFill>
                  <a:srgbClr val="FF0000"/>
                </a:solidFill>
              </a:rPr>
              <a:t>Jerry Donahue</a:t>
            </a:r>
          </a:p>
          <a:p>
            <a:r>
              <a:rPr lang="en-US" sz="3200" b="1" dirty="0" smtClean="0">
                <a:solidFill>
                  <a:srgbClr val="FF0000"/>
                </a:solidFill>
              </a:rPr>
              <a:t>structure chemist</a:t>
            </a:r>
            <a:endParaRPr lang="en-US" sz="3200" b="1" dirty="0">
              <a:solidFill>
                <a:srgbClr val="FF0000"/>
              </a:solidFill>
            </a:endParaRPr>
          </a:p>
        </p:txBody>
      </p:sp>
      <p:graphicFrame>
        <p:nvGraphicFramePr>
          <p:cNvPr id="47107" name="Object 3"/>
          <p:cNvGraphicFramePr>
            <a:graphicFrameLocks noChangeAspect="1"/>
          </p:cNvGraphicFramePr>
          <p:nvPr/>
        </p:nvGraphicFramePr>
        <p:xfrm>
          <a:off x="304800" y="609600"/>
          <a:ext cx="1780162" cy="2057400"/>
        </p:xfrm>
        <a:graphic>
          <a:graphicData uri="http://schemas.openxmlformats.org/presentationml/2006/ole">
            <mc:AlternateContent xmlns:mc="http://schemas.openxmlformats.org/markup-compatibility/2006">
              <mc:Choice xmlns:v="urn:schemas-microsoft-com:vml" Requires="v">
                <p:oleObj spid="_x0000_s2070" name="ChemSketch" r:id="rId5" imgW="774192" imgH="896112" progId="ACD.ChemSketch.20">
                  <p:embed/>
                </p:oleObj>
              </mc:Choice>
              <mc:Fallback>
                <p:oleObj name="ChemSketch" r:id="rId5" imgW="774192" imgH="896112" progId="ACD.ChemSketch.20">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609600"/>
                        <a:ext cx="1780162"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7108" name="Object 4"/>
          <p:cNvGraphicFramePr>
            <a:graphicFrameLocks noChangeAspect="1"/>
          </p:cNvGraphicFramePr>
          <p:nvPr/>
        </p:nvGraphicFramePr>
        <p:xfrm>
          <a:off x="3429000" y="533400"/>
          <a:ext cx="1676400" cy="2042093"/>
        </p:xfrm>
        <a:graphic>
          <a:graphicData uri="http://schemas.openxmlformats.org/presentationml/2006/ole">
            <mc:AlternateContent xmlns:mc="http://schemas.openxmlformats.org/markup-compatibility/2006">
              <mc:Choice xmlns:v="urn:schemas-microsoft-com:vml" Requires="v">
                <p:oleObj spid="_x0000_s2071" name="ChemSketch" r:id="rId7" imgW="734568" imgH="896112" progId="ACD.ChemSketch.20">
                  <p:embed/>
                </p:oleObj>
              </mc:Choice>
              <mc:Fallback>
                <p:oleObj name="ChemSketch" r:id="rId7" imgW="734568" imgH="896112" progId="ACD.ChemSketch.20">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29000" y="533400"/>
                        <a:ext cx="1676400" cy="2042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7109" name="Object 5"/>
          <p:cNvGraphicFramePr>
            <a:graphicFrameLocks noChangeAspect="1"/>
          </p:cNvGraphicFramePr>
          <p:nvPr/>
        </p:nvGraphicFramePr>
        <p:xfrm>
          <a:off x="2362200" y="3124200"/>
          <a:ext cx="1688966" cy="2057400"/>
        </p:xfrm>
        <a:graphic>
          <a:graphicData uri="http://schemas.openxmlformats.org/presentationml/2006/ole">
            <mc:AlternateContent xmlns:mc="http://schemas.openxmlformats.org/markup-compatibility/2006">
              <mc:Choice xmlns:v="urn:schemas-microsoft-com:vml" Requires="v">
                <p:oleObj spid="_x0000_s2072" name="ChemSketch" r:id="rId9" imgW="734568" imgH="896112" progId="ACD.ChemSketch.20">
                  <p:embed/>
                </p:oleObj>
              </mc:Choice>
              <mc:Fallback>
                <p:oleObj name="ChemSketch" r:id="rId9" imgW="734568" imgH="896112" progId="ACD.ChemSketch.20">
                  <p:embed/>
                  <p:pic>
                    <p:nvPicPr>
                      <p:cNvPr id="0"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62200" y="3124200"/>
                        <a:ext cx="168896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Freeform 7"/>
          <p:cNvSpPr/>
          <p:nvPr/>
        </p:nvSpPr>
        <p:spPr>
          <a:xfrm>
            <a:off x="957129" y="1002707"/>
            <a:ext cx="319042" cy="501353"/>
          </a:xfrm>
          <a:custGeom>
            <a:avLst/>
            <a:gdLst>
              <a:gd name="connsiteX0" fmla="*/ 222191 w 319042"/>
              <a:gd name="connsiteY0" fmla="*/ 501353 h 501353"/>
              <a:gd name="connsiteX1" fmla="*/ 316194 w 319042"/>
              <a:gd name="connsiteY1" fmla="*/ 390257 h 501353"/>
              <a:gd name="connsiteX2" fmla="*/ 239282 w 319042"/>
              <a:gd name="connsiteY2" fmla="*/ 56972 h 501353"/>
              <a:gd name="connsiteX3" fmla="*/ 0 w 319042"/>
              <a:gd name="connsiteY3" fmla="*/ 48426 h 501353"/>
            </a:gdLst>
            <a:ahLst/>
            <a:cxnLst>
              <a:cxn ang="0">
                <a:pos x="connsiteX0" y="connsiteY0"/>
              </a:cxn>
              <a:cxn ang="0">
                <a:pos x="connsiteX1" y="connsiteY1"/>
              </a:cxn>
              <a:cxn ang="0">
                <a:pos x="connsiteX2" y="connsiteY2"/>
              </a:cxn>
              <a:cxn ang="0">
                <a:pos x="connsiteX3" y="connsiteY3"/>
              </a:cxn>
            </a:cxnLst>
            <a:rect l="l" t="t" r="r" b="b"/>
            <a:pathLst>
              <a:path w="319042" h="501353">
                <a:moveTo>
                  <a:pt x="222191" y="501353"/>
                </a:moveTo>
                <a:cubicBezTo>
                  <a:pt x="267768" y="482836"/>
                  <a:pt x="313346" y="464320"/>
                  <a:pt x="316194" y="390257"/>
                </a:cubicBezTo>
                <a:cubicBezTo>
                  <a:pt x="319042" y="316194"/>
                  <a:pt x="291981" y="113944"/>
                  <a:pt x="239282" y="56972"/>
                </a:cubicBezTo>
                <a:cubicBezTo>
                  <a:pt x="186583" y="0"/>
                  <a:pt x="0" y="48426"/>
                  <a:pt x="0" y="48426"/>
                </a:cubicBezTo>
              </a:path>
            </a:pathLst>
          </a:cu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96553" y="1025495"/>
            <a:ext cx="470019" cy="828942"/>
          </a:xfrm>
          <a:custGeom>
            <a:avLst/>
            <a:gdLst>
              <a:gd name="connsiteX0" fmla="*/ 153825 w 470019"/>
              <a:gd name="connsiteY0" fmla="*/ 0 h 828942"/>
              <a:gd name="connsiteX1" fmla="*/ 51275 w 470019"/>
              <a:gd name="connsiteY1" fmla="*/ 94004 h 828942"/>
              <a:gd name="connsiteX2" fmla="*/ 34183 w 470019"/>
              <a:gd name="connsiteY2" fmla="*/ 410198 h 828942"/>
              <a:gd name="connsiteX3" fmla="*/ 256374 w 470019"/>
              <a:gd name="connsiteY3" fmla="*/ 726393 h 828942"/>
              <a:gd name="connsiteX4" fmla="*/ 470019 w 470019"/>
              <a:gd name="connsiteY4" fmla="*/ 828942 h 8289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019" h="828942">
                <a:moveTo>
                  <a:pt x="153825" y="0"/>
                </a:moveTo>
                <a:cubicBezTo>
                  <a:pt x="112520" y="12819"/>
                  <a:pt x="71215" y="25638"/>
                  <a:pt x="51275" y="94004"/>
                </a:cubicBezTo>
                <a:cubicBezTo>
                  <a:pt x="31335" y="162370"/>
                  <a:pt x="0" y="304800"/>
                  <a:pt x="34183" y="410198"/>
                </a:cubicBezTo>
                <a:cubicBezTo>
                  <a:pt x="68366" y="515596"/>
                  <a:pt x="183735" y="656602"/>
                  <a:pt x="256374" y="726393"/>
                </a:cubicBezTo>
                <a:cubicBezTo>
                  <a:pt x="329013" y="796184"/>
                  <a:pt x="470019" y="828942"/>
                  <a:pt x="470019" y="828942"/>
                </a:cubicBezTo>
              </a:path>
            </a:pathLst>
          </a:custGeom>
          <a:ln w="22225">
            <a:prstDash val="dash"/>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685800" y="0"/>
            <a:ext cx="4114800" cy="461665"/>
          </a:xfrm>
          <a:prstGeom prst="rect">
            <a:avLst/>
          </a:prstGeom>
          <a:noFill/>
        </p:spPr>
        <p:txBody>
          <a:bodyPr wrap="square" rtlCol="0">
            <a:spAutoFit/>
          </a:bodyPr>
          <a:lstStyle/>
          <a:p>
            <a:r>
              <a:rPr lang="en-US" sz="2400" b="1" dirty="0" err="1" smtClean="0">
                <a:solidFill>
                  <a:srgbClr val="0070C0"/>
                </a:solidFill>
              </a:rPr>
              <a:t>Enol</a:t>
            </a:r>
            <a:r>
              <a:rPr lang="en-US" sz="2400" b="1" dirty="0" err="1" smtClean="0">
                <a:sym typeface="Wingdings" pitchFamily="2" charset="2"/>
              </a:rPr>
              <a:t></a:t>
            </a:r>
            <a:r>
              <a:rPr lang="en-US" sz="2400" b="1" dirty="0" err="1" smtClean="0">
                <a:solidFill>
                  <a:srgbClr val="00B0F0"/>
                </a:solidFill>
              </a:rPr>
              <a:t>keto</a:t>
            </a:r>
            <a:r>
              <a:rPr lang="en-US" sz="2400" b="1" dirty="0" smtClean="0"/>
              <a:t> </a:t>
            </a:r>
            <a:r>
              <a:rPr lang="en-US" sz="2400" b="1" dirty="0" err="1" smtClean="0"/>
              <a:t>tautomeric</a:t>
            </a:r>
            <a:r>
              <a:rPr lang="en-US" sz="2400" b="1" dirty="0" smtClean="0"/>
              <a:t> shift</a:t>
            </a:r>
            <a:endParaRPr lang="en-US" sz="2400" b="1" dirty="0"/>
          </a:p>
        </p:txBody>
      </p:sp>
      <p:sp>
        <p:nvSpPr>
          <p:cNvPr id="11" name="Freeform 10"/>
          <p:cNvSpPr/>
          <p:nvPr/>
        </p:nvSpPr>
        <p:spPr>
          <a:xfrm>
            <a:off x="3495230" y="2572284"/>
            <a:ext cx="564022" cy="1153682"/>
          </a:xfrm>
          <a:custGeom>
            <a:avLst/>
            <a:gdLst>
              <a:gd name="connsiteX0" fmla="*/ 564022 w 564022"/>
              <a:gd name="connsiteY0" fmla="*/ 0 h 1153682"/>
              <a:gd name="connsiteX1" fmla="*/ 555477 w 564022"/>
              <a:gd name="connsiteY1" fmla="*/ 42729 h 1153682"/>
              <a:gd name="connsiteX2" fmla="*/ 521293 w 564022"/>
              <a:gd name="connsiteY2" fmla="*/ 128187 h 1153682"/>
              <a:gd name="connsiteX3" fmla="*/ 512748 w 564022"/>
              <a:gd name="connsiteY3" fmla="*/ 170916 h 1153682"/>
              <a:gd name="connsiteX4" fmla="*/ 495656 w 564022"/>
              <a:gd name="connsiteY4" fmla="*/ 222191 h 1153682"/>
              <a:gd name="connsiteX5" fmla="*/ 478564 w 564022"/>
              <a:gd name="connsiteY5" fmla="*/ 299103 h 1153682"/>
              <a:gd name="connsiteX6" fmla="*/ 452927 w 564022"/>
              <a:gd name="connsiteY6" fmla="*/ 376015 h 1153682"/>
              <a:gd name="connsiteX7" fmla="*/ 444381 w 564022"/>
              <a:gd name="connsiteY7" fmla="*/ 401652 h 1153682"/>
              <a:gd name="connsiteX8" fmla="*/ 418744 w 564022"/>
              <a:gd name="connsiteY8" fmla="*/ 418744 h 1153682"/>
              <a:gd name="connsiteX9" fmla="*/ 401652 w 564022"/>
              <a:gd name="connsiteY9" fmla="*/ 444381 h 1153682"/>
              <a:gd name="connsiteX10" fmla="*/ 376015 w 564022"/>
              <a:gd name="connsiteY10" fmla="*/ 452927 h 1153682"/>
              <a:gd name="connsiteX11" fmla="*/ 324740 w 564022"/>
              <a:gd name="connsiteY11" fmla="*/ 478565 h 1153682"/>
              <a:gd name="connsiteX12" fmla="*/ 273465 w 564022"/>
              <a:gd name="connsiteY12" fmla="*/ 435836 h 1153682"/>
              <a:gd name="connsiteX13" fmla="*/ 264920 w 564022"/>
              <a:gd name="connsiteY13" fmla="*/ 410198 h 1153682"/>
              <a:gd name="connsiteX14" fmla="*/ 247828 w 564022"/>
              <a:gd name="connsiteY14" fmla="*/ 384561 h 1153682"/>
              <a:gd name="connsiteX15" fmla="*/ 247828 w 564022"/>
              <a:gd name="connsiteY15" fmla="*/ 324740 h 1153682"/>
              <a:gd name="connsiteX16" fmla="*/ 273465 w 564022"/>
              <a:gd name="connsiteY16" fmla="*/ 316195 h 1153682"/>
              <a:gd name="connsiteX17" fmla="*/ 350377 w 564022"/>
              <a:gd name="connsiteY17" fmla="*/ 324740 h 1153682"/>
              <a:gd name="connsiteX18" fmla="*/ 376015 w 564022"/>
              <a:gd name="connsiteY18" fmla="*/ 333286 h 1153682"/>
              <a:gd name="connsiteX19" fmla="*/ 427290 w 564022"/>
              <a:gd name="connsiteY19" fmla="*/ 384561 h 1153682"/>
              <a:gd name="connsiteX20" fmla="*/ 452927 w 564022"/>
              <a:gd name="connsiteY20" fmla="*/ 401652 h 1153682"/>
              <a:gd name="connsiteX21" fmla="*/ 470019 w 564022"/>
              <a:gd name="connsiteY21" fmla="*/ 427290 h 1153682"/>
              <a:gd name="connsiteX22" fmla="*/ 495656 w 564022"/>
              <a:gd name="connsiteY22" fmla="*/ 435836 h 1153682"/>
              <a:gd name="connsiteX23" fmla="*/ 504202 w 564022"/>
              <a:gd name="connsiteY23" fmla="*/ 470019 h 1153682"/>
              <a:gd name="connsiteX24" fmla="*/ 521293 w 564022"/>
              <a:gd name="connsiteY24" fmla="*/ 538385 h 1153682"/>
              <a:gd name="connsiteX25" fmla="*/ 512748 w 564022"/>
              <a:gd name="connsiteY25" fmla="*/ 658026 h 1153682"/>
              <a:gd name="connsiteX26" fmla="*/ 478564 w 564022"/>
              <a:gd name="connsiteY26" fmla="*/ 709301 h 1153682"/>
              <a:gd name="connsiteX27" fmla="*/ 461473 w 564022"/>
              <a:gd name="connsiteY27" fmla="*/ 734938 h 1153682"/>
              <a:gd name="connsiteX28" fmla="*/ 427290 w 564022"/>
              <a:gd name="connsiteY28" fmla="*/ 786213 h 1153682"/>
              <a:gd name="connsiteX29" fmla="*/ 410198 w 564022"/>
              <a:gd name="connsiteY29" fmla="*/ 820396 h 1153682"/>
              <a:gd name="connsiteX30" fmla="*/ 376015 w 564022"/>
              <a:gd name="connsiteY30" fmla="*/ 837488 h 1153682"/>
              <a:gd name="connsiteX31" fmla="*/ 350377 w 564022"/>
              <a:gd name="connsiteY31" fmla="*/ 863125 h 1153682"/>
              <a:gd name="connsiteX32" fmla="*/ 316194 w 564022"/>
              <a:gd name="connsiteY32" fmla="*/ 888763 h 1153682"/>
              <a:gd name="connsiteX33" fmla="*/ 290557 w 564022"/>
              <a:gd name="connsiteY33" fmla="*/ 905854 h 1153682"/>
              <a:gd name="connsiteX34" fmla="*/ 264920 w 564022"/>
              <a:gd name="connsiteY34" fmla="*/ 931492 h 1153682"/>
              <a:gd name="connsiteX35" fmla="*/ 213645 w 564022"/>
              <a:gd name="connsiteY35" fmla="*/ 965675 h 1153682"/>
              <a:gd name="connsiteX36" fmla="*/ 188007 w 564022"/>
              <a:gd name="connsiteY36" fmla="*/ 991312 h 1153682"/>
              <a:gd name="connsiteX37" fmla="*/ 170916 w 564022"/>
              <a:gd name="connsiteY37" fmla="*/ 1016950 h 1153682"/>
              <a:gd name="connsiteX38" fmla="*/ 145278 w 564022"/>
              <a:gd name="connsiteY38" fmla="*/ 1034041 h 1153682"/>
              <a:gd name="connsiteX39" fmla="*/ 119641 w 564022"/>
              <a:gd name="connsiteY39" fmla="*/ 1059679 h 1153682"/>
              <a:gd name="connsiteX40" fmla="*/ 94004 w 564022"/>
              <a:gd name="connsiteY40" fmla="*/ 1076770 h 1153682"/>
              <a:gd name="connsiteX41" fmla="*/ 42729 w 564022"/>
              <a:gd name="connsiteY41" fmla="*/ 1110953 h 1153682"/>
              <a:gd name="connsiteX42" fmla="*/ 25637 w 564022"/>
              <a:gd name="connsiteY42" fmla="*/ 1136591 h 1153682"/>
              <a:gd name="connsiteX43" fmla="*/ 0 w 564022"/>
              <a:gd name="connsiteY43" fmla="*/ 1153682 h 1153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564022" h="1153682">
                <a:moveTo>
                  <a:pt x="564022" y="0"/>
                </a:moveTo>
                <a:cubicBezTo>
                  <a:pt x="561174" y="14243"/>
                  <a:pt x="560070" y="28949"/>
                  <a:pt x="555477" y="42729"/>
                </a:cubicBezTo>
                <a:cubicBezTo>
                  <a:pt x="532690" y="111092"/>
                  <a:pt x="539073" y="39278"/>
                  <a:pt x="521293" y="128187"/>
                </a:cubicBezTo>
                <a:cubicBezTo>
                  <a:pt x="518445" y="142430"/>
                  <a:pt x="516570" y="156903"/>
                  <a:pt x="512748" y="170916"/>
                </a:cubicBezTo>
                <a:cubicBezTo>
                  <a:pt x="508008" y="188297"/>
                  <a:pt x="499189" y="204525"/>
                  <a:pt x="495656" y="222191"/>
                </a:cubicBezTo>
                <a:cubicBezTo>
                  <a:pt x="490776" y="246591"/>
                  <a:pt x="485806" y="274962"/>
                  <a:pt x="478564" y="299103"/>
                </a:cubicBezTo>
                <a:cubicBezTo>
                  <a:pt x="478550" y="299150"/>
                  <a:pt x="457208" y="363173"/>
                  <a:pt x="452927" y="376015"/>
                </a:cubicBezTo>
                <a:cubicBezTo>
                  <a:pt x="450078" y="384561"/>
                  <a:pt x="451876" y="396655"/>
                  <a:pt x="444381" y="401652"/>
                </a:cubicBezTo>
                <a:lnTo>
                  <a:pt x="418744" y="418744"/>
                </a:lnTo>
                <a:cubicBezTo>
                  <a:pt x="413047" y="427290"/>
                  <a:pt x="409672" y="437965"/>
                  <a:pt x="401652" y="444381"/>
                </a:cubicBezTo>
                <a:cubicBezTo>
                  <a:pt x="394618" y="450008"/>
                  <a:pt x="384072" y="448898"/>
                  <a:pt x="376015" y="452927"/>
                </a:cubicBezTo>
                <a:cubicBezTo>
                  <a:pt x="309750" y="486060"/>
                  <a:pt x="389178" y="457085"/>
                  <a:pt x="324740" y="478565"/>
                </a:cubicBezTo>
                <a:cubicBezTo>
                  <a:pt x="305825" y="465955"/>
                  <a:pt x="286623" y="455573"/>
                  <a:pt x="273465" y="435836"/>
                </a:cubicBezTo>
                <a:cubicBezTo>
                  <a:pt x="268468" y="428341"/>
                  <a:pt x="268949" y="418255"/>
                  <a:pt x="264920" y="410198"/>
                </a:cubicBezTo>
                <a:cubicBezTo>
                  <a:pt x="260327" y="401012"/>
                  <a:pt x="253525" y="393107"/>
                  <a:pt x="247828" y="384561"/>
                </a:cubicBezTo>
                <a:cubicBezTo>
                  <a:pt x="243491" y="367214"/>
                  <a:pt x="230664" y="341904"/>
                  <a:pt x="247828" y="324740"/>
                </a:cubicBezTo>
                <a:cubicBezTo>
                  <a:pt x="254198" y="318370"/>
                  <a:pt x="264919" y="319043"/>
                  <a:pt x="273465" y="316195"/>
                </a:cubicBezTo>
                <a:cubicBezTo>
                  <a:pt x="299102" y="319043"/>
                  <a:pt x="324933" y="320499"/>
                  <a:pt x="350377" y="324740"/>
                </a:cubicBezTo>
                <a:cubicBezTo>
                  <a:pt x="359263" y="326221"/>
                  <a:pt x="368904" y="327755"/>
                  <a:pt x="376015" y="333286"/>
                </a:cubicBezTo>
                <a:cubicBezTo>
                  <a:pt x="395095" y="348126"/>
                  <a:pt x="407178" y="371153"/>
                  <a:pt x="427290" y="384561"/>
                </a:cubicBezTo>
                <a:lnTo>
                  <a:pt x="452927" y="401652"/>
                </a:lnTo>
                <a:cubicBezTo>
                  <a:pt x="458624" y="410198"/>
                  <a:pt x="461999" y="420874"/>
                  <a:pt x="470019" y="427290"/>
                </a:cubicBezTo>
                <a:cubicBezTo>
                  <a:pt x="477053" y="432917"/>
                  <a:pt x="490029" y="428802"/>
                  <a:pt x="495656" y="435836"/>
                </a:cubicBezTo>
                <a:cubicBezTo>
                  <a:pt x="502993" y="445007"/>
                  <a:pt x="501654" y="458554"/>
                  <a:pt x="504202" y="470019"/>
                </a:cubicBezTo>
                <a:cubicBezTo>
                  <a:pt x="517953" y="531897"/>
                  <a:pt x="506023" y="492571"/>
                  <a:pt x="521293" y="538385"/>
                </a:cubicBezTo>
                <a:cubicBezTo>
                  <a:pt x="518445" y="578265"/>
                  <a:pt x="522445" y="619238"/>
                  <a:pt x="512748" y="658026"/>
                </a:cubicBezTo>
                <a:cubicBezTo>
                  <a:pt x="507766" y="677954"/>
                  <a:pt x="489959" y="692209"/>
                  <a:pt x="478564" y="709301"/>
                </a:cubicBezTo>
                <a:lnTo>
                  <a:pt x="461473" y="734938"/>
                </a:lnTo>
                <a:cubicBezTo>
                  <a:pt x="461472" y="734940"/>
                  <a:pt x="427291" y="786210"/>
                  <a:pt x="427290" y="786213"/>
                </a:cubicBezTo>
                <a:cubicBezTo>
                  <a:pt x="421593" y="797607"/>
                  <a:pt x="419206" y="811388"/>
                  <a:pt x="410198" y="820396"/>
                </a:cubicBezTo>
                <a:cubicBezTo>
                  <a:pt x="401190" y="829404"/>
                  <a:pt x="386381" y="830083"/>
                  <a:pt x="376015" y="837488"/>
                </a:cubicBezTo>
                <a:cubicBezTo>
                  <a:pt x="366180" y="844513"/>
                  <a:pt x="359553" y="855260"/>
                  <a:pt x="350377" y="863125"/>
                </a:cubicBezTo>
                <a:cubicBezTo>
                  <a:pt x="339563" y="872394"/>
                  <a:pt x="327784" y="880484"/>
                  <a:pt x="316194" y="888763"/>
                </a:cubicBezTo>
                <a:cubicBezTo>
                  <a:pt x="307837" y="894733"/>
                  <a:pt x="298447" y="899279"/>
                  <a:pt x="290557" y="905854"/>
                </a:cubicBezTo>
                <a:cubicBezTo>
                  <a:pt x="281273" y="913591"/>
                  <a:pt x="274460" y="924072"/>
                  <a:pt x="264920" y="931492"/>
                </a:cubicBezTo>
                <a:cubicBezTo>
                  <a:pt x="248706" y="944103"/>
                  <a:pt x="228170" y="951150"/>
                  <a:pt x="213645" y="965675"/>
                </a:cubicBezTo>
                <a:cubicBezTo>
                  <a:pt x="205099" y="974221"/>
                  <a:pt x="195744" y="982028"/>
                  <a:pt x="188007" y="991312"/>
                </a:cubicBezTo>
                <a:cubicBezTo>
                  <a:pt x="181432" y="999202"/>
                  <a:pt x="178179" y="1009687"/>
                  <a:pt x="170916" y="1016950"/>
                </a:cubicBezTo>
                <a:cubicBezTo>
                  <a:pt x="163653" y="1024213"/>
                  <a:pt x="153168" y="1027466"/>
                  <a:pt x="145278" y="1034041"/>
                </a:cubicBezTo>
                <a:cubicBezTo>
                  <a:pt x="135994" y="1041778"/>
                  <a:pt x="128925" y="1051942"/>
                  <a:pt x="119641" y="1059679"/>
                </a:cubicBezTo>
                <a:cubicBezTo>
                  <a:pt x="111751" y="1066254"/>
                  <a:pt x="101894" y="1070195"/>
                  <a:pt x="94004" y="1076770"/>
                </a:cubicBezTo>
                <a:cubicBezTo>
                  <a:pt x="51328" y="1112334"/>
                  <a:pt x="87784" y="1095936"/>
                  <a:pt x="42729" y="1110953"/>
                </a:cubicBezTo>
                <a:cubicBezTo>
                  <a:pt x="37032" y="1119499"/>
                  <a:pt x="32900" y="1129328"/>
                  <a:pt x="25637" y="1136591"/>
                </a:cubicBezTo>
                <a:cubicBezTo>
                  <a:pt x="18375" y="1143853"/>
                  <a:pt x="0" y="1153682"/>
                  <a:pt x="0" y="1153682"/>
                </a:cubicBezTo>
              </a:path>
            </a:pathLst>
          </a:custGeom>
          <a:ln w="41275">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3505200" y="1371600"/>
            <a:ext cx="381000" cy="191568"/>
          </a:xfrm>
          <a:custGeom>
            <a:avLst/>
            <a:gdLst>
              <a:gd name="connsiteX0" fmla="*/ 69790 w 326164"/>
              <a:gd name="connsiteY0" fmla="*/ 267768 h 267768"/>
              <a:gd name="connsiteX1" fmla="*/ 1424 w 326164"/>
              <a:gd name="connsiteY1" fmla="*/ 122489 h 267768"/>
              <a:gd name="connsiteX2" fmla="*/ 61244 w 326164"/>
              <a:gd name="connsiteY2" fmla="*/ 19940 h 267768"/>
              <a:gd name="connsiteX3" fmla="*/ 326164 w 326164"/>
              <a:gd name="connsiteY3" fmla="*/ 2848 h 267768"/>
            </a:gdLst>
            <a:ahLst/>
            <a:cxnLst>
              <a:cxn ang="0">
                <a:pos x="connsiteX0" y="connsiteY0"/>
              </a:cxn>
              <a:cxn ang="0">
                <a:pos x="connsiteX1" y="connsiteY1"/>
              </a:cxn>
              <a:cxn ang="0">
                <a:pos x="connsiteX2" y="connsiteY2"/>
              </a:cxn>
              <a:cxn ang="0">
                <a:pos x="connsiteX3" y="connsiteY3"/>
              </a:cxn>
            </a:cxnLst>
            <a:rect l="l" t="t" r="r" b="b"/>
            <a:pathLst>
              <a:path w="326164" h="267768">
                <a:moveTo>
                  <a:pt x="69790" y="267768"/>
                </a:moveTo>
                <a:cubicBezTo>
                  <a:pt x="36319" y="215781"/>
                  <a:pt x="2848" y="163794"/>
                  <a:pt x="1424" y="122489"/>
                </a:cubicBezTo>
                <a:cubicBezTo>
                  <a:pt x="0" y="81184"/>
                  <a:pt x="7121" y="39880"/>
                  <a:pt x="61244" y="19940"/>
                </a:cubicBezTo>
                <a:cubicBezTo>
                  <a:pt x="115367" y="0"/>
                  <a:pt x="326164" y="2848"/>
                  <a:pt x="326164" y="2848"/>
                </a:cubicBezTo>
              </a:path>
            </a:pathLst>
          </a:cu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519443" y="583962"/>
            <a:ext cx="488535" cy="484262"/>
          </a:xfrm>
          <a:custGeom>
            <a:avLst/>
            <a:gdLst>
              <a:gd name="connsiteX0" fmla="*/ 428714 w 488535"/>
              <a:gd name="connsiteY0" fmla="*/ 484262 h 484262"/>
              <a:gd name="connsiteX1" fmla="*/ 471443 w 488535"/>
              <a:gd name="connsiteY1" fmla="*/ 244980 h 484262"/>
              <a:gd name="connsiteX2" fmla="*/ 326164 w 488535"/>
              <a:gd name="connsiteY2" fmla="*/ 48427 h 484262"/>
              <a:gd name="connsiteX3" fmla="*/ 44153 w 488535"/>
              <a:gd name="connsiteY3" fmla="*/ 22789 h 484262"/>
              <a:gd name="connsiteX4" fmla="*/ 61245 w 488535"/>
              <a:gd name="connsiteY4" fmla="*/ 185159 h 484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8535" h="484262">
                <a:moveTo>
                  <a:pt x="428714" y="484262"/>
                </a:moveTo>
                <a:cubicBezTo>
                  <a:pt x="458624" y="400940"/>
                  <a:pt x="488535" y="317619"/>
                  <a:pt x="471443" y="244980"/>
                </a:cubicBezTo>
                <a:cubicBezTo>
                  <a:pt x="454351" y="172341"/>
                  <a:pt x="397379" y="85459"/>
                  <a:pt x="326164" y="48427"/>
                </a:cubicBezTo>
                <a:cubicBezTo>
                  <a:pt x="254949" y="11395"/>
                  <a:pt x="88306" y="0"/>
                  <a:pt x="44153" y="22789"/>
                </a:cubicBezTo>
                <a:cubicBezTo>
                  <a:pt x="0" y="45578"/>
                  <a:pt x="61245" y="185159"/>
                  <a:pt x="61245" y="185159"/>
                </a:cubicBezTo>
              </a:path>
            </a:pathLst>
          </a:cu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6" name="Straight Arrow Connector 15"/>
          <p:cNvCxnSpPr/>
          <p:nvPr/>
        </p:nvCxnSpPr>
        <p:spPr>
          <a:xfrm>
            <a:off x="1905000" y="1600200"/>
            <a:ext cx="1295400" cy="1588"/>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2590800" y="1752600"/>
            <a:ext cx="152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038600" y="3276600"/>
            <a:ext cx="1828800" cy="954107"/>
          </a:xfrm>
          <a:prstGeom prst="rect">
            <a:avLst/>
          </a:prstGeom>
          <a:noFill/>
        </p:spPr>
        <p:txBody>
          <a:bodyPr wrap="square" rtlCol="0">
            <a:spAutoFit/>
          </a:bodyPr>
          <a:lstStyle/>
          <a:p>
            <a:r>
              <a:rPr lang="en-US" sz="2800" b="1" dirty="0" smtClean="0"/>
              <a:t>Resonance shift</a:t>
            </a:r>
            <a:endParaRPr lang="en-US" sz="2800" b="1" dirty="0"/>
          </a:p>
        </p:txBody>
      </p:sp>
      <p:sp>
        <p:nvSpPr>
          <p:cNvPr id="20" name="TextBox 19"/>
          <p:cNvSpPr txBox="1"/>
          <p:nvPr/>
        </p:nvSpPr>
        <p:spPr>
          <a:xfrm>
            <a:off x="3581400" y="4648200"/>
            <a:ext cx="3200400" cy="1015663"/>
          </a:xfrm>
          <a:prstGeom prst="rect">
            <a:avLst/>
          </a:prstGeom>
          <a:noFill/>
        </p:spPr>
        <p:txBody>
          <a:bodyPr wrap="square" rtlCol="0">
            <a:spAutoFit/>
          </a:bodyPr>
          <a:lstStyle/>
          <a:p>
            <a:r>
              <a:rPr lang="en-US" sz="2800" b="1" dirty="0" smtClean="0"/>
              <a:t>The `real’ shape</a:t>
            </a:r>
          </a:p>
          <a:p>
            <a:r>
              <a:rPr lang="en-US" sz="2800" b="1" dirty="0" smtClean="0"/>
              <a:t> of </a:t>
            </a:r>
            <a:r>
              <a:rPr lang="en-US" sz="2800" b="1" dirty="0" smtClean="0">
                <a:solidFill>
                  <a:srgbClr val="0070C0"/>
                </a:solidFill>
              </a:rPr>
              <a:t>Thymine </a:t>
            </a:r>
            <a:r>
              <a:rPr lang="en-US" sz="2800" b="1" dirty="0" smtClean="0"/>
              <a:t>(</a:t>
            </a:r>
            <a:r>
              <a:rPr lang="en-US" sz="3200" b="1" dirty="0" smtClean="0">
                <a:solidFill>
                  <a:srgbClr val="0070C0"/>
                </a:solidFill>
              </a:rPr>
              <a:t>T</a:t>
            </a:r>
            <a:r>
              <a:rPr lang="en-US" sz="2800" b="1" dirty="0" smtClean="0"/>
              <a:t>)</a:t>
            </a:r>
            <a:endParaRPr lang="en-US" sz="2800" b="1" dirty="0"/>
          </a:p>
        </p:txBody>
      </p:sp>
      <p:sp>
        <p:nvSpPr>
          <p:cNvPr id="18" name="TextBox 17"/>
          <p:cNvSpPr txBox="1"/>
          <p:nvPr/>
        </p:nvSpPr>
        <p:spPr>
          <a:xfrm>
            <a:off x="609600" y="2514600"/>
            <a:ext cx="1524000" cy="584775"/>
          </a:xfrm>
          <a:prstGeom prst="rect">
            <a:avLst/>
          </a:prstGeom>
          <a:noFill/>
        </p:spPr>
        <p:txBody>
          <a:bodyPr wrap="square" rtlCol="0">
            <a:spAutoFit/>
          </a:bodyPr>
          <a:lstStyle/>
          <a:p>
            <a:r>
              <a:rPr lang="en-US" sz="3200" b="1" dirty="0" err="1" smtClean="0">
                <a:solidFill>
                  <a:srgbClr val="0070C0"/>
                </a:solidFill>
              </a:rPr>
              <a:t>enol</a:t>
            </a:r>
            <a:endParaRPr lang="en-US" sz="3200" b="1" dirty="0">
              <a:solidFill>
                <a:srgbClr val="0070C0"/>
              </a:solidFill>
            </a:endParaRPr>
          </a:p>
        </p:txBody>
      </p:sp>
      <p:sp>
        <p:nvSpPr>
          <p:cNvPr id="21" name="TextBox 20"/>
          <p:cNvSpPr txBox="1"/>
          <p:nvPr/>
        </p:nvSpPr>
        <p:spPr>
          <a:xfrm>
            <a:off x="4724400" y="1905000"/>
            <a:ext cx="1828800" cy="584775"/>
          </a:xfrm>
          <a:prstGeom prst="rect">
            <a:avLst/>
          </a:prstGeom>
          <a:noFill/>
        </p:spPr>
        <p:txBody>
          <a:bodyPr wrap="square" rtlCol="0">
            <a:spAutoFit/>
          </a:bodyPr>
          <a:lstStyle/>
          <a:p>
            <a:r>
              <a:rPr lang="en-US" sz="3200" b="1" dirty="0" err="1" smtClean="0">
                <a:solidFill>
                  <a:srgbClr val="00B0F0"/>
                </a:solidFill>
              </a:rPr>
              <a:t>keto</a:t>
            </a:r>
            <a:endParaRPr lang="en-US" sz="3200" b="1" dirty="0">
              <a:solidFill>
                <a:srgbClr val="00B0F0"/>
              </a:solidFill>
            </a:endParaRPr>
          </a:p>
        </p:txBody>
      </p:sp>
      <p:graphicFrame>
        <p:nvGraphicFramePr>
          <p:cNvPr id="47110" name="Object 6"/>
          <p:cNvGraphicFramePr>
            <a:graphicFrameLocks noChangeAspect="1"/>
          </p:cNvGraphicFramePr>
          <p:nvPr/>
        </p:nvGraphicFramePr>
        <p:xfrm>
          <a:off x="0" y="3048000"/>
          <a:ext cx="1833272" cy="2650467"/>
        </p:xfrm>
        <a:graphic>
          <a:graphicData uri="http://schemas.openxmlformats.org/presentationml/2006/ole">
            <mc:AlternateContent xmlns:mc="http://schemas.openxmlformats.org/markup-compatibility/2006">
              <mc:Choice xmlns:v="urn:schemas-microsoft-com:vml" Requires="v">
                <p:oleObj spid="_x0000_s2073" name="ChemSketch" r:id="rId11" imgW="804672" imgH="1164336" progId="ACD.ChemSketch.20">
                  <p:embed/>
                </p:oleObj>
              </mc:Choice>
              <mc:Fallback>
                <p:oleObj name="ChemSketch" r:id="rId11" imgW="804672" imgH="1164336" progId="ACD.ChemSketch.20">
                  <p:embed/>
                  <p:pic>
                    <p:nvPicPr>
                      <p:cNvPr id="0" name="Picture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3048000"/>
                        <a:ext cx="1833272" cy="26504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23" name="Straight Connector 22"/>
          <p:cNvCxnSpPr/>
          <p:nvPr/>
        </p:nvCxnSpPr>
        <p:spPr>
          <a:xfrm>
            <a:off x="1676400" y="3581400"/>
            <a:ext cx="762000" cy="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828800" y="4572000"/>
            <a:ext cx="533400" cy="76200"/>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52400" y="6172200"/>
            <a:ext cx="2819400" cy="523220"/>
          </a:xfrm>
          <a:prstGeom prst="rect">
            <a:avLst/>
          </a:prstGeom>
          <a:noFill/>
        </p:spPr>
        <p:txBody>
          <a:bodyPr wrap="square" rtlCol="0">
            <a:spAutoFit/>
          </a:bodyPr>
          <a:lstStyle/>
          <a:p>
            <a:r>
              <a:rPr lang="en-US" sz="2800" b="1" dirty="0" smtClean="0">
                <a:solidFill>
                  <a:srgbClr val="FF0000"/>
                </a:solidFill>
              </a:rPr>
              <a:t>Adenosine</a:t>
            </a:r>
            <a:r>
              <a:rPr lang="en-US" sz="2800" b="1" dirty="0" smtClean="0"/>
              <a:t> (</a:t>
            </a:r>
            <a:r>
              <a:rPr lang="en-US" sz="2800" b="1" dirty="0" smtClean="0">
                <a:solidFill>
                  <a:srgbClr val="FF0000"/>
                </a:solidFill>
              </a:rPr>
              <a:t>A</a:t>
            </a:r>
            <a:r>
              <a:rPr lang="en-US" sz="2800" b="1" dirty="0" smtClean="0"/>
              <a:t>)</a:t>
            </a:r>
            <a:endParaRPr lang="en-US" sz="2800" b="1" dirty="0"/>
          </a:p>
        </p:txBody>
      </p:sp>
      <p:sp>
        <p:nvSpPr>
          <p:cNvPr id="29" name="TextBox 28"/>
          <p:cNvSpPr txBox="1"/>
          <p:nvPr/>
        </p:nvSpPr>
        <p:spPr>
          <a:xfrm>
            <a:off x="1295400" y="5257800"/>
            <a:ext cx="2819400" cy="954107"/>
          </a:xfrm>
          <a:prstGeom prst="rect">
            <a:avLst/>
          </a:prstGeom>
          <a:noFill/>
        </p:spPr>
        <p:txBody>
          <a:bodyPr wrap="square" rtlCol="0">
            <a:spAutoFit/>
          </a:bodyPr>
          <a:lstStyle/>
          <a:p>
            <a:r>
              <a:rPr lang="en-US" sz="2800" b="1" dirty="0" smtClean="0">
                <a:solidFill>
                  <a:srgbClr val="002060"/>
                </a:solidFill>
              </a:rPr>
              <a:t>Perfect fit for </a:t>
            </a:r>
          </a:p>
          <a:p>
            <a:r>
              <a:rPr lang="en-US" sz="2800" b="1" dirty="0" smtClean="0">
                <a:solidFill>
                  <a:srgbClr val="002060"/>
                </a:solidFill>
              </a:rPr>
              <a:t>`H’ bonding  </a:t>
            </a:r>
            <a:r>
              <a:rPr lang="en-US" sz="2800" b="1" dirty="0" smtClean="0">
                <a:solidFill>
                  <a:srgbClr val="FF0000"/>
                </a:solidFill>
              </a:rPr>
              <a:t>A</a:t>
            </a:r>
            <a:r>
              <a:rPr lang="en-US" sz="2800" b="1" dirty="0" smtClean="0">
                <a:sym typeface="Wingdings" pitchFamily="2" charset="2"/>
              </a:rPr>
              <a:t></a:t>
            </a:r>
            <a:r>
              <a:rPr lang="en-US" sz="2800" b="1" dirty="0" smtClean="0">
                <a:solidFill>
                  <a:srgbClr val="0070C0"/>
                </a:solidFill>
              </a:rPr>
              <a:t>T</a:t>
            </a:r>
            <a:endParaRPr lang="en-US" sz="2800" b="1" dirty="0">
              <a:solidFill>
                <a:srgbClr val="0070C0"/>
              </a:solidFill>
            </a:endParaRPr>
          </a:p>
        </p:txBody>
      </p:sp>
      <p:sp>
        <p:nvSpPr>
          <p:cNvPr id="24" name="TextBox 23"/>
          <p:cNvSpPr txBox="1"/>
          <p:nvPr/>
        </p:nvSpPr>
        <p:spPr>
          <a:xfrm>
            <a:off x="5943600" y="0"/>
            <a:ext cx="3200400" cy="646331"/>
          </a:xfrm>
          <a:prstGeom prst="rect">
            <a:avLst/>
          </a:prstGeom>
          <a:noFill/>
        </p:spPr>
        <p:txBody>
          <a:bodyPr wrap="square" rtlCol="0">
            <a:spAutoFit/>
          </a:bodyPr>
          <a:lstStyle/>
          <a:p>
            <a:r>
              <a:rPr lang="en-US" sz="3600" b="1" dirty="0" smtClean="0"/>
              <a:t>EXAMPLE #2</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7107"/>
                                        </p:tgtEl>
                                        <p:attrNameLst>
                                          <p:attrName>style.visibility</p:attrName>
                                        </p:attrNameLst>
                                      </p:cBhvr>
                                      <p:to>
                                        <p:strVal val="visible"/>
                                      </p:to>
                                    </p:set>
                                    <p:animEffect transition="in" filter="blinds(horizontal)">
                                      <p:cBhvr>
                                        <p:cTn id="12" dur="500"/>
                                        <p:tgtEl>
                                          <p:spTgt spid="4710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linds(horizontal)">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linds(horizontal)">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blinds(horizontal)">
                                      <p:cBhvr>
                                        <p:cTn id="30" dur="500"/>
                                        <p:tgtEl>
                                          <p:spTgt spid="21"/>
                                        </p:tgtEl>
                                      </p:cBhvr>
                                    </p:animEffect>
                                  </p:childTnLst>
                                </p:cTn>
                              </p:par>
                              <p:par>
                                <p:cTn id="31" presetID="3" presetClass="entr" presetSubtype="1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blinds(horizontal)">
                                      <p:cBhvr>
                                        <p:cTn id="33" dur="500"/>
                                        <p:tgtEl>
                                          <p:spTgt spid="16"/>
                                        </p:tgtEl>
                                      </p:cBhvr>
                                    </p:animEffect>
                                  </p:childTnLst>
                                </p:cTn>
                              </p:par>
                              <p:par>
                                <p:cTn id="34" presetID="3" presetClass="entr" presetSubtype="10" fill="hold"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blinds(horizontal)">
                                      <p:cBhvr>
                                        <p:cTn id="36" dur="500"/>
                                        <p:tgtEl>
                                          <p:spTgt spid="17"/>
                                        </p:tgtEl>
                                      </p:cBhvr>
                                    </p:animEffect>
                                  </p:childTnLst>
                                </p:cTn>
                              </p:par>
                              <p:par>
                                <p:cTn id="37" presetID="3" presetClass="entr" presetSubtype="10" fill="hold" nodeType="withEffect">
                                  <p:stCondLst>
                                    <p:cond delay="0"/>
                                  </p:stCondLst>
                                  <p:childTnLst>
                                    <p:set>
                                      <p:cBhvr>
                                        <p:cTn id="38" dur="1" fill="hold">
                                          <p:stCondLst>
                                            <p:cond delay="0"/>
                                          </p:stCondLst>
                                        </p:cTn>
                                        <p:tgtEl>
                                          <p:spTgt spid="47108"/>
                                        </p:tgtEl>
                                        <p:attrNameLst>
                                          <p:attrName>style.visibility</p:attrName>
                                        </p:attrNameLst>
                                      </p:cBhvr>
                                      <p:to>
                                        <p:strVal val="visible"/>
                                      </p:to>
                                    </p:set>
                                    <p:animEffect transition="in" filter="blinds(horizontal)">
                                      <p:cBhvr>
                                        <p:cTn id="39" dur="500"/>
                                        <p:tgtEl>
                                          <p:spTgt spid="47108"/>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blinds(horizontal)">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blinds(horizontal)">
                                      <p:cBhvr>
                                        <p:cTn id="49" dur="500"/>
                                        <p:tgtEl>
                                          <p:spTgt spid="13"/>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linds(horizontal)">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blinds(horizontal)">
                                      <p:cBhvr>
                                        <p:cTn id="57" dur="500"/>
                                        <p:tgtEl>
                                          <p:spTgt spid="19"/>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blinds(horizontal)">
                                      <p:cBhvr>
                                        <p:cTn id="60" dur="500"/>
                                        <p:tgtEl>
                                          <p:spTgt spid="11"/>
                                        </p:tgtEl>
                                      </p:cBhvr>
                                    </p:animEffect>
                                  </p:childTnLst>
                                </p:cTn>
                              </p:par>
                              <p:par>
                                <p:cTn id="61" presetID="3" presetClass="entr" presetSubtype="10" fill="hold" nodeType="withEffect">
                                  <p:stCondLst>
                                    <p:cond delay="0"/>
                                  </p:stCondLst>
                                  <p:childTnLst>
                                    <p:set>
                                      <p:cBhvr>
                                        <p:cTn id="62" dur="1" fill="hold">
                                          <p:stCondLst>
                                            <p:cond delay="0"/>
                                          </p:stCondLst>
                                        </p:cTn>
                                        <p:tgtEl>
                                          <p:spTgt spid="47109"/>
                                        </p:tgtEl>
                                        <p:attrNameLst>
                                          <p:attrName>style.visibility</p:attrName>
                                        </p:attrNameLst>
                                      </p:cBhvr>
                                      <p:to>
                                        <p:strVal val="visible"/>
                                      </p:to>
                                    </p:set>
                                    <p:animEffect transition="in" filter="blinds(horizontal)">
                                      <p:cBhvr>
                                        <p:cTn id="63" dur="500"/>
                                        <p:tgtEl>
                                          <p:spTgt spid="47109"/>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linds(horizontal)">
                                      <p:cBhvr>
                                        <p:cTn id="68" dur="5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16" fill="hold" nodeType="clickEffect">
                                  <p:stCondLst>
                                    <p:cond delay="0"/>
                                  </p:stCondLst>
                                  <p:childTnLst>
                                    <p:set>
                                      <p:cBhvr>
                                        <p:cTn id="72" dur="1" fill="hold">
                                          <p:stCondLst>
                                            <p:cond delay="0"/>
                                          </p:stCondLst>
                                        </p:cTn>
                                        <p:tgtEl>
                                          <p:spTgt spid="47110"/>
                                        </p:tgtEl>
                                        <p:attrNameLst>
                                          <p:attrName>style.visibility</p:attrName>
                                        </p:attrNameLst>
                                      </p:cBhvr>
                                      <p:to>
                                        <p:strVal val="visible"/>
                                      </p:to>
                                    </p:set>
                                    <p:animEffect transition="in" filter="box(in)">
                                      <p:cBhvr>
                                        <p:cTn id="73" dur="500"/>
                                        <p:tgtEl>
                                          <p:spTgt spid="47110"/>
                                        </p:tgtEl>
                                      </p:cBhvr>
                                    </p:animEffect>
                                  </p:childTnLst>
                                </p:cTn>
                              </p:par>
                              <p:par>
                                <p:cTn id="74" presetID="4" presetClass="entr" presetSubtype="16" fill="hold" grpId="0" nodeType="with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box(in)">
                                      <p:cBhvr>
                                        <p:cTn id="76" dur="500"/>
                                        <p:tgtEl>
                                          <p:spTgt spid="28"/>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blinds(horizontal)">
                                      <p:cBhvr>
                                        <p:cTn id="81" dur="500"/>
                                        <p:tgtEl>
                                          <p:spTgt spid="29"/>
                                        </p:tgtEl>
                                      </p:cBhvr>
                                    </p:animEffect>
                                  </p:childTnLst>
                                </p:cTn>
                              </p:par>
                              <p:par>
                                <p:cTn id="82" presetID="3" presetClass="entr" presetSubtype="10" fill="hold" nodeType="with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blinds(horizontal)">
                                      <p:cBhvr>
                                        <p:cTn id="84" dur="500"/>
                                        <p:tgtEl>
                                          <p:spTgt spid="25"/>
                                        </p:tgtEl>
                                      </p:cBhvr>
                                    </p:animEffect>
                                  </p:childTnLst>
                                </p:cTn>
                              </p:par>
                              <p:par>
                                <p:cTn id="85" presetID="3" presetClass="entr" presetSubtype="10" fill="hold" nodeType="with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blinds(horizontal)">
                                      <p:cBhvr>
                                        <p:cTn id="8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P spid="9" grpId="0" animBg="1"/>
      <p:bldP spid="10" grpId="0"/>
      <p:bldP spid="11" grpId="0" animBg="1"/>
      <p:bldP spid="12" grpId="0" animBg="1"/>
      <p:bldP spid="13" grpId="0" animBg="1"/>
      <p:bldP spid="19" grpId="0"/>
      <p:bldP spid="20" grpId="0"/>
      <p:bldP spid="18" grpId="0"/>
      <p:bldP spid="21" grpId="0"/>
      <p:bldP spid="28"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Philips micro-camera showing photographic film mounting inside the camera drum, bottom left. Photograph courtesy of Ruth Sargison"/>
          <p:cNvPicPr>
            <a:picLocks noChangeAspect="1" noChangeArrowheads="1"/>
          </p:cNvPicPr>
          <p:nvPr/>
        </p:nvPicPr>
        <p:blipFill>
          <a:blip r:embed="rId3" cstate="print"/>
          <a:srcRect/>
          <a:stretch>
            <a:fillRect/>
          </a:stretch>
        </p:blipFill>
        <p:spPr bwMode="auto">
          <a:xfrm>
            <a:off x="0" y="3640438"/>
            <a:ext cx="3276600" cy="3217562"/>
          </a:xfrm>
          <a:prstGeom prst="rect">
            <a:avLst/>
          </a:prstGeom>
          <a:noFill/>
        </p:spPr>
      </p:pic>
      <p:sp>
        <p:nvSpPr>
          <p:cNvPr id="5" name="TextBox 4"/>
          <p:cNvSpPr txBox="1"/>
          <p:nvPr/>
        </p:nvSpPr>
        <p:spPr>
          <a:xfrm>
            <a:off x="3276600" y="5657671"/>
            <a:ext cx="5867400" cy="1200329"/>
          </a:xfrm>
          <a:prstGeom prst="rect">
            <a:avLst/>
          </a:prstGeom>
          <a:gradFill>
            <a:gsLst>
              <a:gs pos="0">
                <a:schemeClr val="accent1">
                  <a:tint val="66000"/>
                  <a:satMod val="160000"/>
                  <a:alpha val="24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en-US" sz="2400" b="1" dirty="0" smtClean="0"/>
              <a:t>Phillips micro x-ray camera mount modified by Franklin for mounting DNA in controlled  humidity at King’s College, UK.</a:t>
            </a:r>
            <a:endParaRPr lang="en-US" sz="2400" b="1" dirty="0"/>
          </a:p>
        </p:txBody>
      </p:sp>
      <p:sp>
        <p:nvSpPr>
          <p:cNvPr id="8" name="TextBox 7"/>
          <p:cNvSpPr txBox="1"/>
          <p:nvPr/>
        </p:nvSpPr>
        <p:spPr>
          <a:xfrm>
            <a:off x="0" y="1"/>
            <a:ext cx="3657600" cy="762000"/>
          </a:xfrm>
          <a:prstGeom prst="rect">
            <a:avLst/>
          </a:prstGeom>
          <a:gradFill>
            <a:gsLst>
              <a:gs pos="0">
                <a:schemeClr val="accent1">
                  <a:tint val="66000"/>
                  <a:satMod val="160000"/>
                  <a:alpha val="24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en-US" sz="2200" b="1" dirty="0" smtClean="0"/>
              <a:t>First recorded diffraction</a:t>
            </a:r>
          </a:p>
          <a:p>
            <a:r>
              <a:rPr lang="en-US" sz="2200" b="1" dirty="0" smtClean="0"/>
              <a:t> picture of </a:t>
            </a:r>
            <a:r>
              <a:rPr lang="en-US" sz="2200" b="1" dirty="0" smtClean="0">
                <a:solidFill>
                  <a:srgbClr val="7030A0"/>
                </a:solidFill>
              </a:rPr>
              <a:t>A form DNA</a:t>
            </a:r>
            <a:endParaRPr lang="en-US" sz="2200" b="1" i="1" dirty="0"/>
          </a:p>
        </p:txBody>
      </p:sp>
      <p:pic>
        <p:nvPicPr>
          <p:cNvPr id="78850" name="Picture 2" descr="http://www.pbs.org/wgbh/nova/photo51/images/elki-franklinservingcoffee.jpg"/>
          <p:cNvPicPr>
            <a:picLocks noChangeAspect="1" noChangeArrowheads="1"/>
          </p:cNvPicPr>
          <p:nvPr/>
        </p:nvPicPr>
        <p:blipFill>
          <a:blip r:embed="rId4" cstate="print"/>
          <a:srcRect/>
          <a:stretch>
            <a:fillRect/>
          </a:stretch>
        </p:blipFill>
        <p:spPr bwMode="auto">
          <a:xfrm>
            <a:off x="3352800" y="0"/>
            <a:ext cx="5791200" cy="5206230"/>
          </a:xfrm>
          <a:prstGeom prst="rect">
            <a:avLst/>
          </a:prstGeom>
          <a:noFill/>
        </p:spPr>
      </p:pic>
      <p:pic>
        <p:nvPicPr>
          <p:cNvPr id="78853" name="Picture 5"/>
          <p:cNvPicPr>
            <a:picLocks noChangeAspect="1" noChangeArrowheads="1"/>
          </p:cNvPicPr>
          <p:nvPr/>
        </p:nvPicPr>
        <p:blipFill>
          <a:blip r:embed="rId5" cstate="print"/>
          <a:srcRect/>
          <a:stretch>
            <a:fillRect/>
          </a:stretch>
        </p:blipFill>
        <p:spPr bwMode="auto">
          <a:xfrm>
            <a:off x="0" y="762000"/>
            <a:ext cx="3694504" cy="2895600"/>
          </a:xfrm>
          <a:prstGeom prst="rect">
            <a:avLst/>
          </a:prstGeom>
          <a:noFill/>
          <a:ln w="9525">
            <a:noFill/>
            <a:miter lim="800000"/>
            <a:headEnd/>
            <a:tailEnd/>
          </a:ln>
        </p:spPr>
      </p:pic>
      <p:sp>
        <p:nvSpPr>
          <p:cNvPr id="12" name="TextBox 11"/>
          <p:cNvSpPr txBox="1"/>
          <p:nvPr/>
        </p:nvSpPr>
        <p:spPr>
          <a:xfrm>
            <a:off x="3200400" y="5105400"/>
            <a:ext cx="5943600" cy="553998"/>
          </a:xfrm>
          <a:prstGeom prst="rect">
            <a:avLst/>
          </a:prstGeom>
          <a:gradFill>
            <a:gsLst>
              <a:gs pos="0">
                <a:schemeClr val="accent1">
                  <a:tint val="66000"/>
                  <a:satMod val="160000"/>
                  <a:alpha val="24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en-US" sz="3000" b="1" dirty="0" smtClean="0">
                <a:solidFill>
                  <a:srgbClr val="FF0000"/>
                </a:solidFill>
              </a:rPr>
              <a:t>Rosalind Franklin, physical chemist</a:t>
            </a:r>
            <a:endParaRPr lang="en-US" sz="3000" b="1" dirty="0">
              <a:solidFill>
                <a:srgbClr val="FF0000"/>
              </a:solidFill>
            </a:endParaRPr>
          </a:p>
        </p:txBody>
      </p:sp>
      <p:sp>
        <p:nvSpPr>
          <p:cNvPr id="9" name="TextBox 8"/>
          <p:cNvSpPr txBox="1"/>
          <p:nvPr/>
        </p:nvSpPr>
        <p:spPr>
          <a:xfrm>
            <a:off x="3429000" y="0"/>
            <a:ext cx="2895600" cy="707886"/>
          </a:xfrm>
          <a:prstGeom prst="rect">
            <a:avLst/>
          </a:prstGeom>
          <a:noFill/>
        </p:spPr>
        <p:txBody>
          <a:bodyPr wrap="square" rtlCol="0">
            <a:spAutoFit/>
          </a:bodyPr>
          <a:lstStyle/>
          <a:p>
            <a:r>
              <a:rPr lang="en-US" sz="4000" b="1" dirty="0" smtClean="0"/>
              <a:t>EXAMPLE #3</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4818"/>
                                        </p:tgtEl>
                                        <p:attrNameLst>
                                          <p:attrName>style.visibility</p:attrName>
                                        </p:attrNameLst>
                                      </p:cBhvr>
                                      <p:to>
                                        <p:strVal val="visible"/>
                                      </p:to>
                                    </p:set>
                                    <p:animEffect transition="in" filter="blinds(horizontal)">
                                      <p:cBhvr>
                                        <p:cTn id="12" dur="500"/>
                                        <p:tgtEl>
                                          <p:spTgt spid="3481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8853"/>
                                        </p:tgtEl>
                                        <p:attrNameLst>
                                          <p:attrName>style.visibility</p:attrName>
                                        </p:attrNameLst>
                                      </p:cBhvr>
                                      <p:to>
                                        <p:strVal val="visible"/>
                                      </p:to>
                                    </p:set>
                                    <p:animEffect transition="in" filter="blinds(horizontal)">
                                      <p:cBhvr>
                                        <p:cTn id="22" dur="500"/>
                                        <p:tgtEl>
                                          <p:spTgt spid="78853"/>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2" descr="http://www.milkintheclock.com/wp-content/uploads/2009/02/watsoncrick.jpg"/>
          <p:cNvPicPr>
            <a:picLocks noChangeAspect="1" noChangeArrowheads="1"/>
          </p:cNvPicPr>
          <p:nvPr/>
        </p:nvPicPr>
        <p:blipFill>
          <a:blip r:embed="rId3" cstate="print"/>
          <a:srcRect/>
          <a:stretch>
            <a:fillRect/>
          </a:stretch>
        </p:blipFill>
        <p:spPr bwMode="auto">
          <a:xfrm>
            <a:off x="228599" y="914399"/>
            <a:ext cx="5121149" cy="5181601"/>
          </a:xfrm>
          <a:prstGeom prst="rect">
            <a:avLst/>
          </a:prstGeom>
          <a:noFill/>
        </p:spPr>
      </p:pic>
      <p:sp>
        <p:nvSpPr>
          <p:cNvPr id="3" name="TextBox 2"/>
          <p:cNvSpPr txBox="1"/>
          <p:nvPr/>
        </p:nvSpPr>
        <p:spPr>
          <a:xfrm>
            <a:off x="304800" y="228600"/>
            <a:ext cx="2286000" cy="646331"/>
          </a:xfrm>
          <a:prstGeom prst="rect">
            <a:avLst/>
          </a:prstGeom>
          <a:noFill/>
        </p:spPr>
        <p:txBody>
          <a:bodyPr wrap="square" rtlCol="0">
            <a:spAutoFit/>
          </a:bodyPr>
          <a:lstStyle/>
          <a:p>
            <a:r>
              <a:rPr lang="en-US" sz="3600" dirty="0" smtClean="0"/>
              <a:t>Biologist</a:t>
            </a:r>
            <a:endParaRPr lang="en-US" sz="3600" dirty="0"/>
          </a:p>
        </p:txBody>
      </p:sp>
      <p:sp>
        <p:nvSpPr>
          <p:cNvPr id="4" name="TextBox 3"/>
          <p:cNvSpPr txBox="1"/>
          <p:nvPr/>
        </p:nvSpPr>
        <p:spPr>
          <a:xfrm>
            <a:off x="3276600" y="228600"/>
            <a:ext cx="2286000" cy="646331"/>
          </a:xfrm>
          <a:prstGeom prst="rect">
            <a:avLst/>
          </a:prstGeom>
          <a:noFill/>
        </p:spPr>
        <p:txBody>
          <a:bodyPr wrap="square" rtlCol="0">
            <a:spAutoFit/>
          </a:bodyPr>
          <a:lstStyle/>
          <a:p>
            <a:r>
              <a:rPr lang="en-US" sz="3600" dirty="0" smtClean="0"/>
              <a:t>Physicist</a:t>
            </a:r>
            <a:endParaRPr lang="en-US" sz="3600" dirty="0"/>
          </a:p>
        </p:txBody>
      </p:sp>
      <p:sp>
        <p:nvSpPr>
          <p:cNvPr id="5" name="TextBox 4"/>
          <p:cNvSpPr txBox="1"/>
          <p:nvPr/>
        </p:nvSpPr>
        <p:spPr>
          <a:xfrm>
            <a:off x="533400" y="6096000"/>
            <a:ext cx="2209800" cy="584775"/>
          </a:xfrm>
          <a:prstGeom prst="rect">
            <a:avLst/>
          </a:prstGeom>
          <a:noFill/>
        </p:spPr>
        <p:txBody>
          <a:bodyPr wrap="square" rtlCol="0">
            <a:spAutoFit/>
          </a:bodyPr>
          <a:lstStyle/>
          <a:p>
            <a:r>
              <a:rPr lang="en-US" sz="3200" b="1" dirty="0" smtClean="0"/>
              <a:t>WATSON</a:t>
            </a:r>
            <a:endParaRPr lang="en-US" sz="3200" b="1" dirty="0"/>
          </a:p>
        </p:txBody>
      </p:sp>
      <p:sp>
        <p:nvSpPr>
          <p:cNvPr id="6" name="TextBox 5"/>
          <p:cNvSpPr txBox="1"/>
          <p:nvPr/>
        </p:nvSpPr>
        <p:spPr>
          <a:xfrm>
            <a:off x="3657600" y="6096000"/>
            <a:ext cx="2286000" cy="646331"/>
          </a:xfrm>
          <a:prstGeom prst="rect">
            <a:avLst/>
          </a:prstGeom>
          <a:noFill/>
        </p:spPr>
        <p:txBody>
          <a:bodyPr wrap="square" rtlCol="0">
            <a:spAutoFit/>
          </a:bodyPr>
          <a:lstStyle/>
          <a:p>
            <a:r>
              <a:rPr lang="en-US" sz="3600" b="1" dirty="0" smtClean="0"/>
              <a:t>CRICK</a:t>
            </a:r>
            <a:endParaRPr lang="en-US" sz="3600" b="1" dirty="0"/>
          </a:p>
        </p:txBody>
      </p:sp>
      <p:sp>
        <p:nvSpPr>
          <p:cNvPr id="7" name="Rectangle 6"/>
          <p:cNvSpPr/>
          <p:nvPr/>
        </p:nvSpPr>
        <p:spPr>
          <a:xfrm>
            <a:off x="5181600" y="152400"/>
            <a:ext cx="3962400" cy="461665"/>
          </a:xfrm>
          <a:prstGeom prst="rect">
            <a:avLst/>
          </a:prstGeom>
        </p:spPr>
        <p:txBody>
          <a:bodyPr wrap="square">
            <a:spAutoFit/>
          </a:bodyPr>
          <a:lstStyle/>
          <a:p>
            <a:r>
              <a:rPr lang="en-US" sz="2400" b="1" i="1" dirty="0" smtClean="0"/>
              <a:t>Nature</a:t>
            </a:r>
            <a:r>
              <a:rPr lang="en-US" sz="2400" b="1" dirty="0" smtClean="0"/>
              <a:t> </a:t>
            </a:r>
            <a:r>
              <a:rPr lang="en-US" sz="2400" b="1" u="sng" dirty="0" smtClean="0"/>
              <a:t>171</a:t>
            </a:r>
            <a:r>
              <a:rPr lang="en-US" sz="2400" b="1" dirty="0" smtClean="0"/>
              <a:t>, 737-738 (1953</a:t>
            </a:r>
            <a:r>
              <a:rPr lang="en-US" sz="2400" dirty="0" smtClean="0"/>
              <a:t>)</a:t>
            </a:r>
            <a:endParaRPr lang="en-US" sz="2400" dirty="0"/>
          </a:p>
        </p:txBody>
      </p:sp>
      <p:pic>
        <p:nvPicPr>
          <p:cNvPr id="77826" name="Picture 2" descr="http://web.virginia.edu/Heidi/chapter30/Images/30_01.jpg"/>
          <p:cNvPicPr>
            <a:picLocks noChangeAspect="1" noChangeArrowheads="1"/>
          </p:cNvPicPr>
          <p:nvPr/>
        </p:nvPicPr>
        <p:blipFill>
          <a:blip r:embed="rId4" cstate="print"/>
          <a:srcRect/>
          <a:stretch>
            <a:fillRect/>
          </a:stretch>
        </p:blipFill>
        <p:spPr bwMode="auto">
          <a:xfrm>
            <a:off x="5213976" y="838200"/>
            <a:ext cx="3930024" cy="6019800"/>
          </a:xfrm>
          <a:prstGeom prst="rect">
            <a:avLst/>
          </a:prstGeom>
          <a:noFill/>
        </p:spPr>
      </p:pic>
      <p:sp>
        <p:nvSpPr>
          <p:cNvPr id="10" name="TextBox 9"/>
          <p:cNvSpPr txBox="1"/>
          <p:nvPr/>
        </p:nvSpPr>
        <p:spPr>
          <a:xfrm>
            <a:off x="5257800" y="1981200"/>
            <a:ext cx="3886200" cy="1138773"/>
          </a:xfrm>
          <a:prstGeom prst="rect">
            <a:avLst/>
          </a:prstGeom>
          <a:solidFill>
            <a:schemeClr val="bg2">
              <a:alpha val="32000"/>
            </a:schemeClr>
          </a:solidFill>
        </p:spPr>
        <p:txBody>
          <a:bodyPr wrap="square" rtlCol="0">
            <a:spAutoFit/>
          </a:bodyPr>
          <a:lstStyle/>
          <a:p>
            <a:r>
              <a:rPr lang="en-US" sz="3400" b="1" dirty="0" smtClean="0"/>
              <a:t>The paper that changed everything.</a:t>
            </a:r>
            <a:endParaRPr lang="en-US" sz="3400" b="1" dirty="0"/>
          </a:p>
        </p:txBody>
      </p:sp>
      <p:sp>
        <p:nvSpPr>
          <p:cNvPr id="11" name="TextBox 10"/>
          <p:cNvSpPr txBox="1"/>
          <p:nvPr/>
        </p:nvSpPr>
        <p:spPr>
          <a:xfrm>
            <a:off x="2133600" y="228600"/>
            <a:ext cx="1066800" cy="381000"/>
          </a:xfrm>
          <a:prstGeom prst="rect">
            <a:avLst/>
          </a:prstGeom>
          <a:noFill/>
        </p:spPr>
        <p:txBody>
          <a:bodyPr wrap="square" rtlCol="0">
            <a:spAutoFit/>
          </a:bodyPr>
          <a:lstStyle/>
          <a:p>
            <a:r>
              <a:rPr lang="en-US" b="1" dirty="0" smtClean="0"/>
              <a:t>CHEMIST</a:t>
            </a:r>
            <a:endParaRPr lang="en-US" b="1" dirty="0"/>
          </a:p>
        </p:txBody>
      </p:sp>
      <p:sp>
        <p:nvSpPr>
          <p:cNvPr id="12" name="Oval 11"/>
          <p:cNvSpPr/>
          <p:nvPr/>
        </p:nvSpPr>
        <p:spPr>
          <a:xfrm>
            <a:off x="2209800" y="0"/>
            <a:ext cx="914400" cy="914400"/>
          </a:xfrm>
          <a:prstGeom prst="ellipse">
            <a:avLst/>
          </a:prstGeom>
          <a:noFill/>
          <a:ln w="730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2" idx="7"/>
            <a:endCxn id="12" idx="3"/>
          </p:cNvCxnSpPr>
          <p:nvPr/>
        </p:nvCxnSpPr>
        <p:spPr>
          <a:xfrm rot="16200000" flipH="1" flipV="1">
            <a:off x="2343711" y="133911"/>
            <a:ext cx="646578" cy="646578"/>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77826"/>
                                        </p:tgtEl>
                                        <p:attrNameLst>
                                          <p:attrName>style.visibility</p:attrName>
                                        </p:attrNameLst>
                                      </p:cBhvr>
                                      <p:to>
                                        <p:strVal val="visible"/>
                                      </p:to>
                                    </p:set>
                                    <p:animEffect transition="in" filter="box(in)">
                                      <p:cBhvr>
                                        <p:cTn id="23" dur="500"/>
                                        <p:tgtEl>
                                          <p:spTgt spid="77826"/>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ox(in)">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ox(in)">
                                      <p:cBhvr>
                                        <p:cTn id="36" dur="500"/>
                                        <p:tgtEl>
                                          <p:spTgt spid="12"/>
                                        </p:tgtEl>
                                      </p:cBhvr>
                                    </p:animEffect>
                                  </p:childTnLst>
                                </p:cTn>
                              </p:par>
                              <p:par>
                                <p:cTn id="37" presetID="4" presetClass="entr" presetSubtype="16" fill="hold"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ox(in)">
                                      <p:cBhvr>
                                        <p:cTn id="39" dur="500"/>
                                        <p:tgtEl>
                                          <p:spTgt spid="14"/>
                                        </p:tgtEl>
                                      </p:cBhvr>
                                    </p:animEffect>
                                  </p:childTnLst>
                                </p:cTn>
                              </p:par>
                              <p:par>
                                <p:cTn id="40" presetID="4" presetClass="entr" presetSubtype="16" fill="hold"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ox(in)">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B'-form of DNA - photograph taken at King's College London"/>
          <p:cNvPicPr>
            <a:picLocks noChangeAspect="1" noChangeArrowheads="1"/>
          </p:cNvPicPr>
          <p:nvPr/>
        </p:nvPicPr>
        <p:blipFill>
          <a:blip r:embed="rId4" cstate="print"/>
          <a:srcRect/>
          <a:stretch>
            <a:fillRect/>
          </a:stretch>
        </p:blipFill>
        <p:spPr bwMode="auto">
          <a:xfrm>
            <a:off x="1" y="0"/>
            <a:ext cx="2590800" cy="3048000"/>
          </a:xfrm>
          <a:prstGeom prst="rect">
            <a:avLst/>
          </a:prstGeom>
          <a:noFill/>
        </p:spPr>
      </p:pic>
      <p:graphicFrame>
        <p:nvGraphicFramePr>
          <p:cNvPr id="52226" name="Object 2"/>
          <p:cNvGraphicFramePr>
            <a:graphicFrameLocks noChangeAspect="1"/>
          </p:cNvGraphicFramePr>
          <p:nvPr/>
        </p:nvGraphicFramePr>
        <p:xfrm>
          <a:off x="609600" y="3733800"/>
          <a:ext cx="1689100" cy="2057400"/>
        </p:xfrm>
        <a:graphic>
          <a:graphicData uri="http://schemas.openxmlformats.org/presentationml/2006/ole">
            <mc:AlternateContent xmlns:mc="http://schemas.openxmlformats.org/markup-compatibility/2006">
              <mc:Choice xmlns:v="urn:schemas-microsoft-com:vml" Requires="v">
                <p:oleObj spid="_x0000_s3079" name="ChemSketch" r:id="rId5" imgW="734568" imgH="896112" progId="ACD.ChemSketch.20">
                  <p:embed/>
                </p:oleObj>
              </mc:Choice>
              <mc:Fallback>
                <p:oleObj name="ChemSketch" r:id="rId5" imgW="734568" imgH="896112" progId="ACD.ChemSketch.20">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3733800"/>
                        <a:ext cx="16891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4" name="Picture 4" descr="http://static.howstuffworks.com/gif/dna-2.jpg"/>
          <p:cNvPicPr>
            <a:picLocks noChangeAspect="1" noChangeArrowheads="1"/>
          </p:cNvPicPr>
          <p:nvPr/>
        </p:nvPicPr>
        <p:blipFill>
          <a:blip r:embed="rId7" cstate="print"/>
          <a:srcRect/>
          <a:stretch>
            <a:fillRect/>
          </a:stretch>
        </p:blipFill>
        <p:spPr bwMode="auto">
          <a:xfrm>
            <a:off x="4029074" y="609600"/>
            <a:ext cx="3514725" cy="6248400"/>
          </a:xfrm>
          <a:prstGeom prst="rect">
            <a:avLst/>
          </a:prstGeom>
          <a:noFill/>
        </p:spPr>
      </p:pic>
      <p:sp>
        <p:nvSpPr>
          <p:cNvPr id="13" name="TextBox 12"/>
          <p:cNvSpPr txBox="1"/>
          <p:nvPr/>
        </p:nvSpPr>
        <p:spPr>
          <a:xfrm>
            <a:off x="5867400" y="2362200"/>
            <a:ext cx="1447800" cy="646331"/>
          </a:xfrm>
          <a:prstGeom prst="rect">
            <a:avLst/>
          </a:prstGeom>
          <a:noFill/>
          <a:ln w="50800">
            <a:solidFill>
              <a:srgbClr val="FF0000"/>
            </a:solidFill>
          </a:ln>
        </p:spPr>
        <p:txBody>
          <a:bodyPr wrap="square" rtlCol="0">
            <a:spAutoFit/>
          </a:bodyPr>
          <a:lstStyle/>
          <a:p>
            <a:endParaRPr lang="en-US" dirty="0" smtClean="0"/>
          </a:p>
          <a:p>
            <a:endParaRPr lang="en-US" dirty="0"/>
          </a:p>
        </p:txBody>
      </p:sp>
      <p:sp>
        <p:nvSpPr>
          <p:cNvPr id="16" name="TextBox 15"/>
          <p:cNvSpPr txBox="1"/>
          <p:nvPr/>
        </p:nvSpPr>
        <p:spPr>
          <a:xfrm>
            <a:off x="-7917" y="5791200"/>
            <a:ext cx="5638800" cy="954107"/>
          </a:xfrm>
          <a:prstGeom prst="rect">
            <a:avLst/>
          </a:prstGeom>
          <a:noFill/>
        </p:spPr>
        <p:txBody>
          <a:bodyPr wrap="square" rtlCol="0">
            <a:spAutoFit/>
          </a:bodyPr>
          <a:lstStyle/>
          <a:p>
            <a:r>
              <a:rPr lang="en-US" sz="2800" b="1" i="1" dirty="0" smtClean="0"/>
              <a:t>  CHEMISTS:</a:t>
            </a:r>
          </a:p>
          <a:p>
            <a:r>
              <a:rPr lang="en-US" sz="2800" b="1" i="1" dirty="0"/>
              <a:t> </a:t>
            </a:r>
            <a:r>
              <a:rPr lang="en-US" sz="2800" b="1" i="1" dirty="0" smtClean="0"/>
              <a:t>     EVERYWHERE IN THE DETAILS</a:t>
            </a:r>
            <a:endParaRPr lang="en-US" sz="2800" b="1" i="1" dirty="0"/>
          </a:p>
        </p:txBody>
      </p:sp>
      <p:cxnSp>
        <p:nvCxnSpPr>
          <p:cNvPr id="15" name="Straight Arrow Connector 14"/>
          <p:cNvCxnSpPr/>
          <p:nvPr/>
        </p:nvCxnSpPr>
        <p:spPr>
          <a:xfrm>
            <a:off x="2362200" y="1676400"/>
            <a:ext cx="2209800" cy="76200"/>
          </a:xfrm>
          <a:prstGeom prst="straightConnector1">
            <a:avLst/>
          </a:prstGeom>
          <a:ln w="698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1828800" y="2895600"/>
            <a:ext cx="3886200" cy="1447800"/>
          </a:xfrm>
          <a:prstGeom prst="straightConnector1">
            <a:avLst/>
          </a:prstGeom>
          <a:ln w="698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par>
                                <p:cTn id="18" presetID="3" presetClass="entr" presetSubtype="10" fill="hold"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blinds(horizontal)">
                                      <p:cBhvr>
                                        <p:cTn id="2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3.org/2005/Talks/0308-semweb-em/legos.jpg"/>
          <p:cNvPicPr>
            <a:picLocks noChangeAspect="1" noChangeArrowheads="1"/>
          </p:cNvPicPr>
          <p:nvPr/>
        </p:nvPicPr>
        <p:blipFill>
          <a:blip r:embed="rId2" cstate="print"/>
          <a:srcRect/>
          <a:stretch>
            <a:fillRect/>
          </a:stretch>
        </p:blipFill>
        <p:spPr bwMode="auto">
          <a:xfrm>
            <a:off x="1066800" y="3124200"/>
            <a:ext cx="3390900" cy="3390900"/>
          </a:xfrm>
          <a:prstGeom prst="rect">
            <a:avLst/>
          </a:prstGeom>
          <a:noFill/>
        </p:spPr>
      </p:pic>
      <p:pic>
        <p:nvPicPr>
          <p:cNvPr id="1030" name="Picture 6" descr="http://media.techeblog.com/images/legomario_1.jpg"/>
          <p:cNvPicPr>
            <a:picLocks noChangeAspect="1" noChangeArrowheads="1"/>
          </p:cNvPicPr>
          <p:nvPr/>
        </p:nvPicPr>
        <p:blipFill>
          <a:blip r:embed="rId3" cstate="print"/>
          <a:srcRect/>
          <a:stretch>
            <a:fillRect/>
          </a:stretch>
        </p:blipFill>
        <p:spPr bwMode="auto">
          <a:xfrm>
            <a:off x="5562600" y="1143000"/>
            <a:ext cx="3309185" cy="4419600"/>
          </a:xfrm>
          <a:prstGeom prst="rect">
            <a:avLst/>
          </a:prstGeom>
          <a:noFill/>
        </p:spPr>
      </p:pic>
      <p:sp>
        <p:nvSpPr>
          <p:cNvPr id="6" name="TextBox 5"/>
          <p:cNvSpPr txBox="1"/>
          <p:nvPr/>
        </p:nvSpPr>
        <p:spPr>
          <a:xfrm>
            <a:off x="533400" y="1295400"/>
            <a:ext cx="4800600" cy="1754326"/>
          </a:xfrm>
          <a:prstGeom prst="rect">
            <a:avLst/>
          </a:prstGeom>
          <a:noFill/>
        </p:spPr>
        <p:txBody>
          <a:bodyPr wrap="square" rtlCol="0">
            <a:spAutoFit/>
          </a:bodyPr>
          <a:lstStyle/>
          <a:p>
            <a:pPr algn="ctr"/>
            <a:r>
              <a:rPr lang="en-US" sz="3600" b="1" dirty="0" smtClean="0"/>
              <a:t>Chemical Elements: basic building blocks of everything </a:t>
            </a:r>
            <a:endParaRPr lang="en-US" sz="3600" b="1" dirty="0"/>
          </a:p>
        </p:txBody>
      </p:sp>
      <p:sp>
        <p:nvSpPr>
          <p:cNvPr id="7" name="TextBox 6"/>
          <p:cNvSpPr txBox="1"/>
          <p:nvPr/>
        </p:nvSpPr>
        <p:spPr>
          <a:xfrm>
            <a:off x="457200" y="228600"/>
            <a:ext cx="6096000" cy="707886"/>
          </a:xfrm>
          <a:prstGeom prst="rect">
            <a:avLst/>
          </a:prstGeom>
          <a:gradFill flip="none" rotWithShape="1">
            <a:gsLst>
              <a:gs pos="0">
                <a:schemeClr val="accent1">
                  <a:lumMod val="40000"/>
                  <a:lumOff val="60000"/>
                </a:schemeClr>
              </a:gs>
              <a:gs pos="39999">
                <a:srgbClr val="85C2FF"/>
              </a:gs>
              <a:gs pos="70000">
                <a:srgbClr val="C4D6EB"/>
              </a:gs>
              <a:gs pos="100000">
                <a:srgbClr val="FFEBFA"/>
              </a:gs>
            </a:gsLst>
            <a:lin ang="10800000" scaled="0"/>
            <a:tileRect/>
          </a:gradFill>
        </p:spPr>
        <p:txBody>
          <a:bodyPr wrap="square" rtlCol="0">
            <a:spAutoFit/>
          </a:bodyPr>
          <a:lstStyle/>
          <a:p>
            <a:r>
              <a:rPr lang="en-US" sz="4000" b="1" dirty="0" smtClean="0">
                <a:solidFill>
                  <a:srgbClr val="FF0000"/>
                </a:solidFill>
              </a:rPr>
              <a:t>The start of everything….</a:t>
            </a: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linds(horizontal)">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30"/>
                                        </p:tgtEl>
                                        <p:attrNameLst>
                                          <p:attrName>style.visibility</p:attrName>
                                        </p:attrNameLst>
                                      </p:cBhvr>
                                      <p:to>
                                        <p:strVal val="visible"/>
                                      </p:to>
                                    </p:set>
                                    <p:animEffect transition="in" filter="blinds(horizontal)">
                                      <p:cBhvr>
                                        <p:cTn id="17" dur="5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riodic-table.gif"/>
          <p:cNvPicPr>
            <a:picLocks noChangeAspect="1"/>
          </p:cNvPicPr>
          <p:nvPr/>
        </p:nvPicPr>
        <p:blipFill>
          <a:blip r:embed="rId3" cstate="print"/>
          <a:stretch>
            <a:fillRect/>
          </a:stretch>
        </p:blipFill>
        <p:spPr>
          <a:xfrm>
            <a:off x="0" y="1066800"/>
            <a:ext cx="8839200" cy="5238750"/>
          </a:xfrm>
          <a:prstGeom prst="rect">
            <a:avLst/>
          </a:prstGeom>
        </p:spPr>
      </p:pic>
      <p:sp>
        <p:nvSpPr>
          <p:cNvPr id="5" name="TextBox 4"/>
          <p:cNvSpPr txBox="1"/>
          <p:nvPr/>
        </p:nvSpPr>
        <p:spPr>
          <a:xfrm>
            <a:off x="1524000" y="0"/>
            <a:ext cx="6553200" cy="1077218"/>
          </a:xfrm>
          <a:prstGeom prst="rect">
            <a:avLst/>
          </a:prstGeom>
          <a:noFill/>
        </p:spPr>
        <p:txBody>
          <a:bodyPr wrap="square" rtlCol="0">
            <a:spAutoFit/>
          </a:bodyPr>
          <a:lstStyle/>
          <a:p>
            <a:r>
              <a:rPr lang="en-US" sz="3200" dirty="0" smtClean="0"/>
              <a:t>Periodic Table of the Elements:</a:t>
            </a:r>
          </a:p>
          <a:p>
            <a:r>
              <a:rPr lang="en-US" sz="3200" dirty="0" smtClean="0"/>
              <a:t> </a:t>
            </a:r>
            <a:r>
              <a:rPr lang="en-US" sz="3200" dirty="0" smtClean="0">
                <a:solidFill>
                  <a:srgbClr val="FF0000"/>
                </a:solidFill>
              </a:rPr>
              <a:t>the building blocks </a:t>
            </a:r>
            <a:r>
              <a:rPr lang="en-US" sz="3200" smtClean="0">
                <a:solidFill>
                  <a:srgbClr val="FF0000"/>
                </a:solidFill>
              </a:rPr>
              <a:t>of everything</a:t>
            </a:r>
            <a:endParaRPr lang="en-US" sz="3200" dirty="0">
              <a:solidFill>
                <a:srgbClr val="FF0000"/>
              </a:solidFill>
            </a:endParaRPr>
          </a:p>
        </p:txBody>
      </p:sp>
      <p:sp>
        <p:nvSpPr>
          <p:cNvPr id="6" name="Rectangle 5"/>
          <p:cNvSpPr/>
          <p:nvPr/>
        </p:nvSpPr>
        <p:spPr>
          <a:xfrm>
            <a:off x="152400" y="1143000"/>
            <a:ext cx="8763000" cy="17526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086600" y="0"/>
            <a:ext cx="2057400" cy="923330"/>
          </a:xfrm>
          <a:prstGeom prst="rect">
            <a:avLst/>
          </a:prstGeom>
          <a:solidFill>
            <a:srgbClr val="FFFF00"/>
          </a:solidFill>
        </p:spPr>
        <p:txBody>
          <a:bodyPr wrap="square" rtlCol="0">
            <a:spAutoFit/>
          </a:bodyPr>
          <a:lstStyle/>
          <a:p>
            <a:r>
              <a:rPr lang="en-US" b="1" dirty="0" smtClean="0"/>
              <a:t>Know Names and Symbols by Wed:</a:t>
            </a:r>
          </a:p>
          <a:p>
            <a:r>
              <a:rPr lang="en-US" b="1" dirty="0" smtClean="0"/>
              <a:t>1</a:t>
            </a:r>
            <a:r>
              <a:rPr lang="en-US" b="1" baseline="30000" dirty="0" smtClean="0"/>
              <a:t>st</a:t>
            </a:r>
            <a:r>
              <a:rPr lang="en-US" b="1" dirty="0" smtClean="0"/>
              <a:t> three  rows</a:t>
            </a:r>
            <a:endParaRPr lang="en-US" b="1" dirty="0"/>
          </a:p>
        </p:txBody>
      </p:sp>
      <p:cxnSp>
        <p:nvCxnSpPr>
          <p:cNvPr id="9" name="Straight Arrow Connector 8"/>
          <p:cNvCxnSpPr/>
          <p:nvPr/>
        </p:nvCxnSpPr>
        <p:spPr>
          <a:xfrm rot="10800000" flipV="1">
            <a:off x="7772400" y="838200"/>
            <a:ext cx="381000" cy="30480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200400" y="5715000"/>
            <a:ext cx="4800600" cy="584775"/>
          </a:xfrm>
          <a:prstGeom prst="rect">
            <a:avLst/>
          </a:prstGeom>
          <a:solidFill>
            <a:srgbClr val="FFFF00">
              <a:alpha val="36000"/>
            </a:srgbClr>
          </a:solidFill>
        </p:spPr>
        <p:txBody>
          <a:bodyPr wrap="square" rtlCol="0">
            <a:spAutoFit/>
          </a:bodyPr>
          <a:lstStyle/>
          <a:p>
            <a:r>
              <a:rPr lang="en-US" sz="3200" b="1" dirty="0" smtClean="0"/>
              <a:t>Man Made (actinides)</a:t>
            </a:r>
            <a:endParaRPr lang="en-US" sz="3200" b="1" dirty="0"/>
          </a:p>
        </p:txBody>
      </p:sp>
      <p:sp>
        <p:nvSpPr>
          <p:cNvPr id="11" name="TextBox 10"/>
          <p:cNvSpPr txBox="1"/>
          <p:nvPr/>
        </p:nvSpPr>
        <p:spPr>
          <a:xfrm>
            <a:off x="1219200" y="4495800"/>
            <a:ext cx="7543800" cy="584775"/>
          </a:xfrm>
          <a:prstGeom prst="rect">
            <a:avLst/>
          </a:prstGeom>
          <a:solidFill>
            <a:srgbClr val="FFFF00">
              <a:alpha val="36000"/>
            </a:srgbClr>
          </a:solidFill>
        </p:spPr>
        <p:txBody>
          <a:bodyPr wrap="square" rtlCol="0">
            <a:spAutoFit/>
          </a:bodyPr>
          <a:lstStyle/>
          <a:p>
            <a:r>
              <a:rPr lang="en-US" sz="3200" b="1" dirty="0" smtClean="0"/>
              <a:t>Man Made (short-lived)</a:t>
            </a:r>
            <a:endParaRPr lang="en-US" dirty="0"/>
          </a:p>
        </p:txBody>
      </p:sp>
      <p:sp>
        <p:nvSpPr>
          <p:cNvPr id="14" name="TextBox 13"/>
          <p:cNvSpPr txBox="1"/>
          <p:nvPr/>
        </p:nvSpPr>
        <p:spPr>
          <a:xfrm>
            <a:off x="1371600" y="1219200"/>
            <a:ext cx="4038600" cy="1200329"/>
          </a:xfrm>
          <a:prstGeom prst="rect">
            <a:avLst/>
          </a:prstGeom>
          <a:solidFill>
            <a:schemeClr val="bg1"/>
          </a:solidFill>
        </p:spPr>
        <p:txBody>
          <a:bodyPr wrap="square" rtlCol="0">
            <a:spAutoFit/>
          </a:bodyPr>
          <a:lstStyle/>
          <a:p>
            <a:endParaRPr lang="en-US" dirty="0" smtClean="0"/>
          </a:p>
          <a:p>
            <a:endParaRPr lang="en-US" dirty="0" smtClean="0"/>
          </a:p>
          <a:p>
            <a:endParaRPr lang="en-US" dirty="0" smtClean="0"/>
          </a:p>
          <a:p>
            <a:endParaRPr lang="en-US" dirty="0"/>
          </a:p>
        </p:txBody>
      </p:sp>
      <p:sp>
        <p:nvSpPr>
          <p:cNvPr id="15" name="TextBox 14"/>
          <p:cNvSpPr txBox="1"/>
          <p:nvPr/>
        </p:nvSpPr>
        <p:spPr>
          <a:xfrm>
            <a:off x="838200" y="1295400"/>
            <a:ext cx="6477000" cy="400110"/>
          </a:xfrm>
          <a:prstGeom prst="rect">
            <a:avLst/>
          </a:prstGeom>
          <a:solidFill>
            <a:srgbClr val="FFFF00"/>
          </a:solidFill>
        </p:spPr>
        <p:txBody>
          <a:bodyPr wrap="square" rtlCol="0">
            <a:spAutoFit/>
          </a:bodyPr>
          <a:lstStyle/>
          <a:p>
            <a:r>
              <a:rPr lang="en-US" sz="2000" b="1" dirty="0" smtClean="0"/>
              <a:t> Main stuff of  Sun , living systems, Earth’s  oceans and crust</a:t>
            </a:r>
            <a:endParaRPr lang="en-US" sz="2000" b="1" dirty="0"/>
          </a:p>
        </p:txBody>
      </p:sp>
      <p:sp>
        <p:nvSpPr>
          <p:cNvPr id="16" name="Rectangle 15"/>
          <p:cNvSpPr/>
          <p:nvPr/>
        </p:nvSpPr>
        <p:spPr>
          <a:xfrm>
            <a:off x="609600" y="2971800"/>
            <a:ext cx="533400" cy="457200"/>
          </a:xfrm>
          <a:prstGeom prst="rect">
            <a:avLst/>
          </a:prstGeom>
          <a:solidFill>
            <a:schemeClr val="tx2">
              <a:lumMod val="60000"/>
              <a:lumOff val="40000"/>
              <a:alpha val="29000"/>
            </a:scheme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505200" y="2971800"/>
            <a:ext cx="457200" cy="457200"/>
          </a:xfrm>
          <a:prstGeom prst="rect">
            <a:avLst/>
          </a:prstGeom>
          <a:solidFill>
            <a:schemeClr val="tx2">
              <a:lumMod val="60000"/>
              <a:lumOff val="40000"/>
              <a:alpha val="29000"/>
            </a:scheme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52400" y="2971800"/>
            <a:ext cx="533400" cy="457200"/>
          </a:xfrm>
          <a:prstGeom prst="rect">
            <a:avLst/>
          </a:prstGeom>
          <a:solidFill>
            <a:schemeClr val="tx2">
              <a:lumMod val="60000"/>
              <a:lumOff val="40000"/>
              <a:alpha val="29000"/>
            </a:scheme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971800" y="2971800"/>
            <a:ext cx="533400" cy="457200"/>
          </a:xfrm>
          <a:prstGeom prst="rect">
            <a:avLst/>
          </a:prstGeom>
          <a:solidFill>
            <a:schemeClr val="tx2">
              <a:lumMod val="60000"/>
              <a:lumOff val="40000"/>
              <a:alpha val="29000"/>
            </a:scheme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772400" y="2971800"/>
            <a:ext cx="533400" cy="457200"/>
          </a:xfrm>
          <a:prstGeom prst="rect">
            <a:avLst/>
          </a:prstGeom>
          <a:solidFill>
            <a:schemeClr val="tx2">
              <a:lumMod val="60000"/>
              <a:lumOff val="40000"/>
              <a:alpha val="29000"/>
            </a:scheme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848600" y="3505200"/>
            <a:ext cx="533400" cy="457200"/>
          </a:xfrm>
          <a:prstGeom prst="rect">
            <a:avLst/>
          </a:prstGeom>
          <a:solidFill>
            <a:schemeClr val="tx2">
              <a:lumMod val="60000"/>
              <a:lumOff val="40000"/>
              <a:alpha val="29000"/>
            </a:scheme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495800" y="2971800"/>
            <a:ext cx="457200" cy="457200"/>
          </a:xfrm>
          <a:prstGeom prst="rect">
            <a:avLst/>
          </a:prstGeom>
          <a:solidFill>
            <a:schemeClr val="tx2">
              <a:lumMod val="60000"/>
              <a:lumOff val="40000"/>
              <a:alpha val="29000"/>
            </a:scheme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ox(in)">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ox(in)">
                                      <p:cBhvr>
                                        <p:cTn id="27" dur="500"/>
                                        <p:tgtEl>
                                          <p:spTgt spid="18"/>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box(in)">
                                      <p:cBhvr>
                                        <p:cTn id="30" dur="500"/>
                                        <p:tgtEl>
                                          <p:spTgt spid="16"/>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box(in)">
                                      <p:cBhvr>
                                        <p:cTn id="33" dur="500"/>
                                        <p:tgtEl>
                                          <p:spTgt spid="19"/>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box(in)">
                                      <p:cBhvr>
                                        <p:cTn id="36" dur="500"/>
                                        <p:tgtEl>
                                          <p:spTgt spid="17"/>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box(in)">
                                      <p:cBhvr>
                                        <p:cTn id="39" dur="500"/>
                                        <p:tgtEl>
                                          <p:spTgt spid="20"/>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ox(in)">
                                      <p:cBhvr>
                                        <p:cTn id="42" dur="500"/>
                                        <p:tgtEl>
                                          <p:spTgt spid="21"/>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box(in)">
                                      <p:cBhvr>
                                        <p:cTn id="45" dur="500"/>
                                        <p:tgtEl>
                                          <p:spTgt spid="22"/>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blinds(horizontal)">
                                      <p:cBhvr>
                                        <p:cTn id="50" dur="500"/>
                                        <p:tgtEl>
                                          <p:spTgt spid="7"/>
                                        </p:tgtEl>
                                      </p:cBhvr>
                                    </p:animEffect>
                                  </p:childTnLst>
                                </p:cTn>
                              </p:par>
                              <p:par>
                                <p:cTn id="51" presetID="3" presetClass="entr" presetSubtype="10" fill="hold" nodeType="with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blinds(horizontal)">
                                      <p:cBhvr>
                                        <p:cTn id="5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1"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991600" cy="107721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l">
              <a:spcBef>
                <a:spcPts val="0"/>
              </a:spcBef>
            </a:pPr>
            <a:r>
              <a:rPr lang="en-US" sz="3200" b="1" dirty="0" smtClean="0"/>
              <a:t>The first real try at probing the atom’s insides</a:t>
            </a:r>
            <a:r>
              <a:rPr lang="en-US" sz="3200" dirty="0" smtClean="0"/>
              <a:t>:</a:t>
            </a:r>
          </a:p>
          <a:p>
            <a:pPr algn="l">
              <a:spcBef>
                <a:spcPts val="0"/>
              </a:spcBef>
            </a:pPr>
            <a:r>
              <a:rPr lang="en-US" sz="3200" dirty="0" smtClean="0"/>
              <a:t> </a:t>
            </a:r>
            <a:r>
              <a:rPr lang="en-US" sz="3200" b="1" dirty="0" smtClean="0">
                <a:solidFill>
                  <a:srgbClr val="FF0000"/>
                </a:solidFill>
              </a:rPr>
              <a:t>J. J</a:t>
            </a:r>
            <a:r>
              <a:rPr lang="en-US" sz="3200" dirty="0" smtClean="0"/>
              <a:t>. </a:t>
            </a:r>
            <a:r>
              <a:rPr lang="en-US" sz="3200" b="1" dirty="0" smtClean="0">
                <a:solidFill>
                  <a:srgbClr val="FF0000"/>
                </a:solidFill>
              </a:rPr>
              <a:t>Thomson’s</a:t>
            </a:r>
            <a:r>
              <a:rPr lang="en-US" sz="3200" dirty="0" smtClean="0"/>
              <a:t> `</a:t>
            </a:r>
            <a:r>
              <a:rPr lang="en-US" sz="3200" b="1" dirty="0" smtClean="0">
                <a:solidFill>
                  <a:srgbClr val="CC3300"/>
                </a:solidFill>
              </a:rPr>
              <a:t>CRT’</a:t>
            </a:r>
            <a:r>
              <a:rPr lang="en-US" sz="3200" dirty="0" smtClean="0"/>
              <a:t>:</a:t>
            </a:r>
            <a:r>
              <a:rPr lang="en-US" sz="3200" b="1" dirty="0" smtClean="0"/>
              <a:t> 1897 </a:t>
            </a:r>
            <a:endParaRPr lang="en-US" sz="2800" b="1" dirty="0">
              <a:solidFill>
                <a:srgbClr val="FF0000"/>
              </a:solidFill>
            </a:endParaRPr>
          </a:p>
        </p:txBody>
      </p:sp>
      <p:sp>
        <p:nvSpPr>
          <p:cNvPr id="5" name="TextBox 4"/>
          <p:cNvSpPr txBox="1"/>
          <p:nvPr/>
        </p:nvSpPr>
        <p:spPr>
          <a:xfrm>
            <a:off x="228600" y="3200400"/>
            <a:ext cx="3810000" cy="1077218"/>
          </a:xfrm>
          <a:prstGeom prst="rect">
            <a:avLst/>
          </a:prstGeom>
          <a:solidFill>
            <a:srgbClr val="FFFF00"/>
          </a:solidFill>
        </p:spPr>
        <p:txBody>
          <a:bodyPr wrap="square" rtlCol="0">
            <a:spAutoFit/>
          </a:bodyPr>
          <a:lstStyle/>
          <a:p>
            <a:r>
              <a:rPr lang="en-US" sz="3200" b="1" dirty="0" smtClean="0">
                <a:solidFill>
                  <a:srgbClr val="FF0000"/>
                </a:solidFill>
              </a:rPr>
              <a:t>J.J’s</a:t>
            </a:r>
            <a:r>
              <a:rPr lang="en-US" sz="3200" b="1" dirty="0" smtClean="0"/>
              <a:t> `</a:t>
            </a:r>
            <a:r>
              <a:rPr lang="en-US" sz="3200" b="1" dirty="0" smtClean="0">
                <a:solidFill>
                  <a:srgbClr val="FF0000"/>
                </a:solidFill>
              </a:rPr>
              <a:t>C</a:t>
            </a:r>
            <a:r>
              <a:rPr lang="en-US" sz="3200" b="1" dirty="0" smtClean="0"/>
              <a:t>athode </a:t>
            </a:r>
            <a:r>
              <a:rPr lang="en-US" sz="3200" b="1" dirty="0" smtClean="0">
                <a:solidFill>
                  <a:srgbClr val="FF0000"/>
                </a:solidFill>
              </a:rPr>
              <a:t>R</a:t>
            </a:r>
            <a:r>
              <a:rPr lang="en-US" sz="3200" b="1" dirty="0" smtClean="0"/>
              <a:t>ay </a:t>
            </a:r>
            <a:r>
              <a:rPr lang="en-US" sz="3200" b="1" dirty="0" smtClean="0">
                <a:solidFill>
                  <a:srgbClr val="FF0000"/>
                </a:solidFill>
              </a:rPr>
              <a:t>T</a:t>
            </a:r>
            <a:r>
              <a:rPr lang="en-US" sz="3200" b="1" dirty="0" smtClean="0"/>
              <a:t>ube’ (</a:t>
            </a:r>
            <a:r>
              <a:rPr lang="en-US" sz="3200" b="1" dirty="0" smtClean="0">
                <a:solidFill>
                  <a:srgbClr val="FF0000"/>
                </a:solidFill>
              </a:rPr>
              <a:t>CRT</a:t>
            </a:r>
            <a:r>
              <a:rPr lang="en-US" sz="3200" b="1" dirty="0" smtClean="0"/>
              <a:t>)*</a:t>
            </a:r>
          </a:p>
        </p:txBody>
      </p:sp>
      <p:pic>
        <p:nvPicPr>
          <p:cNvPr id="35846" name="Picture 6" descr="http://www.chemteam.info/Gallery/JJ&amp;CRT.GIF"/>
          <p:cNvPicPr>
            <a:picLocks noChangeAspect="1" noChangeArrowheads="1"/>
          </p:cNvPicPr>
          <p:nvPr/>
        </p:nvPicPr>
        <p:blipFill>
          <a:blip r:embed="rId3" cstate="print"/>
          <a:srcRect/>
          <a:stretch>
            <a:fillRect/>
          </a:stretch>
        </p:blipFill>
        <p:spPr bwMode="auto">
          <a:xfrm>
            <a:off x="4405748" y="1371600"/>
            <a:ext cx="4738252" cy="3048000"/>
          </a:xfrm>
          <a:prstGeom prst="rect">
            <a:avLst/>
          </a:prstGeom>
          <a:noFill/>
        </p:spPr>
      </p:pic>
      <p:sp>
        <p:nvSpPr>
          <p:cNvPr id="9" name="TextBox 8"/>
          <p:cNvSpPr txBox="1"/>
          <p:nvPr/>
        </p:nvSpPr>
        <p:spPr>
          <a:xfrm>
            <a:off x="228600" y="1143000"/>
            <a:ext cx="4114800" cy="1569660"/>
          </a:xfrm>
          <a:prstGeom prst="rect">
            <a:avLst/>
          </a:prstGeom>
          <a:solidFill>
            <a:srgbClr val="FFFF00"/>
          </a:solidFill>
        </p:spPr>
        <p:txBody>
          <a:bodyPr wrap="square" rtlCol="0">
            <a:spAutoFit/>
          </a:bodyPr>
          <a:lstStyle/>
          <a:p>
            <a:r>
              <a:rPr lang="en-US" sz="3200" b="1" dirty="0" smtClean="0">
                <a:solidFill>
                  <a:srgbClr val="FF0000"/>
                </a:solidFill>
              </a:rPr>
              <a:t>J.J. Thomson </a:t>
            </a:r>
            <a:r>
              <a:rPr lang="en-US" sz="3200" b="1" dirty="0" smtClean="0"/>
              <a:t>Cavendish Labs, Cambridge UK</a:t>
            </a:r>
            <a:endParaRPr lang="en-US" sz="3200" b="1" dirty="0"/>
          </a:p>
        </p:txBody>
      </p:sp>
      <p:cxnSp>
        <p:nvCxnSpPr>
          <p:cNvPr id="13" name="Straight Arrow Connector 12"/>
          <p:cNvCxnSpPr/>
          <p:nvPr/>
        </p:nvCxnSpPr>
        <p:spPr bwMode="auto">
          <a:xfrm flipV="1">
            <a:off x="7086600" y="2286000"/>
            <a:ext cx="1219200" cy="1828800"/>
          </a:xfrm>
          <a:prstGeom prst="straightConnector1">
            <a:avLst/>
          </a:prstGeom>
          <a:noFill/>
          <a:ln w="50800" cap="flat" cmpd="sng" algn="ctr">
            <a:solidFill>
              <a:srgbClr val="FF0000"/>
            </a:solidFill>
            <a:prstDash val="solid"/>
            <a:round/>
            <a:headEnd type="none" w="med" len="med"/>
            <a:tailEnd type="arrow"/>
          </a:ln>
          <a:effectLst/>
        </p:spPr>
      </p:cxnSp>
      <p:sp>
        <p:nvSpPr>
          <p:cNvPr id="12" name="TextBox 11"/>
          <p:cNvSpPr txBox="1"/>
          <p:nvPr/>
        </p:nvSpPr>
        <p:spPr>
          <a:xfrm>
            <a:off x="152400" y="4800600"/>
            <a:ext cx="8610600" cy="1200329"/>
          </a:xfrm>
          <a:prstGeom prst="rect">
            <a:avLst/>
          </a:prstGeom>
          <a:solidFill>
            <a:srgbClr val="FFFF00"/>
          </a:solidFill>
        </p:spPr>
        <p:txBody>
          <a:bodyPr wrap="square" rtlCol="0">
            <a:spAutoFit/>
          </a:bodyPr>
          <a:lstStyle/>
          <a:p>
            <a:r>
              <a:rPr lang="en-US" sz="3600" b="1" dirty="0" smtClean="0"/>
              <a:t>Proves that atoms are composed equal amounts of + and </a:t>
            </a:r>
            <a:r>
              <a:rPr lang="en-US" sz="3600" b="1" dirty="0" smtClean="0">
                <a:solidFill>
                  <a:srgbClr val="0070C0"/>
                </a:solidFill>
              </a:rPr>
              <a:t>– </a:t>
            </a:r>
            <a:r>
              <a:rPr lang="en-US" sz="3600" dirty="0" smtClean="0"/>
              <a:t>(</a:t>
            </a:r>
            <a:r>
              <a:rPr lang="en-US" sz="3600" b="1" dirty="0" smtClean="0">
                <a:solidFill>
                  <a:srgbClr val="0070C0"/>
                </a:solidFill>
              </a:rPr>
              <a:t>=electrons</a:t>
            </a:r>
            <a:r>
              <a:rPr lang="en-US" sz="3600" dirty="0" smtClean="0"/>
              <a:t>)</a:t>
            </a:r>
            <a:endParaRPr lang="en-US" sz="3600" dirty="0"/>
          </a:p>
        </p:txBody>
      </p:sp>
    </p:spTree>
    <p:extLst>
      <p:ext uri="{BB962C8B-B14F-4D97-AF65-F5344CB8AC3E}">
        <p14:creationId xmlns:p14="http://schemas.microsoft.com/office/powerpoint/2010/main" val="234063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nodeType="withEffect">
                                  <p:stCondLst>
                                    <p:cond delay="0"/>
                                  </p:stCondLst>
                                  <p:childTnLst>
                                    <p:set>
                                      <p:cBhvr>
                                        <p:cTn id="9" dur="1" fill="hold">
                                          <p:stCondLst>
                                            <p:cond delay="0"/>
                                          </p:stCondLst>
                                        </p:cTn>
                                        <p:tgtEl>
                                          <p:spTgt spid="35846"/>
                                        </p:tgtEl>
                                        <p:attrNameLst>
                                          <p:attrName>style.visibility</p:attrName>
                                        </p:attrNameLst>
                                      </p:cBhvr>
                                      <p:to>
                                        <p:strVal val="visible"/>
                                      </p:to>
                                    </p:set>
                                    <p:animEffect transition="in" filter="blinds(horizontal)">
                                      <p:cBhvr>
                                        <p:cTn id="10" dur="500"/>
                                        <p:tgtEl>
                                          <p:spTgt spid="3584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par>
                                <p:cTn id="16" presetID="3" presetClass="entr" presetSubtype="1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linds(horizontal)">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chemteam.info/Gallery/CRTphoto.GIF"/>
          <p:cNvPicPr>
            <a:picLocks noChangeAspect="1" noChangeArrowheads="1"/>
          </p:cNvPicPr>
          <p:nvPr/>
        </p:nvPicPr>
        <p:blipFill>
          <a:blip r:embed="rId2" cstate="print"/>
          <a:srcRect/>
          <a:stretch>
            <a:fillRect/>
          </a:stretch>
        </p:blipFill>
        <p:spPr bwMode="auto">
          <a:xfrm>
            <a:off x="381000" y="1752600"/>
            <a:ext cx="8601774" cy="2209800"/>
          </a:xfrm>
          <a:prstGeom prst="rect">
            <a:avLst/>
          </a:prstGeom>
          <a:noFill/>
        </p:spPr>
      </p:pic>
      <p:sp>
        <p:nvSpPr>
          <p:cNvPr id="4" name="TextBox 3"/>
          <p:cNvSpPr txBox="1"/>
          <p:nvPr/>
        </p:nvSpPr>
        <p:spPr>
          <a:xfrm>
            <a:off x="0" y="0"/>
            <a:ext cx="9144000" cy="1323439"/>
          </a:xfrm>
          <a:prstGeom prst="rect">
            <a:avLst/>
          </a:prstGeom>
          <a:noFill/>
        </p:spPr>
        <p:txBody>
          <a:bodyPr wrap="square" rtlCol="0">
            <a:spAutoFit/>
          </a:bodyPr>
          <a:lstStyle/>
          <a:p>
            <a:r>
              <a:rPr lang="en-US" sz="4000" b="1" dirty="0" smtClean="0">
                <a:solidFill>
                  <a:srgbClr val="FF0000"/>
                </a:solidFill>
              </a:rPr>
              <a:t>Thompson’s</a:t>
            </a:r>
            <a:r>
              <a:rPr lang="en-US" sz="4000" b="1" baseline="30000" dirty="0" smtClean="0"/>
              <a:t>1</a:t>
            </a:r>
            <a:r>
              <a:rPr lang="en-US" sz="4000" b="1" dirty="0" smtClean="0"/>
              <a:t> `CRT’ …opposites attract, likes repel</a:t>
            </a:r>
            <a:endParaRPr lang="en-US" sz="4000" b="1" dirty="0"/>
          </a:p>
        </p:txBody>
      </p:sp>
      <p:sp>
        <p:nvSpPr>
          <p:cNvPr id="5" name="Rectangle 4"/>
          <p:cNvSpPr/>
          <p:nvPr/>
        </p:nvSpPr>
        <p:spPr>
          <a:xfrm>
            <a:off x="533400" y="4419600"/>
            <a:ext cx="1676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62000" y="4114800"/>
            <a:ext cx="228600" cy="3048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676400" y="4114800"/>
            <a:ext cx="2286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84206" y="2685535"/>
            <a:ext cx="537519" cy="1441622"/>
          </a:xfrm>
          <a:custGeom>
            <a:avLst/>
            <a:gdLst>
              <a:gd name="connsiteX0" fmla="*/ 531340 w 537519"/>
              <a:gd name="connsiteY0" fmla="*/ 1441622 h 1441622"/>
              <a:gd name="connsiteX1" fmla="*/ 494270 w 537519"/>
              <a:gd name="connsiteY1" fmla="*/ 638433 h 1441622"/>
              <a:gd name="connsiteX2" fmla="*/ 271848 w 537519"/>
              <a:gd name="connsiteY2" fmla="*/ 453081 h 1441622"/>
              <a:gd name="connsiteX3" fmla="*/ 37070 w 537519"/>
              <a:gd name="connsiteY3" fmla="*/ 131806 h 1441622"/>
              <a:gd name="connsiteX4" fmla="*/ 49426 w 537519"/>
              <a:gd name="connsiteY4" fmla="*/ 20595 h 1441622"/>
              <a:gd name="connsiteX5" fmla="*/ 247135 w 537519"/>
              <a:gd name="connsiteY5" fmla="*/ 8238 h 1441622"/>
              <a:gd name="connsiteX6" fmla="*/ 247135 w 537519"/>
              <a:gd name="connsiteY6" fmla="*/ 8238 h 144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7519" h="1441622">
                <a:moveTo>
                  <a:pt x="531340" y="1441622"/>
                </a:moveTo>
                <a:cubicBezTo>
                  <a:pt x="534429" y="1122406"/>
                  <a:pt x="537519" y="803190"/>
                  <a:pt x="494270" y="638433"/>
                </a:cubicBezTo>
                <a:cubicBezTo>
                  <a:pt x="451021" y="473676"/>
                  <a:pt x="348048" y="537519"/>
                  <a:pt x="271848" y="453081"/>
                </a:cubicBezTo>
                <a:cubicBezTo>
                  <a:pt x="195648" y="368643"/>
                  <a:pt x="74140" y="203887"/>
                  <a:pt x="37070" y="131806"/>
                </a:cubicBezTo>
                <a:cubicBezTo>
                  <a:pt x="0" y="59725"/>
                  <a:pt x="14415" y="41190"/>
                  <a:pt x="49426" y="20595"/>
                </a:cubicBezTo>
                <a:cubicBezTo>
                  <a:pt x="84437" y="0"/>
                  <a:pt x="247135" y="8238"/>
                  <a:pt x="247135" y="8238"/>
                </a:cubicBezTo>
                <a:lnTo>
                  <a:pt x="247135" y="8238"/>
                </a:lnTo>
              </a:path>
            </a:pathLst>
          </a:custGeom>
          <a:ln w="349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816443" y="3694670"/>
            <a:ext cx="558114" cy="521044"/>
          </a:xfrm>
          <a:custGeom>
            <a:avLst/>
            <a:gdLst>
              <a:gd name="connsiteX0" fmla="*/ 0 w 558114"/>
              <a:gd name="connsiteY0" fmla="*/ 457200 h 521044"/>
              <a:gd name="connsiteX1" fmla="*/ 210065 w 558114"/>
              <a:gd name="connsiteY1" fmla="*/ 469557 h 521044"/>
              <a:gd name="connsiteX2" fmla="*/ 531341 w 558114"/>
              <a:gd name="connsiteY2" fmla="*/ 148281 h 521044"/>
              <a:gd name="connsiteX3" fmla="*/ 49427 w 558114"/>
              <a:gd name="connsiteY3" fmla="*/ 0 h 521044"/>
            </a:gdLst>
            <a:ahLst/>
            <a:cxnLst>
              <a:cxn ang="0">
                <a:pos x="connsiteX0" y="connsiteY0"/>
              </a:cxn>
              <a:cxn ang="0">
                <a:pos x="connsiteX1" y="connsiteY1"/>
              </a:cxn>
              <a:cxn ang="0">
                <a:pos x="connsiteX2" y="connsiteY2"/>
              </a:cxn>
              <a:cxn ang="0">
                <a:pos x="connsiteX3" y="connsiteY3"/>
              </a:cxn>
            </a:cxnLst>
            <a:rect l="l" t="t" r="r" b="b"/>
            <a:pathLst>
              <a:path w="558114" h="521044">
                <a:moveTo>
                  <a:pt x="0" y="457200"/>
                </a:moveTo>
                <a:cubicBezTo>
                  <a:pt x="60754" y="489122"/>
                  <a:pt x="121508" y="521044"/>
                  <a:pt x="210065" y="469557"/>
                </a:cubicBezTo>
                <a:cubicBezTo>
                  <a:pt x="298622" y="418071"/>
                  <a:pt x="558114" y="226540"/>
                  <a:pt x="531341" y="148281"/>
                </a:cubicBezTo>
                <a:cubicBezTo>
                  <a:pt x="504568" y="70022"/>
                  <a:pt x="276997" y="35011"/>
                  <a:pt x="49427" y="0"/>
                </a:cubicBezTo>
              </a:path>
            </a:pathLst>
          </a:custGeom>
          <a:ln w="349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533400" y="4495800"/>
            <a:ext cx="914400" cy="523220"/>
          </a:xfrm>
          <a:prstGeom prst="rect">
            <a:avLst/>
          </a:prstGeom>
          <a:noFill/>
        </p:spPr>
        <p:txBody>
          <a:bodyPr wrap="square" rtlCol="0">
            <a:spAutoFit/>
          </a:bodyPr>
          <a:lstStyle/>
          <a:p>
            <a:r>
              <a:rPr lang="en-US" sz="2800" b="1" dirty="0" smtClean="0">
                <a:solidFill>
                  <a:srgbClr val="0070C0"/>
                </a:solidFill>
              </a:rPr>
              <a:t>(-)</a:t>
            </a:r>
            <a:endParaRPr lang="en-US" sz="2800" b="1" dirty="0">
              <a:solidFill>
                <a:srgbClr val="0070C0"/>
              </a:solidFill>
            </a:endParaRPr>
          </a:p>
        </p:txBody>
      </p:sp>
      <p:sp>
        <p:nvSpPr>
          <p:cNvPr id="12" name="TextBox 11"/>
          <p:cNvSpPr txBox="1"/>
          <p:nvPr/>
        </p:nvSpPr>
        <p:spPr>
          <a:xfrm>
            <a:off x="1371600" y="4495800"/>
            <a:ext cx="838200" cy="523220"/>
          </a:xfrm>
          <a:prstGeom prst="rect">
            <a:avLst/>
          </a:prstGeom>
          <a:noFill/>
        </p:spPr>
        <p:txBody>
          <a:bodyPr wrap="square" rtlCol="0">
            <a:spAutoFit/>
          </a:bodyPr>
          <a:lstStyle/>
          <a:p>
            <a:r>
              <a:rPr lang="en-US" sz="2800" b="1" dirty="0" smtClean="0">
                <a:solidFill>
                  <a:srgbClr val="FF0000"/>
                </a:solidFill>
              </a:rPr>
              <a:t>  (+)</a:t>
            </a:r>
            <a:endParaRPr lang="en-US" sz="2800" b="1" dirty="0">
              <a:solidFill>
                <a:srgbClr val="FF0000"/>
              </a:solidFill>
            </a:endParaRPr>
          </a:p>
        </p:txBody>
      </p:sp>
      <p:sp>
        <p:nvSpPr>
          <p:cNvPr id="13" name="TextBox 12"/>
          <p:cNvSpPr txBox="1"/>
          <p:nvPr/>
        </p:nvSpPr>
        <p:spPr>
          <a:xfrm>
            <a:off x="5105400" y="762000"/>
            <a:ext cx="838200" cy="1077218"/>
          </a:xfrm>
          <a:prstGeom prst="rect">
            <a:avLst/>
          </a:prstGeom>
          <a:noFill/>
        </p:spPr>
        <p:txBody>
          <a:bodyPr wrap="square" rtlCol="0">
            <a:spAutoFit/>
          </a:bodyPr>
          <a:lstStyle/>
          <a:p>
            <a:endParaRPr lang="en-US" sz="2800" b="1" dirty="0" smtClean="0">
              <a:solidFill>
                <a:srgbClr val="FF0000"/>
              </a:solidFill>
            </a:endParaRPr>
          </a:p>
          <a:p>
            <a:r>
              <a:rPr lang="en-US" sz="3600" b="1" dirty="0" smtClean="0">
                <a:solidFill>
                  <a:srgbClr val="FF0000"/>
                </a:solidFill>
              </a:rPr>
              <a:t>(+)</a:t>
            </a:r>
            <a:endParaRPr lang="en-US" sz="3600" b="1" dirty="0">
              <a:solidFill>
                <a:srgbClr val="FF0000"/>
              </a:solidFill>
            </a:endParaRPr>
          </a:p>
        </p:txBody>
      </p:sp>
      <p:sp>
        <p:nvSpPr>
          <p:cNvPr id="14" name="TextBox 13"/>
          <p:cNvSpPr txBox="1"/>
          <p:nvPr/>
        </p:nvSpPr>
        <p:spPr>
          <a:xfrm>
            <a:off x="5029200" y="3200400"/>
            <a:ext cx="1371600" cy="646331"/>
          </a:xfrm>
          <a:prstGeom prst="rect">
            <a:avLst/>
          </a:prstGeom>
          <a:noFill/>
        </p:spPr>
        <p:txBody>
          <a:bodyPr wrap="square" rtlCol="0">
            <a:spAutoFit/>
          </a:bodyPr>
          <a:lstStyle/>
          <a:p>
            <a:r>
              <a:rPr lang="en-US" sz="3600" b="1" dirty="0" smtClean="0">
                <a:solidFill>
                  <a:srgbClr val="0070C0"/>
                </a:solidFill>
              </a:rPr>
              <a:t>(-)</a:t>
            </a:r>
            <a:endParaRPr lang="en-US" sz="3600" b="1" dirty="0">
              <a:solidFill>
                <a:srgbClr val="0070C0"/>
              </a:solidFill>
            </a:endParaRPr>
          </a:p>
        </p:txBody>
      </p:sp>
      <p:sp>
        <p:nvSpPr>
          <p:cNvPr id="20" name="Freeform 19"/>
          <p:cNvSpPr/>
          <p:nvPr/>
        </p:nvSpPr>
        <p:spPr>
          <a:xfrm>
            <a:off x="1676400" y="2209800"/>
            <a:ext cx="7080421" cy="469557"/>
          </a:xfrm>
          <a:custGeom>
            <a:avLst/>
            <a:gdLst>
              <a:gd name="connsiteX0" fmla="*/ 0 w 7080421"/>
              <a:gd name="connsiteY0" fmla="*/ 469557 h 469557"/>
              <a:gd name="connsiteX1" fmla="*/ 3361037 w 7080421"/>
              <a:gd name="connsiteY1" fmla="*/ 407773 h 469557"/>
              <a:gd name="connsiteX2" fmla="*/ 3361037 w 7080421"/>
              <a:gd name="connsiteY2" fmla="*/ 407773 h 469557"/>
              <a:gd name="connsiteX3" fmla="*/ 7080421 w 7080421"/>
              <a:gd name="connsiteY3" fmla="*/ 0 h 469557"/>
            </a:gdLst>
            <a:ahLst/>
            <a:cxnLst>
              <a:cxn ang="0">
                <a:pos x="connsiteX0" y="connsiteY0"/>
              </a:cxn>
              <a:cxn ang="0">
                <a:pos x="connsiteX1" y="connsiteY1"/>
              </a:cxn>
              <a:cxn ang="0">
                <a:pos x="connsiteX2" y="connsiteY2"/>
              </a:cxn>
              <a:cxn ang="0">
                <a:pos x="connsiteX3" y="connsiteY3"/>
              </a:cxn>
            </a:cxnLst>
            <a:rect l="l" t="t" r="r" b="b"/>
            <a:pathLst>
              <a:path w="7080421" h="469557">
                <a:moveTo>
                  <a:pt x="0" y="469557"/>
                </a:moveTo>
                <a:lnTo>
                  <a:pt x="3361037" y="407773"/>
                </a:lnTo>
                <a:lnTo>
                  <a:pt x="3361037" y="407773"/>
                </a:lnTo>
                <a:lnTo>
                  <a:pt x="7080421" y="0"/>
                </a:lnTo>
              </a:path>
            </a:pathLst>
          </a:custGeom>
          <a:ln w="82550">
            <a:solidFill>
              <a:srgbClr val="0070C0"/>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p:cNvSpPr txBox="1"/>
          <p:nvPr/>
        </p:nvSpPr>
        <p:spPr>
          <a:xfrm>
            <a:off x="0" y="5965448"/>
            <a:ext cx="9144000" cy="830997"/>
          </a:xfrm>
          <a:prstGeom prst="rect">
            <a:avLst/>
          </a:prstGeom>
          <a:noFill/>
        </p:spPr>
        <p:txBody>
          <a:bodyPr wrap="square" rtlCol="0">
            <a:spAutoFit/>
          </a:bodyPr>
          <a:lstStyle/>
          <a:p>
            <a:pPr algn="l"/>
            <a:r>
              <a:rPr lang="en-US" sz="2400" b="1" i="1" dirty="0" smtClean="0"/>
              <a:t> </a:t>
            </a:r>
            <a:r>
              <a:rPr lang="en-US" sz="2400" b="1" i="1" dirty="0" smtClean="0">
                <a:solidFill>
                  <a:srgbClr val="FF0000"/>
                </a:solidFill>
              </a:rPr>
              <a:t>Thomson</a:t>
            </a:r>
            <a:r>
              <a:rPr lang="en-US" sz="2400" b="1" i="1" dirty="0" smtClean="0"/>
              <a:t> was astonishingly bad in the lab and fumble-fingered; the </a:t>
            </a:r>
            <a:r>
              <a:rPr lang="en-US" sz="2400" b="1" i="1" dirty="0" smtClean="0">
                <a:solidFill>
                  <a:srgbClr val="FF0000"/>
                </a:solidFill>
              </a:rPr>
              <a:t>CRT</a:t>
            </a:r>
            <a:r>
              <a:rPr lang="en-US" sz="2400" b="1" i="1" dirty="0" smtClean="0"/>
              <a:t> was made by a gifted glassblower, </a:t>
            </a:r>
            <a:r>
              <a:rPr lang="en-US" sz="2400" b="1" i="1" dirty="0" smtClean="0">
                <a:solidFill>
                  <a:srgbClr val="FF0000"/>
                </a:solidFill>
              </a:rPr>
              <a:t>E. Everett </a:t>
            </a:r>
            <a:endParaRPr lang="en-US" sz="2400" b="1" i="1" dirty="0">
              <a:solidFill>
                <a:srgbClr val="FF0000"/>
              </a:solidFill>
            </a:endParaRPr>
          </a:p>
        </p:txBody>
      </p:sp>
      <p:sp>
        <p:nvSpPr>
          <p:cNvPr id="22" name="TextBox 21"/>
          <p:cNvSpPr txBox="1"/>
          <p:nvPr/>
        </p:nvSpPr>
        <p:spPr>
          <a:xfrm>
            <a:off x="2286000" y="4876800"/>
            <a:ext cx="3505200" cy="1077218"/>
          </a:xfrm>
          <a:prstGeom prst="rect">
            <a:avLst/>
          </a:prstGeom>
          <a:noFill/>
        </p:spPr>
        <p:txBody>
          <a:bodyPr wrap="square" rtlCol="0">
            <a:spAutoFit/>
          </a:bodyPr>
          <a:lstStyle/>
          <a:p>
            <a:r>
              <a:rPr lang="en-US" sz="3200" b="1" dirty="0" smtClean="0"/>
              <a:t>Only sees </a:t>
            </a:r>
            <a:r>
              <a:rPr lang="en-US" sz="3200" b="1" dirty="0" smtClean="0">
                <a:solidFill>
                  <a:srgbClr val="0070C0"/>
                </a:solidFill>
              </a:rPr>
              <a:t>(-)</a:t>
            </a:r>
            <a:r>
              <a:rPr lang="en-US" sz="3200" b="1" dirty="0" smtClean="0"/>
              <a:t> beam, </a:t>
            </a:r>
          </a:p>
          <a:p>
            <a:r>
              <a:rPr lang="en-US" sz="3200" b="1" dirty="0" smtClean="0"/>
              <a:t>never a </a:t>
            </a:r>
            <a:r>
              <a:rPr lang="en-US" sz="3200" b="1" dirty="0" smtClean="0">
                <a:solidFill>
                  <a:srgbClr val="FF0000"/>
                </a:solidFill>
              </a:rPr>
              <a:t>(+)</a:t>
            </a:r>
            <a:r>
              <a:rPr lang="en-US" sz="3200" b="1" dirty="0" smtClean="0"/>
              <a:t> beam</a:t>
            </a:r>
            <a:endParaRPr lang="en-US" sz="3200" b="1" dirty="0"/>
          </a:p>
        </p:txBody>
      </p:sp>
      <p:sp>
        <p:nvSpPr>
          <p:cNvPr id="24" name="5-Point Star 23"/>
          <p:cNvSpPr/>
          <p:nvPr/>
        </p:nvSpPr>
        <p:spPr>
          <a:xfrm>
            <a:off x="8686800" y="1905000"/>
            <a:ext cx="457200" cy="4572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286000" y="3886200"/>
            <a:ext cx="6858000" cy="553998"/>
          </a:xfrm>
          <a:prstGeom prst="rect">
            <a:avLst/>
          </a:prstGeom>
          <a:gradFill>
            <a:gsLst>
              <a:gs pos="0">
                <a:srgbClr val="5E9EFF"/>
              </a:gs>
              <a:gs pos="39999">
                <a:srgbClr val="85C2FF"/>
              </a:gs>
              <a:gs pos="70000">
                <a:srgbClr val="C4D6EB"/>
              </a:gs>
              <a:gs pos="100000">
                <a:srgbClr val="FFEBFA"/>
              </a:gs>
            </a:gsLst>
            <a:lin ang="5400000" scaled="0"/>
          </a:gradFill>
        </p:spPr>
        <p:txBody>
          <a:bodyPr wrap="square" rtlCol="0">
            <a:spAutoFit/>
          </a:bodyPr>
          <a:lstStyle/>
          <a:p>
            <a:r>
              <a:rPr lang="en-US" sz="3000" b="1" dirty="0" smtClean="0"/>
              <a:t>What must be charge of outgoing beam ? </a:t>
            </a:r>
            <a:endParaRPr lang="en-US" sz="3000" b="1" dirty="0"/>
          </a:p>
        </p:txBody>
      </p:sp>
      <p:sp>
        <p:nvSpPr>
          <p:cNvPr id="26" name="TextBox 25"/>
          <p:cNvSpPr txBox="1"/>
          <p:nvPr/>
        </p:nvSpPr>
        <p:spPr>
          <a:xfrm>
            <a:off x="5715000" y="4419600"/>
            <a:ext cx="3429000" cy="646331"/>
          </a:xfrm>
          <a:prstGeom prst="rect">
            <a:avLst/>
          </a:prstGeom>
          <a:solidFill>
            <a:srgbClr val="FFFF00"/>
          </a:solidFill>
        </p:spPr>
        <p:txBody>
          <a:bodyPr wrap="square" rtlCol="0">
            <a:spAutoFit/>
          </a:bodyPr>
          <a:lstStyle/>
          <a:p>
            <a:r>
              <a:rPr lang="en-US" sz="3600" b="1" dirty="0" smtClean="0">
                <a:solidFill>
                  <a:srgbClr val="0070C0"/>
                </a:solidFill>
              </a:rPr>
              <a:t>Negative (-)</a:t>
            </a:r>
            <a:endParaRPr lang="en-US" sz="36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500"/>
                                        <p:tgtEl>
                                          <p:spTgt spid="7"/>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linds(horizontal)">
                                      <p:cBhvr>
                                        <p:cTn id="29" dur="500"/>
                                        <p:tgtEl>
                                          <p:spTgt spid="12"/>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linds(horizontal)">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linds(horizontal)">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1" nodeType="click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blinds(horizontal)">
                                      <p:cBhvr>
                                        <p:cTn id="48" dur="500"/>
                                        <p:tgtEl>
                                          <p:spTgt spid="20"/>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blinds(horizontal)">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blinds(horizontal)">
                                      <p:cBhvr>
                                        <p:cTn id="56" dur="500"/>
                                        <p:tgtEl>
                                          <p:spTgt spid="25"/>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blinds(horizontal)">
                                      <p:cBhvr>
                                        <p:cTn id="61" dur="500"/>
                                        <p:tgtEl>
                                          <p:spTgt spid="26"/>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blinds(horizontal)">
                                      <p:cBhvr>
                                        <p:cTn id="6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1" grpId="0"/>
      <p:bldP spid="12" grpId="0"/>
      <p:bldP spid="13" grpId="0"/>
      <p:bldP spid="14" grpId="0"/>
      <p:bldP spid="20" grpId="1" animBg="1"/>
      <p:bldP spid="21" grpId="0"/>
      <p:bldP spid="22" grpId="0"/>
      <p:bldP spid="24" grpId="0" animBg="1"/>
      <p:bldP spid="25"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143000"/>
            <a:ext cx="8686800" cy="2123658"/>
          </a:xfrm>
          <a:prstGeom prst="rect">
            <a:avLst/>
          </a:prstGeom>
          <a:noFill/>
        </p:spPr>
        <p:txBody>
          <a:bodyPr wrap="square" rtlCol="0">
            <a:spAutoFit/>
          </a:bodyPr>
          <a:lstStyle/>
          <a:p>
            <a:r>
              <a:rPr lang="en-US" sz="4400" b="1" i="1" dirty="0" smtClean="0"/>
              <a:t>“Chemistry is the subject 6.0000 out of 6.0225 Americans happily insist ‘they flunked in high school.’ “</a:t>
            </a:r>
            <a:endParaRPr lang="en-US" sz="4400" b="1" i="1" dirty="0"/>
          </a:p>
        </p:txBody>
      </p:sp>
      <p:sp>
        <p:nvSpPr>
          <p:cNvPr id="3" name="TextBox 2"/>
          <p:cNvSpPr txBox="1"/>
          <p:nvPr/>
        </p:nvSpPr>
        <p:spPr>
          <a:xfrm>
            <a:off x="3276600" y="4038600"/>
            <a:ext cx="5486400" cy="2616101"/>
          </a:xfrm>
          <a:prstGeom prst="rect">
            <a:avLst/>
          </a:prstGeom>
          <a:noFill/>
        </p:spPr>
        <p:txBody>
          <a:bodyPr wrap="square" rtlCol="0">
            <a:spAutoFit/>
          </a:bodyPr>
          <a:lstStyle/>
          <a:p>
            <a:r>
              <a:rPr lang="en-US" sz="3600" dirty="0" smtClean="0"/>
              <a:t>Natalie </a:t>
            </a:r>
            <a:r>
              <a:rPr lang="en-US" sz="3600" dirty="0" err="1" smtClean="0"/>
              <a:t>Angiers</a:t>
            </a:r>
            <a:r>
              <a:rPr lang="en-US" sz="3600" dirty="0" smtClean="0"/>
              <a:t> </a:t>
            </a:r>
          </a:p>
          <a:p>
            <a:r>
              <a:rPr lang="en-US" sz="3200" i="1" dirty="0" smtClean="0"/>
              <a:t>From </a:t>
            </a:r>
            <a:r>
              <a:rPr lang="en-US" sz="3200" b="1" i="1" dirty="0" smtClean="0"/>
              <a:t>The Canons: a </a:t>
            </a:r>
            <a:r>
              <a:rPr lang="en-US" sz="3200" b="1" i="1" dirty="0" err="1" smtClean="0"/>
              <a:t>Whirlygig</a:t>
            </a:r>
            <a:r>
              <a:rPr lang="en-US" sz="3200" b="1" i="1" dirty="0" smtClean="0"/>
              <a:t> Tour of the Beautiful Basics of Science”  p. 121 </a:t>
            </a:r>
          </a:p>
          <a:p>
            <a:r>
              <a:rPr lang="en-US" sz="3200" dirty="0"/>
              <a:t>	</a:t>
            </a:r>
            <a:r>
              <a:rPr lang="en-US" sz="3200" dirty="0" smtClean="0"/>
              <a:t>	</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04800"/>
            <a:ext cx="3733800" cy="769441"/>
          </a:xfrm>
          <a:prstGeom prst="rect">
            <a:avLst/>
          </a:prstGeom>
          <a:noFill/>
        </p:spPr>
        <p:txBody>
          <a:bodyPr wrap="square" rtlCol="0">
            <a:spAutoFit/>
          </a:bodyPr>
          <a:lstStyle/>
          <a:p>
            <a:r>
              <a:rPr lang="en-US" sz="4400" b="1" dirty="0" smtClean="0"/>
              <a:t>The Physicist….</a:t>
            </a:r>
            <a:endParaRPr lang="en-US" sz="4400" b="1" dirty="0"/>
          </a:p>
        </p:txBody>
      </p:sp>
      <p:pic>
        <p:nvPicPr>
          <p:cNvPr id="21506" name="Picture 2" descr="http://www.deism.com/images/einfun.jpg"/>
          <p:cNvPicPr>
            <a:picLocks noChangeAspect="1" noChangeArrowheads="1"/>
          </p:cNvPicPr>
          <p:nvPr/>
        </p:nvPicPr>
        <p:blipFill>
          <a:blip r:embed="rId2" cstate="print"/>
          <a:srcRect/>
          <a:stretch>
            <a:fillRect/>
          </a:stretch>
        </p:blipFill>
        <p:spPr bwMode="auto">
          <a:xfrm>
            <a:off x="4191001" y="-1"/>
            <a:ext cx="4953000" cy="6865457"/>
          </a:xfrm>
          <a:prstGeom prst="rect">
            <a:avLst/>
          </a:prstGeom>
          <a:noFill/>
        </p:spPr>
      </p:pic>
      <p:sp>
        <p:nvSpPr>
          <p:cNvPr id="6" name="TextBox 5"/>
          <p:cNvSpPr txBox="1"/>
          <p:nvPr/>
        </p:nvSpPr>
        <p:spPr>
          <a:xfrm>
            <a:off x="0" y="2438400"/>
            <a:ext cx="4648200" cy="1938992"/>
          </a:xfrm>
          <a:prstGeom prst="rect">
            <a:avLst/>
          </a:prstGeom>
          <a:noFill/>
        </p:spPr>
        <p:txBody>
          <a:bodyPr wrap="square" rtlCol="0">
            <a:spAutoFit/>
          </a:bodyPr>
          <a:lstStyle/>
          <a:p>
            <a:r>
              <a:rPr lang="en-US" sz="3400" b="1" dirty="0" smtClean="0"/>
              <a:t>“</a:t>
            </a:r>
            <a:r>
              <a:rPr lang="en-US" sz="4000" b="1" i="1" dirty="0" smtClean="0">
                <a:solidFill>
                  <a:srgbClr val="002060"/>
                </a:solidFill>
              </a:rPr>
              <a:t>Imagination is </a:t>
            </a:r>
          </a:p>
          <a:p>
            <a:r>
              <a:rPr lang="en-US" sz="4000" b="1" i="1" dirty="0" smtClean="0">
                <a:solidFill>
                  <a:srgbClr val="002060"/>
                </a:solidFill>
              </a:rPr>
              <a:t>more important </a:t>
            </a:r>
          </a:p>
          <a:p>
            <a:r>
              <a:rPr lang="en-US" sz="4000" b="1" i="1" dirty="0" smtClean="0">
                <a:solidFill>
                  <a:srgbClr val="002060"/>
                </a:solidFill>
              </a:rPr>
              <a:t>than knowledge.”</a:t>
            </a:r>
            <a:endParaRPr lang="en-US" sz="4000" b="1" i="1" dirty="0">
              <a:solidFill>
                <a:srgbClr val="002060"/>
              </a:solidFill>
            </a:endParaRPr>
          </a:p>
        </p:txBody>
      </p:sp>
      <p:sp>
        <p:nvSpPr>
          <p:cNvPr id="7" name="TextBox 6"/>
          <p:cNvSpPr txBox="1"/>
          <p:nvPr/>
        </p:nvSpPr>
        <p:spPr>
          <a:xfrm>
            <a:off x="152400" y="1676400"/>
            <a:ext cx="3962400" cy="707886"/>
          </a:xfrm>
          <a:prstGeom prst="rect">
            <a:avLst/>
          </a:prstGeom>
          <a:noFill/>
        </p:spPr>
        <p:txBody>
          <a:bodyPr wrap="square" rtlCol="0">
            <a:spAutoFit/>
          </a:bodyPr>
          <a:lstStyle/>
          <a:p>
            <a:r>
              <a:rPr lang="en-US" sz="4000" b="1" dirty="0" smtClean="0">
                <a:solidFill>
                  <a:srgbClr val="FF0000"/>
                </a:solidFill>
              </a:rPr>
              <a:t>Albert Einstein</a:t>
            </a: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famous-scientists.net/images/jane-goodall.jpg"/>
          <p:cNvPicPr>
            <a:picLocks noChangeAspect="1" noChangeArrowheads="1"/>
          </p:cNvPicPr>
          <p:nvPr/>
        </p:nvPicPr>
        <p:blipFill>
          <a:blip r:embed="rId3" cstate="print"/>
          <a:srcRect/>
          <a:stretch>
            <a:fillRect/>
          </a:stretch>
        </p:blipFill>
        <p:spPr bwMode="auto">
          <a:xfrm>
            <a:off x="4114800" y="0"/>
            <a:ext cx="5029200" cy="6858000"/>
          </a:xfrm>
          <a:prstGeom prst="rect">
            <a:avLst/>
          </a:prstGeom>
          <a:noFill/>
        </p:spPr>
      </p:pic>
      <p:sp>
        <p:nvSpPr>
          <p:cNvPr id="5" name="Rectangle 4"/>
          <p:cNvSpPr/>
          <p:nvPr/>
        </p:nvSpPr>
        <p:spPr>
          <a:xfrm>
            <a:off x="0" y="2362200"/>
            <a:ext cx="4343400" cy="4570482"/>
          </a:xfrm>
          <a:prstGeom prst="rect">
            <a:avLst/>
          </a:prstGeom>
        </p:spPr>
        <p:txBody>
          <a:bodyPr wrap="square">
            <a:spAutoFit/>
          </a:bodyPr>
          <a:lstStyle/>
          <a:p>
            <a:r>
              <a:rPr lang="en-US" sz="3000" dirty="0" smtClean="0"/>
              <a:t>“</a:t>
            </a:r>
            <a:r>
              <a:rPr lang="en-US" sz="2700" b="1" i="1" dirty="0" smtClean="0">
                <a:solidFill>
                  <a:srgbClr val="002060"/>
                </a:solidFill>
              </a:rPr>
              <a:t>Once we have labeled the things around us we do not bother to look at them so carefully. Words are part of our rational selves, and to abandon them for a while is to give freer reign to our intuitive selves.“  </a:t>
            </a:r>
          </a:p>
          <a:p>
            <a:r>
              <a:rPr lang="en-US" sz="2400" b="1" dirty="0">
                <a:solidFill>
                  <a:srgbClr val="002060"/>
                </a:solidFill>
              </a:rPr>
              <a:t>	</a:t>
            </a:r>
            <a:r>
              <a:rPr lang="en-US" sz="2400" b="1" dirty="0" smtClean="0">
                <a:solidFill>
                  <a:srgbClr val="002060"/>
                </a:solidFill>
              </a:rPr>
              <a:t>		</a:t>
            </a:r>
          </a:p>
          <a:p>
            <a:r>
              <a:rPr lang="en-US" sz="2400" b="1" dirty="0"/>
              <a:t>	</a:t>
            </a:r>
            <a:r>
              <a:rPr lang="en-US" sz="2400" b="1" dirty="0" smtClean="0"/>
              <a:t>			</a:t>
            </a:r>
            <a:r>
              <a:rPr lang="en-US" sz="2400" dirty="0" smtClean="0"/>
              <a:t/>
            </a:r>
            <a:br>
              <a:rPr lang="en-US" sz="2400" dirty="0" smtClean="0"/>
            </a:br>
            <a:endParaRPr lang="en-US" sz="2400" dirty="0"/>
          </a:p>
        </p:txBody>
      </p:sp>
      <p:sp>
        <p:nvSpPr>
          <p:cNvPr id="6" name="TextBox 5"/>
          <p:cNvSpPr txBox="1"/>
          <p:nvPr/>
        </p:nvSpPr>
        <p:spPr>
          <a:xfrm>
            <a:off x="228600" y="304800"/>
            <a:ext cx="4038600" cy="707886"/>
          </a:xfrm>
          <a:prstGeom prst="rect">
            <a:avLst/>
          </a:prstGeom>
          <a:noFill/>
        </p:spPr>
        <p:txBody>
          <a:bodyPr wrap="square" rtlCol="0">
            <a:spAutoFit/>
          </a:bodyPr>
          <a:lstStyle/>
          <a:p>
            <a:r>
              <a:rPr lang="en-US" sz="4000" b="1" dirty="0" smtClean="0"/>
              <a:t>The Biologist</a:t>
            </a:r>
            <a:r>
              <a:rPr lang="en-US" sz="4000" dirty="0" smtClean="0"/>
              <a:t>….</a:t>
            </a:r>
            <a:endParaRPr lang="en-US" sz="4000" dirty="0"/>
          </a:p>
        </p:txBody>
      </p:sp>
      <p:sp>
        <p:nvSpPr>
          <p:cNvPr id="7" name="TextBox 6"/>
          <p:cNvSpPr txBox="1"/>
          <p:nvPr/>
        </p:nvSpPr>
        <p:spPr>
          <a:xfrm>
            <a:off x="381000" y="1447800"/>
            <a:ext cx="3810000" cy="707886"/>
          </a:xfrm>
          <a:prstGeom prst="rect">
            <a:avLst/>
          </a:prstGeom>
          <a:noFill/>
        </p:spPr>
        <p:txBody>
          <a:bodyPr wrap="square" rtlCol="0">
            <a:spAutoFit/>
          </a:bodyPr>
          <a:lstStyle/>
          <a:p>
            <a:r>
              <a:rPr lang="en-US" sz="4000" b="1" dirty="0" smtClean="0">
                <a:solidFill>
                  <a:srgbClr val="FF0000"/>
                </a:solidFill>
              </a:rPr>
              <a:t>Jane </a:t>
            </a:r>
            <a:r>
              <a:rPr lang="en-US" sz="4000" b="1" dirty="0" err="1" smtClean="0">
                <a:solidFill>
                  <a:srgbClr val="FF0000"/>
                </a:solidFill>
              </a:rPr>
              <a:t>Goodall</a:t>
            </a: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cms.skidmore.edu/news/admin/news/images/hoffman_roald.jpg"/>
          <p:cNvPicPr>
            <a:picLocks noChangeAspect="1" noChangeArrowheads="1"/>
          </p:cNvPicPr>
          <p:nvPr/>
        </p:nvPicPr>
        <p:blipFill>
          <a:blip r:embed="rId2" cstate="print"/>
          <a:srcRect/>
          <a:stretch>
            <a:fillRect/>
          </a:stretch>
        </p:blipFill>
        <p:spPr bwMode="auto">
          <a:xfrm>
            <a:off x="4541317" y="0"/>
            <a:ext cx="4602683" cy="6858000"/>
          </a:xfrm>
          <a:prstGeom prst="rect">
            <a:avLst/>
          </a:prstGeom>
          <a:noFill/>
        </p:spPr>
      </p:pic>
      <p:sp>
        <p:nvSpPr>
          <p:cNvPr id="3" name="TextBox 2"/>
          <p:cNvSpPr txBox="1"/>
          <p:nvPr/>
        </p:nvSpPr>
        <p:spPr>
          <a:xfrm>
            <a:off x="152400" y="609600"/>
            <a:ext cx="3429000" cy="707886"/>
          </a:xfrm>
          <a:prstGeom prst="rect">
            <a:avLst/>
          </a:prstGeom>
          <a:noFill/>
        </p:spPr>
        <p:txBody>
          <a:bodyPr wrap="square" rtlCol="0">
            <a:spAutoFit/>
          </a:bodyPr>
          <a:lstStyle/>
          <a:p>
            <a:r>
              <a:rPr lang="en-US" sz="4000" b="1" dirty="0" smtClean="0"/>
              <a:t>The Chemist….</a:t>
            </a:r>
            <a:endParaRPr lang="en-US" sz="4000" b="1" dirty="0"/>
          </a:p>
        </p:txBody>
      </p:sp>
      <p:sp>
        <p:nvSpPr>
          <p:cNvPr id="4" name="TextBox 3"/>
          <p:cNvSpPr txBox="1"/>
          <p:nvPr/>
        </p:nvSpPr>
        <p:spPr>
          <a:xfrm>
            <a:off x="0" y="3810000"/>
            <a:ext cx="4953000" cy="1323439"/>
          </a:xfrm>
          <a:prstGeom prst="rect">
            <a:avLst/>
          </a:prstGeom>
          <a:noFill/>
        </p:spPr>
        <p:txBody>
          <a:bodyPr wrap="square" rtlCol="0">
            <a:spAutoFit/>
          </a:bodyPr>
          <a:lstStyle/>
          <a:p>
            <a:r>
              <a:rPr lang="en-US" sz="3600" b="1" dirty="0" smtClean="0"/>
              <a:t>“</a:t>
            </a:r>
            <a:r>
              <a:rPr lang="en-US" sz="4000" b="1" i="1" dirty="0" smtClean="0">
                <a:solidFill>
                  <a:srgbClr val="002060"/>
                </a:solidFill>
              </a:rPr>
              <a:t>We can seem a bit dull and tedious…”</a:t>
            </a:r>
            <a:endParaRPr lang="en-US" sz="4000" b="1" dirty="0">
              <a:solidFill>
                <a:srgbClr val="002060"/>
              </a:solidFill>
            </a:endParaRPr>
          </a:p>
        </p:txBody>
      </p:sp>
      <p:sp>
        <p:nvSpPr>
          <p:cNvPr id="5" name="TextBox 4"/>
          <p:cNvSpPr txBox="1"/>
          <p:nvPr/>
        </p:nvSpPr>
        <p:spPr>
          <a:xfrm>
            <a:off x="762000" y="1676400"/>
            <a:ext cx="3429000" cy="707886"/>
          </a:xfrm>
          <a:prstGeom prst="rect">
            <a:avLst/>
          </a:prstGeom>
          <a:noFill/>
        </p:spPr>
        <p:txBody>
          <a:bodyPr wrap="square" rtlCol="0">
            <a:spAutoFit/>
          </a:bodyPr>
          <a:lstStyle/>
          <a:p>
            <a:r>
              <a:rPr lang="en-US" sz="4000" b="1" dirty="0" err="1" smtClean="0">
                <a:solidFill>
                  <a:srgbClr val="FF0000"/>
                </a:solidFill>
              </a:rPr>
              <a:t>Roald</a:t>
            </a:r>
            <a:r>
              <a:rPr lang="en-US" sz="4000" b="1" dirty="0" smtClean="0">
                <a:solidFill>
                  <a:srgbClr val="FF0000"/>
                </a:solidFill>
              </a:rPr>
              <a:t> Hoffman</a:t>
            </a:r>
            <a:endParaRPr lang="en-US" sz="4000" b="1" dirty="0">
              <a:solidFill>
                <a:srgbClr val="FF0000"/>
              </a:solidFill>
            </a:endParaRPr>
          </a:p>
        </p:txBody>
      </p:sp>
      <p:sp>
        <p:nvSpPr>
          <p:cNvPr id="7" name="TextBox 6"/>
          <p:cNvSpPr txBox="1"/>
          <p:nvPr/>
        </p:nvSpPr>
        <p:spPr>
          <a:xfrm>
            <a:off x="0" y="2514600"/>
            <a:ext cx="5105400" cy="954107"/>
          </a:xfrm>
          <a:prstGeom prst="rect">
            <a:avLst/>
          </a:prstGeom>
          <a:noFill/>
        </p:spPr>
        <p:txBody>
          <a:bodyPr wrap="square" rtlCol="0">
            <a:spAutoFit/>
          </a:bodyPr>
          <a:lstStyle/>
          <a:p>
            <a:r>
              <a:rPr lang="en-US" sz="2800" b="1" dirty="0" smtClean="0"/>
              <a:t>1981 Nobel Laureate in Chemistry,  Cornell University</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7848600" cy="3416320"/>
          </a:xfrm>
          <a:prstGeom prst="rect">
            <a:avLst/>
          </a:prstGeom>
          <a:noFill/>
        </p:spPr>
        <p:txBody>
          <a:bodyPr wrap="square" rtlCol="0">
            <a:spAutoFit/>
          </a:bodyPr>
          <a:lstStyle/>
          <a:p>
            <a:r>
              <a:rPr lang="en-US" sz="2800" dirty="0" smtClean="0"/>
              <a:t>“</a:t>
            </a:r>
            <a:r>
              <a:rPr lang="en-US" sz="3600" b="1" dirty="0" smtClean="0"/>
              <a:t>Chemists are poised between the physical and biological universes. We don’t  deal with either the infinitely small or large, making us fussy and neither fish nor fowl…. the way things in the middle are.”</a:t>
            </a:r>
            <a:endParaRPr lang="en-US" sz="3600" b="1" dirty="0"/>
          </a:p>
        </p:txBody>
      </p:sp>
      <p:sp>
        <p:nvSpPr>
          <p:cNvPr id="4" name="TextBox 3"/>
          <p:cNvSpPr txBox="1"/>
          <p:nvPr/>
        </p:nvSpPr>
        <p:spPr>
          <a:xfrm>
            <a:off x="4343400" y="3886200"/>
            <a:ext cx="4267200" cy="646331"/>
          </a:xfrm>
          <a:prstGeom prst="rect">
            <a:avLst/>
          </a:prstGeom>
          <a:noFill/>
        </p:spPr>
        <p:txBody>
          <a:bodyPr wrap="square" rtlCol="0">
            <a:spAutoFit/>
          </a:bodyPr>
          <a:lstStyle/>
          <a:p>
            <a:r>
              <a:rPr lang="en-US" sz="3600" b="1" dirty="0" err="1" smtClean="0">
                <a:solidFill>
                  <a:srgbClr val="FF0000"/>
                </a:solidFill>
              </a:rPr>
              <a:t>Roald</a:t>
            </a:r>
            <a:r>
              <a:rPr lang="en-US" sz="3600" b="1" dirty="0" smtClean="0">
                <a:solidFill>
                  <a:srgbClr val="FF0000"/>
                </a:solidFill>
              </a:rPr>
              <a:t> Hoffman</a:t>
            </a:r>
            <a:endParaRPr lang="en-US" sz="3600" b="1" dirty="0">
              <a:solidFill>
                <a:srgbClr val="FF0000"/>
              </a:solidFill>
            </a:endParaRPr>
          </a:p>
        </p:txBody>
      </p:sp>
      <p:sp>
        <p:nvSpPr>
          <p:cNvPr id="5" name="TextBox 4"/>
          <p:cNvSpPr txBox="1"/>
          <p:nvPr/>
        </p:nvSpPr>
        <p:spPr>
          <a:xfrm>
            <a:off x="914400" y="4953000"/>
            <a:ext cx="7315200" cy="1323439"/>
          </a:xfrm>
          <a:prstGeom prst="rect">
            <a:avLst/>
          </a:prstGeom>
          <a:solidFill>
            <a:srgbClr val="FFFF00"/>
          </a:solidFill>
        </p:spPr>
        <p:txBody>
          <a:bodyPr wrap="square" rtlCol="0">
            <a:spAutoFit/>
          </a:bodyPr>
          <a:lstStyle/>
          <a:p>
            <a:r>
              <a:rPr lang="en-US" sz="4000" b="1" dirty="0" smtClean="0">
                <a:solidFill>
                  <a:srgbClr val="0070C0"/>
                </a:solidFill>
              </a:rPr>
              <a:t>Chemistry</a:t>
            </a:r>
            <a:r>
              <a:rPr lang="en-US" sz="4000" b="1" dirty="0" smtClean="0"/>
              <a:t> is the ignored middle child of the modern sciences…  </a:t>
            </a:r>
            <a:r>
              <a:rPr lang="en-US" sz="4000" b="1" dirty="0" smtClean="0">
                <a:sym typeface="Wingdings" pitchFamily="2" charset="2"/>
              </a:rPr>
              <a:t> </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43000"/>
            <a:ext cx="7391400" cy="1692771"/>
          </a:xfrm>
          <a:prstGeom prst="rect">
            <a:avLst/>
          </a:prstGeom>
          <a:gradFill>
            <a:gsLst>
              <a:gs pos="0">
                <a:schemeClr val="accent1">
                  <a:tint val="66000"/>
                  <a:satMod val="160000"/>
                  <a:alpha val="24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en-US" sz="4000" dirty="0" smtClean="0"/>
              <a:t>~</a:t>
            </a:r>
            <a:r>
              <a:rPr lang="en-US" sz="3200" b="1" dirty="0" smtClean="0"/>
              <a:t>600,000,000,000,000,000,000,000 </a:t>
            </a:r>
            <a:r>
              <a:rPr lang="en-US" sz="3200" b="1" dirty="0" smtClean="0">
                <a:solidFill>
                  <a:srgbClr val="FF0000"/>
                </a:solidFill>
              </a:rPr>
              <a:t>atoms</a:t>
            </a:r>
            <a:r>
              <a:rPr lang="en-US" sz="2000" b="1" dirty="0" smtClean="0"/>
              <a:t> </a:t>
            </a:r>
            <a:r>
              <a:rPr lang="en-US" sz="3200" b="1" dirty="0" smtClean="0"/>
              <a:t>&lt; 0.0000000001 </a:t>
            </a:r>
            <a:r>
              <a:rPr lang="en-US" sz="3200" b="1" dirty="0" smtClean="0">
                <a:solidFill>
                  <a:srgbClr val="002060"/>
                </a:solidFill>
              </a:rPr>
              <a:t>inches</a:t>
            </a:r>
            <a:r>
              <a:rPr lang="en-US" sz="3200" b="1" dirty="0" smtClean="0"/>
              <a:t>  across become items as different as ….</a:t>
            </a:r>
            <a:endParaRPr lang="en-US" sz="3200" b="1" dirty="0"/>
          </a:p>
        </p:txBody>
      </p:sp>
      <p:pic>
        <p:nvPicPr>
          <p:cNvPr id="3" name="Picture 4" descr="http://www.bigfoto.com/miscellaneous/photos-16/salt-crystals-94jf.jpg"/>
          <p:cNvPicPr>
            <a:picLocks noChangeAspect="1" noChangeArrowheads="1"/>
          </p:cNvPicPr>
          <p:nvPr/>
        </p:nvPicPr>
        <p:blipFill>
          <a:blip r:embed="rId3" cstate="print"/>
          <a:srcRect/>
          <a:stretch>
            <a:fillRect/>
          </a:stretch>
        </p:blipFill>
        <p:spPr bwMode="auto">
          <a:xfrm>
            <a:off x="304800" y="3657600"/>
            <a:ext cx="4528068" cy="2933889"/>
          </a:xfrm>
          <a:prstGeom prst="rect">
            <a:avLst/>
          </a:prstGeom>
          <a:noFill/>
        </p:spPr>
      </p:pic>
      <p:sp>
        <p:nvSpPr>
          <p:cNvPr id="4" name="TextBox 3"/>
          <p:cNvSpPr txBox="1"/>
          <p:nvPr/>
        </p:nvSpPr>
        <p:spPr>
          <a:xfrm>
            <a:off x="228600" y="0"/>
            <a:ext cx="8915400" cy="646331"/>
          </a:xfrm>
          <a:prstGeom prst="rect">
            <a:avLst/>
          </a:prstGeom>
          <a:noFill/>
        </p:spPr>
        <p:txBody>
          <a:bodyPr wrap="square" rtlCol="0">
            <a:spAutoFit/>
          </a:bodyPr>
          <a:lstStyle/>
          <a:p>
            <a:r>
              <a:rPr lang="en-US" sz="3600" b="1" dirty="0" smtClean="0">
                <a:solidFill>
                  <a:srgbClr val="FF0000"/>
                </a:solidFill>
              </a:rPr>
              <a:t>The chemist’s middle ground</a:t>
            </a:r>
            <a:r>
              <a:rPr lang="en-US" sz="3600" dirty="0" smtClean="0">
                <a:solidFill>
                  <a:srgbClr val="FF0000"/>
                </a:solidFill>
              </a:rPr>
              <a:t>…</a:t>
            </a:r>
            <a:endParaRPr lang="en-US" sz="3600" dirty="0">
              <a:solidFill>
                <a:srgbClr val="FF0000"/>
              </a:solidFill>
            </a:endParaRPr>
          </a:p>
        </p:txBody>
      </p:sp>
      <p:sp>
        <p:nvSpPr>
          <p:cNvPr id="5" name="TextBox 4"/>
          <p:cNvSpPr txBox="1"/>
          <p:nvPr/>
        </p:nvSpPr>
        <p:spPr>
          <a:xfrm>
            <a:off x="152400" y="457200"/>
            <a:ext cx="6858000" cy="646331"/>
          </a:xfrm>
          <a:prstGeom prst="rect">
            <a:avLst/>
          </a:prstGeom>
          <a:noFill/>
        </p:spPr>
        <p:txBody>
          <a:bodyPr wrap="square" rtlCol="0">
            <a:spAutoFit/>
          </a:bodyPr>
          <a:lstStyle/>
          <a:p>
            <a:r>
              <a:rPr lang="en-US" sz="3600" b="1" dirty="0" smtClean="0">
                <a:solidFill>
                  <a:srgbClr val="002060"/>
                </a:solidFill>
              </a:rPr>
              <a:t>Explaining and manipulating how…</a:t>
            </a:r>
            <a:endParaRPr lang="en-US" sz="3600" b="1" dirty="0">
              <a:solidFill>
                <a:srgbClr val="002060"/>
              </a:solidFill>
            </a:endParaRPr>
          </a:p>
        </p:txBody>
      </p:sp>
      <p:pic>
        <p:nvPicPr>
          <p:cNvPr id="35842" name="Picture 2" descr="http://www.ucmp.berkeley.edu/glossary/gloss3/DNA2.gif"/>
          <p:cNvPicPr>
            <a:picLocks noChangeAspect="1" noChangeArrowheads="1"/>
          </p:cNvPicPr>
          <p:nvPr/>
        </p:nvPicPr>
        <p:blipFill>
          <a:blip r:embed="rId4" cstate="print"/>
          <a:srcRect/>
          <a:stretch>
            <a:fillRect/>
          </a:stretch>
        </p:blipFill>
        <p:spPr bwMode="auto">
          <a:xfrm>
            <a:off x="6781800" y="76200"/>
            <a:ext cx="2362200" cy="6619876"/>
          </a:xfrm>
          <a:prstGeom prst="rect">
            <a:avLst/>
          </a:prstGeom>
          <a:noFill/>
        </p:spPr>
      </p:pic>
      <p:sp>
        <p:nvSpPr>
          <p:cNvPr id="7" name="TextBox 6"/>
          <p:cNvSpPr txBox="1"/>
          <p:nvPr/>
        </p:nvSpPr>
        <p:spPr>
          <a:xfrm>
            <a:off x="533400" y="3048000"/>
            <a:ext cx="2590800" cy="646331"/>
          </a:xfrm>
          <a:prstGeom prst="rect">
            <a:avLst/>
          </a:prstGeom>
          <a:noFill/>
        </p:spPr>
        <p:txBody>
          <a:bodyPr wrap="square" rtlCol="0">
            <a:spAutoFit/>
          </a:bodyPr>
          <a:lstStyle/>
          <a:p>
            <a:r>
              <a:rPr lang="en-US" sz="3600" b="1" dirty="0" smtClean="0"/>
              <a:t>TABLE SALT</a:t>
            </a:r>
            <a:endParaRPr lang="en-US" sz="3600" b="1" dirty="0"/>
          </a:p>
        </p:txBody>
      </p:sp>
      <p:sp>
        <p:nvSpPr>
          <p:cNvPr id="8" name="TextBox 7"/>
          <p:cNvSpPr txBox="1"/>
          <p:nvPr/>
        </p:nvSpPr>
        <p:spPr>
          <a:xfrm>
            <a:off x="5410200" y="2895600"/>
            <a:ext cx="1295400" cy="707886"/>
          </a:xfrm>
          <a:prstGeom prst="rect">
            <a:avLst/>
          </a:prstGeom>
          <a:noFill/>
        </p:spPr>
        <p:txBody>
          <a:bodyPr wrap="square" rtlCol="0">
            <a:spAutoFit/>
          </a:bodyPr>
          <a:lstStyle/>
          <a:p>
            <a:r>
              <a:rPr lang="en-US" sz="4000" b="1" dirty="0" smtClean="0">
                <a:solidFill>
                  <a:srgbClr val="7030A0"/>
                </a:solidFill>
              </a:rPr>
              <a:t>DNA</a:t>
            </a:r>
            <a:endParaRPr lang="en-US" sz="4000" b="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par>
                                <p:cTn id="18" presetID="3" presetClass="entr" presetSubtype="10"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linds(horizontal)">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par>
                                <p:cTn id="26" presetID="3" presetClass="entr" presetSubtype="10" fill="hold" nodeType="withEffect">
                                  <p:stCondLst>
                                    <p:cond delay="0"/>
                                  </p:stCondLst>
                                  <p:childTnLst>
                                    <p:set>
                                      <p:cBhvr>
                                        <p:cTn id="27" dur="1" fill="hold">
                                          <p:stCondLst>
                                            <p:cond delay="0"/>
                                          </p:stCondLst>
                                        </p:cTn>
                                        <p:tgtEl>
                                          <p:spTgt spid="35842"/>
                                        </p:tgtEl>
                                        <p:attrNameLst>
                                          <p:attrName>style.visibility</p:attrName>
                                        </p:attrNameLst>
                                      </p:cBhvr>
                                      <p:to>
                                        <p:strVal val="visible"/>
                                      </p:to>
                                    </p:set>
                                    <p:animEffect transition="in" filter="blinds(horizontal)">
                                      <p:cBhvr>
                                        <p:cTn id="28" dur="5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6"/>
          <p:cNvSpPr txBox="1">
            <a:spLocks noChangeArrowheads="1"/>
          </p:cNvSpPr>
          <p:nvPr/>
        </p:nvSpPr>
        <p:spPr bwMode="auto">
          <a:xfrm>
            <a:off x="685800" y="0"/>
            <a:ext cx="7848600" cy="646331"/>
          </a:xfrm>
          <a:prstGeom prst="rect">
            <a:avLst/>
          </a:prstGeom>
          <a:noFill/>
          <a:ln w="9525">
            <a:noFill/>
            <a:miter lim="800000"/>
            <a:headEnd/>
            <a:tailEnd/>
          </a:ln>
        </p:spPr>
        <p:txBody>
          <a:bodyPr wrap="square">
            <a:spAutoFit/>
          </a:bodyPr>
          <a:lstStyle/>
          <a:p>
            <a:r>
              <a:rPr lang="en-US" sz="3600" b="1" dirty="0"/>
              <a:t>THE “PROBLEM” WITH </a:t>
            </a:r>
            <a:r>
              <a:rPr lang="en-US" sz="3600" b="1" dirty="0" smtClean="0"/>
              <a:t>CHEMISTS …..</a:t>
            </a:r>
            <a:endParaRPr lang="en-US" sz="3600" b="1" dirty="0"/>
          </a:p>
        </p:txBody>
      </p:sp>
      <p:sp>
        <p:nvSpPr>
          <p:cNvPr id="8" name="TextBox 7"/>
          <p:cNvSpPr txBox="1"/>
          <p:nvPr/>
        </p:nvSpPr>
        <p:spPr>
          <a:xfrm>
            <a:off x="381000" y="1295400"/>
            <a:ext cx="8648700" cy="1754326"/>
          </a:xfrm>
          <a:prstGeom prst="rect">
            <a:avLst/>
          </a:prstGeom>
          <a:gradFill>
            <a:gsLst>
              <a:gs pos="0">
                <a:srgbClr val="FFEFD1">
                  <a:alpha val="0"/>
                </a:srgbClr>
              </a:gs>
              <a:gs pos="64999">
                <a:srgbClr val="F0EBD5"/>
              </a:gs>
              <a:gs pos="100000">
                <a:srgbClr val="D1C39F"/>
              </a:gs>
            </a:gsLst>
            <a:lin ang="5400000" scaled="0"/>
          </a:gradFill>
        </p:spPr>
        <p:txBody>
          <a:bodyPr>
            <a:spAutoFit/>
          </a:bodyPr>
          <a:lstStyle/>
          <a:p>
            <a:pPr algn="l">
              <a:defRPr/>
            </a:pPr>
            <a:r>
              <a:rPr lang="en-US" sz="3600" b="1" dirty="0" smtClean="0"/>
              <a:t>Chemists are  </a:t>
            </a:r>
            <a:r>
              <a:rPr lang="en-US" sz="3600" b="1" dirty="0"/>
              <a:t>obsessed with </a:t>
            </a:r>
            <a:r>
              <a:rPr lang="en-US" sz="3600" b="1" dirty="0" smtClean="0"/>
              <a:t>molecules- </a:t>
            </a:r>
            <a:r>
              <a:rPr lang="en-US" sz="3600" b="1" dirty="0"/>
              <a:t>which is like being infatuated with car parts- but not in driving the car…. </a:t>
            </a:r>
          </a:p>
        </p:txBody>
      </p:sp>
      <p:sp>
        <p:nvSpPr>
          <p:cNvPr id="4" name="TextBox 3"/>
          <p:cNvSpPr txBox="1"/>
          <p:nvPr/>
        </p:nvSpPr>
        <p:spPr>
          <a:xfrm>
            <a:off x="457200" y="3505200"/>
            <a:ext cx="8322892" cy="1261884"/>
          </a:xfrm>
          <a:prstGeom prst="rect">
            <a:avLst/>
          </a:prstGeom>
          <a:solidFill>
            <a:srgbClr val="FFFF00"/>
          </a:solidFill>
        </p:spPr>
        <p:txBody>
          <a:bodyPr wrap="square" rtlCol="0">
            <a:spAutoFit/>
          </a:bodyPr>
          <a:lstStyle/>
          <a:p>
            <a:r>
              <a:rPr lang="en-US" sz="3600" b="1" dirty="0" smtClean="0"/>
              <a:t>You can name famous race car drivers…but what are their chief mechanics named </a:t>
            </a:r>
            <a:r>
              <a:rPr lang="en-US" sz="4000" dirty="0" smtClean="0"/>
              <a: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5300" y="0"/>
            <a:ext cx="8648700" cy="1200329"/>
          </a:xfrm>
          <a:prstGeom prst="rect">
            <a:avLst/>
          </a:prstGeom>
          <a:gradFill>
            <a:gsLst>
              <a:gs pos="0">
                <a:srgbClr val="FFEFD1">
                  <a:alpha val="0"/>
                </a:srgbClr>
              </a:gs>
              <a:gs pos="64999">
                <a:srgbClr val="F0EBD5"/>
              </a:gs>
              <a:gs pos="100000">
                <a:srgbClr val="D1C39F"/>
              </a:gs>
            </a:gsLst>
            <a:lin ang="5400000" scaled="0"/>
          </a:gradFill>
        </p:spPr>
        <p:txBody>
          <a:bodyPr wrap="square" rtlCol="0">
            <a:spAutoFit/>
          </a:bodyPr>
          <a:lstStyle/>
          <a:p>
            <a:r>
              <a:rPr lang="en-US" sz="3600" b="1" dirty="0" smtClean="0"/>
              <a:t>The strength and weakness of chemists is that we sweat the details and revel in them. </a:t>
            </a:r>
            <a:endParaRPr lang="en-US" sz="3600" b="1" dirty="0"/>
          </a:p>
        </p:txBody>
      </p:sp>
      <p:sp>
        <p:nvSpPr>
          <p:cNvPr id="3" name="TextBox 2"/>
          <p:cNvSpPr txBox="1"/>
          <p:nvPr/>
        </p:nvSpPr>
        <p:spPr>
          <a:xfrm>
            <a:off x="228600" y="2057400"/>
            <a:ext cx="8915400" cy="1200329"/>
          </a:xfrm>
          <a:prstGeom prst="rect">
            <a:avLst/>
          </a:prstGeom>
          <a:noFill/>
        </p:spPr>
        <p:txBody>
          <a:bodyPr wrap="square" rtlCol="0">
            <a:spAutoFit/>
          </a:bodyPr>
          <a:lstStyle/>
          <a:p>
            <a:r>
              <a:rPr lang="en-US" sz="3600" b="1" dirty="0" smtClean="0"/>
              <a:t>Hoffmann’s 1981 Nobel Prize in Chemistry awarded for explaining ……..</a:t>
            </a:r>
            <a:endParaRPr lang="en-US" sz="3600" dirty="0"/>
          </a:p>
        </p:txBody>
      </p:sp>
      <p:graphicFrame>
        <p:nvGraphicFramePr>
          <p:cNvPr id="5" name="Object 5"/>
          <p:cNvGraphicFramePr>
            <a:graphicFrameLocks noChangeAspect="1"/>
          </p:cNvGraphicFramePr>
          <p:nvPr/>
        </p:nvGraphicFramePr>
        <p:xfrm>
          <a:off x="1295400" y="3124200"/>
          <a:ext cx="794454" cy="1852838"/>
        </p:xfrm>
        <a:graphic>
          <a:graphicData uri="http://schemas.openxmlformats.org/presentationml/2006/ole">
            <mc:AlternateContent xmlns:mc="http://schemas.openxmlformats.org/markup-compatibility/2006">
              <mc:Choice xmlns:v="urn:schemas-microsoft-com:vml" Requires="v">
                <p:oleObj spid="_x0000_s1041" name="ChemSketch" r:id="rId4" imgW="472440" imgH="1103376" progId="ACD.ChemSketch.20">
                  <p:embed/>
                </p:oleObj>
              </mc:Choice>
              <mc:Fallback>
                <p:oleObj name="ChemSketch" r:id="rId4" imgW="472440" imgH="1103376" progId="ACD.ChemSketch.20">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3124200"/>
                        <a:ext cx="794454" cy="185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 name="Object 7"/>
          <p:cNvGraphicFramePr>
            <a:graphicFrameLocks noChangeAspect="1"/>
          </p:cNvGraphicFramePr>
          <p:nvPr/>
        </p:nvGraphicFramePr>
        <p:xfrm>
          <a:off x="3124200" y="3352800"/>
          <a:ext cx="1447800" cy="1563845"/>
        </p:xfrm>
        <a:graphic>
          <a:graphicData uri="http://schemas.openxmlformats.org/presentationml/2006/ole">
            <mc:AlternateContent xmlns:mc="http://schemas.openxmlformats.org/markup-compatibility/2006">
              <mc:Choice xmlns:v="urn:schemas-microsoft-com:vml" Requires="v">
                <p:oleObj spid="_x0000_s1042" name="ChemSketch" r:id="rId6" imgW="832104" imgH="899160" progId="ACD.ChemSketch.20">
                  <p:embed/>
                </p:oleObj>
              </mc:Choice>
              <mc:Fallback>
                <p:oleObj name="ChemSketch" r:id="rId6" imgW="832104" imgH="899160" progId="ACD.ChemSketch.20">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3352800"/>
                        <a:ext cx="1447800" cy="1563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Object 8"/>
          <p:cNvGraphicFramePr>
            <a:graphicFrameLocks noChangeAspect="1"/>
          </p:cNvGraphicFramePr>
          <p:nvPr/>
        </p:nvGraphicFramePr>
        <p:xfrm>
          <a:off x="5867400" y="3352800"/>
          <a:ext cx="1676400" cy="1706452"/>
        </p:xfrm>
        <a:graphic>
          <a:graphicData uri="http://schemas.openxmlformats.org/presentationml/2006/ole">
            <mc:AlternateContent xmlns:mc="http://schemas.openxmlformats.org/markup-compatibility/2006">
              <mc:Choice xmlns:v="urn:schemas-microsoft-com:vml" Requires="v">
                <p:oleObj spid="_x0000_s1043" name="ChemSketch" r:id="rId8" imgW="1240536" imgH="1261872" progId="ACD.ChemSketch.20">
                  <p:embed/>
                </p:oleObj>
              </mc:Choice>
              <mc:Fallback>
                <p:oleObj name="ChemSketch" r:id="rId8" imgW="1240536" imgH="1261872" progId="ACD.ChemSketch.20">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67400" y="3352800"/>
                        <a:ext cx="1676400" cy="1706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TextBox 7"/>
          <p:cNvSpPr txBox="1"/>
          <p:nvPr/>
        </p:nvSpPr>
        <p:spPr>
          <a:xfrm>
            <a:off x="2362200" y="3810000"/>
            <a:ext cx="533400" cy="584775"/>
          </a:xfrm>
          <a:prstGeom prst="rect">
            <a:avLst/>
          </a:prstGeom>
          <a:noFill/>
        </p:spPr>
        <p:txBody>
          <a:bodyPr wrap="square" rtlCol="0">
            <a:spAutoFit/>
          </a:bodyPr>
          <a:lstStyle/>
          <a:p>
            <a:r>
              <a:rPr lang="en-US" sz="3200" dirty="0" smtClean="0"/>
              <a:t>+</a:t>
            </a:r>
            <a:endParaRPr lang="en-US" sz="3200" dirty="0"/>
          </a:p>
        </p:txBody>
      </p:sp>
      <p:cxnSp>
        <p:nvCxnSpPr>
          <p:cNvPr id="9" name="Straight Arrow Connector 8"/>
          <p:cNvCxnSpPr/>
          <p:nvPr/>
        </p:nvCxnSpPr>
        <p:spPr>
          <a:xfrm>
            <a:off x="4953000" y="4114800"/>
            <a:ext cx="6096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62200" y="5105400"/>
            <a:ext cx="5943600" cy="1323439"/>
          </a:xfrm>
          <a:prstGeom prst="rect">
            <a:avLst/>
          </a:prstGeom>
          <a:noFill/>
        </p:spPr>
        <p:txBody>
          <a:bodyPr wrap="square" rtlCol="0">
            <a:spAutoFit/>
          </a:bodyPr>
          <a:lstStyle/>
          <a:p>
            <a:r>
              <a:rPr lang="en-US" sz="4000" dirty="0" smtClean="0"/>
              <a:t>Concerted 1,3 </a:t>
            </a:r>
            <a:r>
              <a:rPr lang="en-US" sz="4000" dirty="0" err="1" smtClean="0"/>
              <a:t>cycloaddition</a:t>
            </a:r>
            <a:endParaRPr lang="en-US" sz="4000" dirty="0" smtClean="0"/>
          </a:p>
          <a:p>
            <a:r>
              <a:rPr lang="en-US" sz="4000" dirty="0" smtClean="0"/>
              <a:t>(Diels-Alder Reaction) </a:t>
            </a:r>
            <a:endParaRPr lang="en-US" sz="4000" dirty="0"/>
          </a:p>
        </p:txBody>
      </p:sp>
      <p:sp>
        <p:nvSpPr>
          <p:cNvPr id="10" name="TextBox 9"/>
          <p:cNvSpPr txBox="1"/>
          <p:nvPr/>
        </p:nvSpPr>
        <p:spPr>
          <a:xfrm>
            <a:off x="2819400" y="1524000"/>
            <a:ext cx="3124200" cy="707886"/>
          </a:xfrm>
          <a:prstGeom prst="rect">
            <a:avLst/>
          </a:prstGeom>
          <a:noFill/>
        </p:spPr>
        <p:txBody>
          <a:bodyPr wrap="square" rtlCol="0">
            <a:spAutoFit/>
          </a:bodyPr>
          <a:lstStyle/>
          <a:p>
            <a:r>
              <a:rPr lang="en-US" sz="4000" b="1" u="sng" dirty="0" smtClean="0"/>
              <a:t>EXAMPLE #1</a:t>
            </a:r>
            <a:endParaRPr lang="en-US" sz="4000"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linds(horizontal)">
                                      <p:cBhvr>
                                        <p:cTn id="20" dur="500"/>
                                        <p:tgtEl>
                                          <p:spTgt spid="8"/>
                                        </p:tgtEl>
                                      </p:cBhvr>
                                    </p:animEffect>
                                  </p:childTnLst>
                                </p:cTn>
                              </p:par>
                              <p:par>
                                <p:cTn id="21" presetID="3" presetClass="entr" presetSubtype="1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par>
                                <p:cTn id="24" presetID="3" presetClass="entr" presetSubtype="1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linds(horizontal)">
                                      <p:cBhvr>
                                        <p:cTn id="26" dur="500"/>
                                        <p:tgtEl>
                                          <p:spTgt spid="9"/>
                                        </p:tgtEl>
                                      </p:cBhvr>
                                    </p:animEffect>
                                  </p:childTnLst>
                                </p:cTn>
                              </p:par>
                              <p:par>
                                <p:cTn id="27" presetID="3" presetClass="entr" presetSubtype="1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1"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TC103457496[[fn=Parallax]]</Template>
  <TotalTime>488</TotalTime>
  <Words>572</Words>
  <Application>Microsoft Office PowerPoint</Application>
  <PresentationFormat>On-screen Show (4:3)</PresentationFormat>
  <Paragraphs>101</Paragraphs>
  <Slides>17</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Calibri</vt:lpstr>
      <vt:lpstr>Wingdings</vt:lpstr>
      <vt:lpstr>Office Theme</vt:lpstr>
      <vt:lpstr>ChemSketch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Alfred State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Technology Services</dc:creator>
  <cp:lastModifiedBy>Fong, Jerry</cp:lastModifiedBy>
  <cp:revision>52</cp:revision>
  <dcterms:created xsi:type="dcterms:W3CDTF">2010-01-13T02:23:53Z</dcterms:created>
  <dcterms:modified xsi:type="dcterms:W3CDTF">2014-01-20T20:07:14Z</dcterms:modified>
</cp:coreProperties>
</file>