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E1020-B420-49C1-B009-2BB18640A154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603C2-A501-4276-ADAA-47CC7C359D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5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073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968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80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63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29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23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29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6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62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35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3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40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603C2-A501-4276-ADAA-47CC7C359D7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8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8FA6123-3959-4321-85E3-AC1F8B500E88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E6F284F-DC4F-42E3-9DEF-312CABEE6C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Organic Naming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Naming Alcohols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1371600"/>
          </a:xfrm>
        </p:spPr>
        <p:txBody>
          <a:bodyPr/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dirty="0" smtClean="0"/>
              <a:t>An alcohol is a carbon chain with an –OH group </a:t>
            </a:r>
            <a:r>
              <a:rPr lang="en-US" sz="2400" dirty="0" err="1" smtClean="0"/>
              <a:t>attatched</a:t>
            </a:r>
            <a:endParaRPr lang="en-US" sz="2400" dirty="0" smtClean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dirty="0" smtClean="0"/>
              <a:t>When naming alcohols the suffix if -</a:t>
            </a:r>
            <a:r>
              <a:rPr lang="en-US" sz="2400" dirty="0" err="1" smtClean="0"/>
              <a:t>ol</a:t>
            </a: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alcohol?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lcohol_002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752600" y="1752600"/>
            <a:ext cx="5410200" cy="1100913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81000" y="4279709"/>
            <a:ext cx="8305800" cy="1816291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The carbon with the OH group is the #1 carbon and then count the longest chain from that carbon.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Pick the proper prefix and attach </a:t>
            </a:r>
            <a:r>
              <a:rPr lang="en-US" dirty="0" err="1" smtClean="0"/>
              <a:t>alkane</a:t>
            </a:r>
            <a:r>
              <a:rPr lang="en-US" dirty="0" smtClean="0"/>
              <a:t> suffix.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Remove the –e and add alcohol suffix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Alcohols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13716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2438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1447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52600" y="2438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5200" y="3276600"/>
            <a:ext cx="934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but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4267200" y="3276600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ane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4267200" y="3276600"/>
            <a:ext cx="1143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anol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8" grpId="0"/>
      <p:bldP spid="9" grpId="0"/>
      <p:bldP spid="10" grpId="0"/>
      <p:bldP spid="11" grpId="0"/>
      <p:bldP spid="12" grpId="0"/>
      <p:bldP spid="12" grpId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lcohol_001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371600" y="1143000"/>
            <a:ext cx="6138475" cy="1600200"/>
          </a:xfrm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62000" y="3810000"/>
            <a:ext cx="8382000" cy="2667000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The carbon with the OH group is the #1 carbon and then count the longest chain from that carbon.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Pick the proper prefix and attach </a:t>
            </a:r>
            <a:r>
              <a:rPr lang="en-US" dirty="0" err="1" smtClean="0"/>
              <a:t>alkane</a:t>
            </a:r>
            <a:r>
              <a:rPr lang="en-US" dirty="0" smtClean="0"/>
              <a:t> suffix.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Remove the –e and add alcohol suffix</a:t>
            </a:r>
          </a:p>
          <a:p>
            <a:r>
              <a:rPr lang="en-US" sz="2400" dirty="0" smtClean="0"/>
              <a:t>Name substituent groups</a:t>
            </a:r>
          </a:p>
          <a:p>
            <a:r>
              <a:rPr lang="en-US" sz="2400" dirty="0" smtClean="0"/>
              <a:t>Number substituent groups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</a:t>
            </a:r>
            <a:r>
              <a:rPr lang="en-US" dirty="0" err="1" smtClean="0"/>
              <a:t>alkanes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53200" y="22860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1200" y="23622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29200" y="229766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67200" y="2438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22860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23622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229766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5400" y="22860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8</a:t>
            </a:r>
          </a:p>
        </p:txBody>
      </p:sp>
      <p:cxnSp>
        <p:nvCxnSpPr>
          <p:cNvPr id="15" name="Straight Arrow Connector 14"/>
          <p:cNvCxnSpPr>
            <a:stCxn id="17" idx="1"/>
          </p:cNvCxnSpPr>
          <p:nvPr/>
        </p:nvCxnSpPr>
        <p:spPr>
          <a:xfrm rot="10800000" flipV="1">
            <a:off x="7239000" y="2013466"/>
            <a:ext cx="685800" cy="3487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924800" y="182880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methyl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81600" y="2971800"/>
            <a:ext cx="183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octanol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3628084" y="3011269"/>
            <a:ext cx="1705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methyl</a:t>
            </a:r>
            <a:endParaRPr lang="en-US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3065886" y="3048000"/>
            <a:ext cx="744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1-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7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Let Us Practice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Naming </a:t>
            </a:r>
            <a:r>
              <a:rPr lang="en-US" dirty="0" err="1" smtClean="0"/>
              <a:t>Alkanes</a:t>
            </a:r>
            <a:r>
              <a:rPr lang="en-US" dirty="0" smtClean="0"/>
              <a:t> Exercise #2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0"/>
            <a:ext cx="8229600" cy="1947672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alkane</a:t>
            </a:r>
            <a:r>
              <a:rPr lang="en-US" dirty="0" smtClean="0"/>
              <a:t> is a hydrocarbon in which all of the carbon-carbon bonds are single bonds.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</a:t>
            </a:r>
            <a:r>
              <a:rPr lang="en-US" dirty="0" err="1" smtClean="0"/>
              <a:t>Alkane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752600"/>
            <a:ext cx="3962400" cy="4495800"/>
          </a:xfrm>
        </p:spPr>
        <p:txBody>
          <a:bodyPr>
            <a:normAutofit/>
          </a:bodyPr>
          <a:lstStyle/>
          <a:p>
            <a:pPr lvl="1"/>
            <a:r>
              <a:rPr lang="en-US" sz="2600" dirty="0" smtClean="0"/>
              <a:t>1 </a:t>
            </a:r>
            <a:r>
              <a:rPr lang="en-US" sz="2600" dirty="0"/>
              <a:t> </a:t>
            </a:r>
            <a:r>
              <a:rPr lang="en-US" sz="2600" dirty="0" smtClean="0"/>
              <a:t>=</a:t>
            </a:r>
            <a:r>
              <a:rPr lang="en-US" sz="2600" dirty="0" smtClean="0"/>
              <a:t>meth-</a:t>
            </a:r>
            <a:endParaRPr lang="en-US" sz="2600" dirty="0" smtClean="0"/>
          </a:p>
          <a:p>
            <a:pPr lvl="1"/>
            <a:r>
              <a:rPr lang="en-US" sz="2600" dirty="0" smtClean="0"/>
              <a:t>2 </a:t>
            </a:r>
            <a:r>
              <a:rPr lang="en-US" sz="2600" dirty="0"/>
              <a:t> </a:t>
            </a:r>
            <a:r>
              <a:rPr lang="en-US" sz="2600" dirty="0" smtClean="0"/>
              <a:t>=eth-</a:t>
            </a:r>
            <a:endParaRPr lang="en-US" sz="2600" dirty="0" smtClean="0"/>
          </a:p>
          <a:p>
            <a:pPr lvl="1"/>
            <a:r>
              <a:rPr lang="en-US" sz="2600" dirty="0" smtClean="0"/>
              <a:t>3 </a:t>
            </a:r>
            <a:r>
              <a:rPr lang="en-US" sz="2600" dirty="0" smtClean="0"/>
              <a:t> =prop-</a:t>
            </a:r>
            <a:endParaRPr lang="en-US" sz="2600" dirty="0" smtClean="0"/>
          </a:p>
          <a:p>
            <a:pPr lvl="1"/>
            <a:r>
              <a:rPr lang="en-US" sz="2600" dirty="0" smtClean="0"/>
              <a:t>4 </a:t>
            </a:r>
            <a:r>
              <a:rPr lang="en-US" sz="2600" dirty="0" smtClean="0"/>
              <a:t> =but-</a:t>
            </a:r>
            <a:endParaRPr lang="en-US" sz="2600" dirty="0" smtClean="0"/>
          </a:p>
          <a:p>
            <a:pPr lvl="1"/>
            <a:r>
              <a:rPr lang="en-US" sz="2600" dirty="0" smtClean="0"/>
              <a:t>5 </a:t>
            </a:r>
            <a:r>
              <a:rPr lang="en-US" sz="2600" dirty="0" smtClean="0"/>
              <a:t> =pent-</a:t>
            </a:r>
            <a:endParaRPr lang="en-US" sz="2600" dirty="0" smtClean="0"/>
          </a:p>
          <a:p>
            <a:pPr lvl="1"/>
            <a:r>
              <a:rPr lang="en-US" sz="2600" dirty="0" smtClean="0"/>
              <a:t>6 </a:t>
            </a:r>
            <a:r>
              <a:rPr lang="en-US" sz="2600" dirty="0" smtClean="0"/>
              <a:t> =hex-</a:t>
            </a:r>
            <a:endParaRPr lang="en-US" sz="2600" dirty="0" smtClean="0"/>
          </a:p>
          <a:p>
            <a:pPr lvl="1"/>
            <a:r>
              <a:rPr lang="en-US" sz="2600" dirty="0" smtClean="0"/>
              <a:t>7 </a:t>
            </a:r>
            <a:r>
              <a:rPr lang="en-US" sz="2600" dirty="0"/>
              <a:t> </a:t>
            </a:r>
            <a:r>
              <a:rPr lang="en-US" sz="2600" dirty="0" smtClean="0"/>
              <a:t>=</a:t>
            </a:r>
            <a:r>
              <a:rPr lang="en-US" sz="2600" dirty="0" err="1" smtClean="0"/>
              <a:t>hept</a:t>
            </a:r>
            <a:r>
              <a:rPr lang="en-US" sz="2600" dirty="0" smtClean="0"/>
              <a:t>-</a:t>
            </a:r>
            <a:endParaRPr lang="en-US" sz="2600" dirty="0" smtClean="0"/>
          </a:p>
          <a:p>
            <a:pPr lvl="1"/>
            <a:r>
              <a:rPr lang="en-US" sz="2600" dirty="0" smtClean="0"/>
              <a:t>8 </a:t>
            </a:r>
            <a:r>
              <a:rPr lang="en-US" sz="2600" dirty="0"/>
              <a:t> </a:t>
            </a:r>
            <a:r>
              <a:rPr lang="en-US" sz="2600" dirty="0" smtClean="0"/>
              <a:t>=</a:t>
            </a:r>
            <a:r>
              <a:rPr lang="en-US" sz="2600" dirty="0" err="1" smtClean="0"/>
              <a:t>oct</a:t>
            </a:r>
            <a:r>
              <a:rPr lang="en-US" sz="2600" dirty="0" smtClean="0"/>
              <a:t>-</a:t>
            </a:r>
            <a:endParaRPr lang="en-US" sz="2600" dirty="0" smtClean="0"/>
          </a:p>
          <a:p>
            <a:pPr lvl="1"/>
            <a:r>
              <a:rPr lang="en-US" sz="2600" dirty="0" smtClean="0"/>
              <a:t>9 </a:t>
            </a:r>
            <a:r>
              <a:rPr lang="en-US" sz="2600" dirty="0"/>
              <a:t> </a:t>
            </a:r>
            <a:r>
              <a:rPr lang="en-US" sz="2600" dirty="0" smtClean="0"/>
              <a:t>=</a:t>
            </a:r>
            <a:r>
              <a:rPr lang="en-US" sz="2600" dirty="0" smtClean="0"/>
              <a:t>non-</a:t>
            </a:r>
            <a:endParaRPr lang="en-US" sz="2600" dirty="0" smtClean="0"/>
          </a:p>
          <a:p>
            <a:pPr lvl="1"/>
            <a:r>
              <a:rPr lang="en-US" sz="2600" dirty="0" smtClean="0"/>
              <a:t>10 </a:t>
            </a:r>
            <a:r>
              <a:rPr lang="en-US" sz="2600" dirty="0" smtClean="0"/>
              <a:t>=</a:t>
            </a:r>
            <a:r>
              <a:rPr lang="en-US" sz="2600" dirty="0" err="1" smtClean="0"/>
              <a:t>dec</a:t>
            </a:r>
            <a:r>
              <a:rPr lang="en-US" sz="2600" dirty="0" smtClean="0"/>
              <a:t>-</a:t>
            </a:r>
            <a:endParaRPr lang="en-US" sz="26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Things for naming </a:t>
            </a:r>
            <a:r>
              <a:rPr lang="en-US" dirty="0" err="1" smtClean="0"/>
              <a:t>Alkanes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>
          <a:xfrm>
            <a:off x="685800" y="1447800"/>
            <a:ext cx="4040188" cy="457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Prefix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4294967295"/>
          </p:nvPr>
        </p:nvSpPr>
        <p:spPr>
          <a:xfrm>
            <a:off x="5102225" y="1447800"/>
            <a:ext cx="4041775" cy="762000"/>
          </a:xfrm>
        </p:spPr>
        <p:txBody>
          <a:bodyPr/>
          <a:lstStyle/>
          <a:p>
            <a:r>
              <a:rPr lang="en-US" dirty="0" smtClean="0"/>
              <a:t>Suffix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4294967295"/>
          </p:nvPr>
        </p:nvSpPr>
        <p:spPr>
          <a:xfrm>
            <a:off x="5105400" y="1828800"/>
            <a:ext cx="4038600" cy="4525962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-</a:t>
            </a:r>
            <a:r>
              <a:rPr lang="en-US" dirty="0" err="1" smtClean="0"/>
              <a:t>ane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92555" y="4724400"/>
            <a:ext cx="3124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600" dirty="0" smtClean="0"/>
              <a:t>11 =</a:t>
            </a:r>
            <a:r>
              <a:rPr lang="en-US" sz="2600" dirty="0" err="1" smtClean="0"/>
              <a:t>unidec</a:t>
            </a:r>
            <a:r>
              <a:rPr lang="en-US" sz="2600" dirty="0" smtClean="0"/>
              <a:t>-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600" dirty="0" smtClean="0"/>
              <a:t>12 =</a:t>
            </a:r>
            <a:r>
              <a:rPr lang="en-US" sz="2600" dirty="0" err="1" smtClean="0"/>
              <a:t>duodec</a:t>
            </a:r>
            <a:r>
              <a:rPr lang="en-US" sz="2600" dirty="0" smtClean="0"/>
              <a:t>-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600" dirty="0" smtClean="0"/>
              <a:t>13 =</a:t>
            </a:r>
            <a:r>
              <a:rPr lang="en-US" sz="2600" dirty="0" err="1" smtClean="0"/>
              <a:t>triskadec</a:t>
            </a:r>
            <a:r>
              <a:rPr lang="en-US" sz="2600" dirty="0" smtClean="0"/>
              <a:t>-</a:t>
            </a:r>
            <a:endParaRPr lang="en-US" sz="2600" dirty="0"/>
          </a:p>
        </p:txBody>
      </p:sp>
      <p:sp>
        <p:nvSpPr>
          <p:cNvPr id="3" name="TextBox 2"/>
          <p:cNvSpPr txBox="1"/>
          <p:nvPr/>
        </p:nvSpPr>
        <p:spPr>
          <a:xfrm>
            <a:off x="3886199" y="2743200"/>
            <a:ext cx="3930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 of use: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4161" y="3417332"/>
            <a:ext cx="1638654" cy="53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77000" y="3417332"/>
            <a:ext cx="2667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=propane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  <p:bldP spid="9" grpId="0" build="p"/>
      <p:bldP spid="10" grpId="0" build="p"/>
      <p:bldP spid="2" grpId="0"/>
      <p:bldP spid="3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 the number of carbons</a:t>
            </a:r>
          </a:p>
          <a:p>
            <a:r>
              <a:rPr lang="en-US" dirty="0" smtClean="0"/>
              <a:t>Pick the right prefix</a:t>
            </a:r>
          </a:p>
          <a:p>
            <a:r>
              <a:rPr lang="en-US" dirty="0" smtClean="0"/>
              <a:t>Attach the prefix to the suffix</a:t>
            </a:r>
          </a:p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Straight Chain </a:t>
            </a:r>
            <a:r>
              <a:rPr lang="en-US" dirty="0" err="1" smtClean="0"/>
              <a:t>Alkanes</a:t>
            </a:r>
            <a:endParaRPr lang="en-US" dirty="0"/>
          </a:p>
        </p:txBody>
      </p:sp>
      <p:pic>
        <p:nvPicPr>
          <p:cNvPr id="5" name="Picture 4" descr="Straight_002-00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3733800"/>
            <a:ext cx="3324225" cy="15538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19800" y="3810000"/>
            <a:ext cx="2036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propane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4876800"/>
            <a:ext cx="15103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octane</a:t>
            </a:r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" grpId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62407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Count the longest continuous chain – this is called the parent chain</a:t>
            </a:r>
          </a:p>
          <a:p>
            <a:r>
              <a:rPr lang="en-US" sz="2800" dirty="0" smtClean="0"/>
              <a:t>All the other pieces are called substituent groups</a:t>
            </a:r>
          </a:p>
          <a:p>
            <a:r>
              <a:rPr lang="en-US" sz="2800" dirty="0" smtClean="0"/>
              <a:t>Prefixes</a:t>
            </a:r>
          </a:p>
          <a:p>
            <a:pPr lvl="1"/>
            <a:r>
              <a:rPr lang="en-US" sz="2600" dirty="0" smtClean="0"/>
              <a:t>1 – Mono </a:t>
            </a:r>
          </a:p>
          <a:p>
            <a:pPr lvl="1"/>
            <a:r>
              <a:rPr lang="en-US" sz="2600" dirty="0" smtClean="0"/>
              <a:t>2 – </a:t>
            </a:r>
            <a:r>
              <a:rPr lang="en-US" sz="2600" dirty="0" err="1" smtClean="0"/>
              <a:t>di</a:t>
            </a:r>
            <a:endParaRPr lang="en-US" sz="2600" dirty="0" smtClean="0"/>
          </a:p>
          <a:p>
            <a:pPr lvl="1"/>
            <a:r>
              <a:rPr lang="en-US" sz="2600" dirty="0" smtClean="0"/>
              <a:t>3 – tri </a:t>
            </a:r>
          </a:p>
          <a:p>
            <a:pPr lvl="1"/>
            <a:r>
              <a:rPr lang="en-US" sz="2600" dirty="0" smtClean="0"/>
              <a:t>4 – tetra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Branched </a:t>
            </a:r>
            <a:r>
              <a:rPr lang="en-US" dirty="0" err="1" smtClean="0"/>
              <a:t>Alkanes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343400" cy="3166872"/>
          </a:xfrm>
        </p:spPr>
        <p:txBody>
          <a:bodyPr>
            <a:normAutofit/>
          </a:bodyPr>
          <a:lstStyle/>
          <a:p>
            <a:r>
              <a:rPr lang="en-US" dirty="0" smtClean="0"/>
              <a:t>Count and name longest Parent Chain</a:t>
            </a:r>
          </a:p>
          <a:p>
            <a:r>
              <a:rPr lang="en-US" dirty="0" smtClean="0"/>
              <a:t> Name substituent groups</a:t>
            </a:r>
          </a:p>
          <a:p>
            <a:r>
              <a:rPr lang="en-US" dirty="0" smtClean="0"/>
              <a:t>Number substituent groups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Branched </a:t>
            </a:r>
            <a:r>
              <a:rPr lang="en-US" dirty="0" err="1" smtClean="0"/>
              <a:t>Alkanes</a:t>
            </a:r>
            <a:endParaRPr lang="en-US" dirty="0"/>
          </a:p>
        </p:txBody>
      </p:sp>
      <p:pic>
        <p:nvPicPr>
          <p:cNvPr id="7" name="Content Placeholder 6" descr="Branched_002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2057400"/>
            <a:ext cx="4362684" cy="2543969"/>
          </a:xfrm>
        </p:spPr>
      </p:pic>
      <p:sp>
        <p:nvSpPr>
          <p:cNvPr id="8" name="TextBox 7"/>
          <p:cNvSpPr txBox="1"/>
          <p:nvPr/>
        </p:nvSpPr>
        <p:spPr>
          <a:xfrm>
            <a:off x="6934200" y="48006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hexane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4800600"/>
            <a:ext cx="2129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dimethyl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886200" y="4800600"/>
            <a:ext cx="1181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2,5-</a:t>
            </a:r>
            <a:endParaRPr lang="en-US" sz="3600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228600" y="25908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762000" y="28956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715294" y="27043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514600" y="3124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H="1">
            <a:off x="3276600" y="2667000"/>
            <a:ext cx="533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4038600" y="29718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34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43000" y="22860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828800" y="21336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667000" y="25146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276600" y="2133600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38600" y="2438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rot="10800000">
            <a:off x="1219200" y="41148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3009900" y="15621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133600" y="396240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methyl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57400" y="121920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0" grpId="0"/>
      <p:bldP spid="24" grpId="0"/>
      <p:bldP spid="30" grpId="0"/>
      <p:bldP spid="31" grpId="0"/>
      <p:bldP spid="32" grpId="0"/>
      <p:bldP spid="33" grpId="0"/>
      <p:bldP spid="34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Branched_001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58486" y="2057400"/>
            <a:ext cx="3927764" cy="22860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Branches </a:t>
            </a:r>
            <a:r>
              <a:rPr lang="en-US" dirty="0" err="1" smtClean="0"/>
              <a:t>Alkanes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114800" cy="28620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Count and name longest Parent Chain</a:t>
            </a:r>
          </a:p>
          <a:p>
            <a:r>
              <a:rPr lang="en-US" dirty="0" smtClean="0"/>
              <a:t> Name substituent groups(in alphabetical order)</a:t>
            </a:r>
          </a:p>
          <a:p>
            <a:r>
              <a:rPr lang="en-US" dirty="0" smtClean="0"/>
              <a:t>Number substituent groups(using lowest numbers)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2133600" y="3962400"/>
            <a:ext cx="8382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2590800" y="17526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90600" y="2286000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266700" y="3771900"/>
            <a:ext cx="304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381000" y="312420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219200" y="30480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1943100" y="25527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2667000" y="25146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3200400" y="3200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800" y="3352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1000" y="2590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66800" y="26670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981200" y="2057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90800" y="2057400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76600" y="26670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16200000" flipH="1">
            <a:off x="3848100" y="30861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810000" y="2590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77000" y="4953000"/>
            <a:ext cx="1989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heptane</a:t>
            </a:r>
            <a:endParaRPr lang="en-US" sz="3600" dirty="0"/>
          </a:p>
        </p:txBody>
      </p:sp>
      <p:sp>
        <p:nvSpPr>
          <p:cNvPr id="43" name="TextBox 42"/>
          <p:cNvSpPr txBox="1"/>
          <p:nvPr/>
        </p:nvSpPr>
        <p:spPr>
          <a:xfrm>
            <a:off x="2057400" y="4953000"/>
            <a:ext cx="1542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ethyl-</a:t>
            </a:r>
            <a:endParaRPr lang="en-US" sz="3600" dirty="0"/>
          </a:p>
        </p:txBody>
      </p:sp>
      <p:sp>
        <p:nvSpPr>
          <p:cNvPr id="44" name="TextBox 43"/>
          <p:cNvSpPr txBox="1"/>
          <p:nvPr/>
        </p:nvSpPr>
        <p:spPr>
          <a:xfrm>
            <a:off x="4495800" y="4953000"/>
            <a:ext cx="2129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dimethyl</a:t>
            </a:r>
            <a:endParaRPr lang="en-US" sz="3600" dirty="0"/>
          </a:p>
        </p:txBody>
      </p:sp>
      <p:sp>
        <p:nvSpPr>
          <p:cNvPr id="45" name="TextBox 44"/>
          <p:cNvSpPr txBox="1"/>
          <p:nvPr/>
        </p:nvSpPr>
        <p:spPr>
          <a:xfrm>
            <a:off x="3505200" y="4953000"/>
            <a:ext cx="1181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4,5-</a:t>
            </a:r>
            <a:endParaRPr lang="en-US" sz="3600" dirty="0"/>
          </a:p>
        </p:txBody>
      </p:sp>
      <p:sp>
        <p:nvSpPr>
          <p:cNvPr id="46" name="TextBox 45"/>
          <p:cNvSpPr txBox="1"/>
          <p:nvPr/>
        </p:nvSpPr>
        <p:spPr>
          <a:xfrm>
            <a:off x="1447800" y="4953000"/>
            <a:ext cx="744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3-</a:t>
            </a:r>
            <a:endParaRPr lang="en-US" sz="36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1371600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ethyl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81000" y="198120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methyl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895600" y="396240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methyl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962400" y="3200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276600" y="32766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743200" y="25146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981200" y="25146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447800" y="3276600"/>
            <a:ext cx="33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85800" y="32766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457200" y="4038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5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000"/>
                            </p:stCondLst>
                            <p:childTnLst>
                              <p:par>
                                <p:cTn id="1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40" grpId="0"/>
      <p:bldP spid="40" grpId="1"/>
      <p:bldP spid="42" grpId="0"/>
      <p:bldP spid="43" grpId="0"/>
      <p:bldP spid="44" grpId="0"/>
      <p:bldP spid="47" grpId="0"/>
      <p:bldP spid="48" grpId="0"/>
      <p:bldP spid="61" grpId="0"/>
      <p:bldP spid="96" grpId="0"/>
      <p:bldP spid="97" grpId="0"/>
      <p:bldP spid="98" grpId="0"/>
      <p:bldP spid="99" grpId="0"/>
      <p:bldP spid="100" grpId="0"/>
      <p:bldP spid="101" grpId="0"/>
      <p:bldP spid="1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Let’s practice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Naming </a:t>
            </a:r>
            <a:r>
              <a:rPr lang="en-US" dirty="0" err="1" smtClean="0"/>
              <a:t>Alkanes</a:t>
            </a:r>
            <a:r>
              <a:rPr lang="en-US" dirty="0" smtClean="0"/>
              <a:t> Exercise #1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4904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Count number of carbons</a:t>
            </a:r>
          </a:p>
          <a:p>
            <a:r>
              <a:rPr lang="en-US" dirty="0" smtClean="0"/>
              <a:t>Take known prefix</a:t>
            </a:r>
          </a:p>
          <a:p>
            <a:r>
              <a:rPr lang="en-US" dirty="0" smtClean="0"/>
              <a:t>Add known suffix</a:t>
            </a:r>
          </a:p>
          <a:p>
            <a:r>
              <a:rPr lang="en-US" dirty="0" smtClean="0"/>
              <a:t>Add </a:t>
            </a:r>
            <a:r>
              <a:rPr lang="en-US" dirty="0" err="1" smtClean="0"/>
              <a:t>cyclo</a:t>
            </a:r>
            <a:r>
              <a:rPr lang="en-US" dirty="0" smtClean="0"/>
              <a:t> in front of name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Cycloalkanes</a:t>
            </a:r>
            <a:endParaRPr lang="en-US" dirty="0"/>
          </a:p>
        </p:txBody>
      </p:sp>
      <p:pic>
        <p:nvPicPr>
          <p:cNvPr id="4" name="Picture 3" descr="Cyclo_00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3429000"/>
            <a:ext cx="2514600" cy="2514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48400" y="35052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4343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00800" y="54102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5867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19600" y="5638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886200" y="46482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91000" y="37338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05400" y="31242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43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oct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3886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ane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3886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cyclo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263</TotalTime>
  <Words>398</Words>
  <Application>Microsoft Office PowerPoint</Application>
  <PresentationFormat>On-screen Show (4:3)</PresentationFormat>
  <Paragraphs>145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Calibri</vt:lpstr>
      <vt:lpstr>Courier New</vt:lpstr>
      <vt:lpstr>Lucida Sans Unicode</vt:lpstr>
      <vt:lpstr>Verdana</vt:lpstr>
      <vt:lpstr>Wingdings 2</vt:lpstr>
      <vt:lpstr>Wingdings 3</vt:lpstr>
      <vt:lpstr>Concourse</vt:lpstr>
      <vt:lpstr>Organic Naming</vt:lpstr>
      <vt:lpstr>What is an Alkane?</vt:lpstr>
      <vt:lpstr>Important Things for naming Alkanes</vt:lpstr>
      <vt:lpstr>Straight Chain Alkanes</vt:lpstr>
      <vt:lpstr>Branched Alkanes</vt:lpstr>
      <vt:lpstr>Examples of Branched Alkanes</vt:lpstr>
      <vt:lpstr>Examples of Branches Alkanes</vt:lpstr>
      <vt:lpstr>Now Let’s practice</vt:lpstr>
      <vt:lpstr>Cycloalkanes</vt:lpstr>
      <vt:lpstr>Naming Alcohols</vt:lpstr>
      <vt:lpstr>What is an alcohol?</vt:lpstr>
      <vt:lpstr>Naming Alcohols</vt:lpstr>
      <vt:lpstr>Naming alkanes</vt:lpstr>
      <vt:lpstr>Now Let Us Practice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Naming</dc:title>
  <dc:creator>Brand</dc:creator>
  <cp:lastModifiedBy>Fong, Jerry</cp:lastModifiedBy>
  <cp:revision>35</cp:revision>
  <dcterms:created xsi:type="dcterms:W3CDTF">2010-03-21T00:54:23Z</dcterms:created>
  <dcterms:modified xsi:type="dcterms:W3CDTF">2014-04-30T17:27:56Z</dcterms:modified>
</cp:coreProperties>
</file>