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6"/>
  </p:notesMasterIdLst>
  <p:sldIdLst>
    <p:sldId id="415" r:id="rId2"/>
    <p:sldId id="403" r:id="rId3"/>
    <p:sldId id="404" r:id="rId4"/>
    <p:sldId id="405" r:id="rId5"/>
    <p:sldId id="416" r:id="rId6"/>
    <p:sldId id="406" r:id="rId7"/>
    <p:sldId id="411" r:id="rId8"/>
    <p:sldId id="407" r:id="rId9"/>
    <p:sldId id="408" r:id="rId10"/>
    <p:sldId id="409" r:id="rId11"/>
    <p:sldId id="412" r:id="rId12"/>
    <p:sldId id="413" r:id="rId13"/>
    <p:sldId id="414" r:id="rId14"/>
    <p:sldId id="363" r:id="rId15"/>
  </p:sldIdLst>
  <p:sldSz cx="9144000" cy="6858000" type="screen4x3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4454"/>
    <a:srgbClr val="821072"/>
    <a:srgbClr val="0053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08" autoAdjust="0"/>
    <p:restoredTop sz="99545" autoAdjust="0"/>
  </p:normalViewPr>
  <p:slideViewPr>
    <p:cSldViewPr>
      <p:cViewPr varScale="1">
        <p:scale>
          <a:sx n="74" d="100"/>
          <a:sy n="74" d="100"/>
        </p:scale>
        <p:origin x="66" y="3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42CA2-99C8-41DC-86A7-60F008C0F635}" type="datetimeFigureOut">
              <a:rPr lang="en-US" smtClean="0"/>
              <a:pPr/>
              <a:t>9/14/2017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FC75EA-4FBF-4ABF-845F-D7C0E9E3CB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158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fld id="{3604983D-BC70-431F-86A6-72BD089F1FA0}" type="slidenum">
              <a:rPr lang="en-US" altLang="en-US" sz="1200" smtClean="0"/>
              <a:pPr/>
              <a:t>2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30496593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fld id="{4EDD9D95-C942-4BA0-86DE-52F62B02F51E}" type="slidenum">
              <a:rPr lang="en-US" altLang="en-US" sz="1200" smtClean="0"/>
              <a:pPr/>
              <a:t>3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9639931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fld id="{5DF7D486-AB12-46FC-8D00-44F99CC6229F}" type="slidenum">
              <a:rPr lang="en-US" altLang="en-US" sz="1200" smtClean="0"/>
              <a:pPr/>
              <a:t>4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27966612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fld id="{5DF7D486-AB12-46FC-8D00-44F99CC6229F}" type="slidenum">
              <a:rPr lang="en-US" altLang="en-US" sz="1200" smtClean="0"/>
              <a:pPr/>
              <a:t>5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40645439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fld id="{7B547753-57D0-45EC-AFC1-4C2235C22243}" type="slidenum">
              <a:rPr lang="en-US" altLang="en-US" sz="1200" smtClean="0"/>
              <a:pPr/>
              <a:t>8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34654586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fld id="{9D7DB5D9-59D3-4A72-B8AD-7A6584964363}" type="slidenum">
              <a:rPr lang="en-US" altLang="en-US" sz="1200" smtClean="0"/>
              <a:pPr/>
              <a:t>9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3173856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fld id="{8F25F47F-14E6-4CE7-B80C-5C777CE2C50A}" type="slidenum">
              <a:rPr lang="en-US" altLang="en-US" sz="1200"/>
              <a:pPr/>
              <a:t>12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6728195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fld id="{61C00698-1BC9-4A73-9358-B266DF4B222F}" type="slidenum">
              <a:rPr lang="en-US" altLang="en-US" sz="1200"/>
              <a:pPr/>
              <a:t>13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859068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2DA6-A7BC-4015-939D-3A47523E78CD}" type="datetimeFigureOut">
              <a:rPr lang="en-US" smtClean="0"/>
              <a:pPr/>
              <a:t>9/14/2017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7F96-53C3-49D4-BDF7-00DC07A636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410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2DA6-A7BC-4015-939D-3A47523E78CD}" type="datetimeFigureOut">
              <a:rPr lang="en-US" smtClean="0"/>
              <a:pPr/>
              <a:t>9/14/2017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7F96-53C3-49D4-BDF7-00DC07A636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373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2DA6-A7BC-4015-939D-3A47523E78CD}" type="datetimeFigureOut">
              <a:rPr lang="en-US" smtClean="0"/>
              <a:pPr/>
              <a:t>9/14/2017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7F96-53C3-49D4-BDF7-00DC07A636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384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2DA6-A7BC-4015-939D-3A47523E78CD}" type="datetimeFigureOut">
              <a:rPr lang="en-US" smtClean="0"/>
              <a:pPr/>
              <a:t>9/14/2017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7F96-53C3-49D4-BDF7-00DC07A636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528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2DA6-A7BC-4015-939D-3A47523E78CD}" type="datetimeFigureOut">
              <a:rPr lang="en-US" smtClean="0"/>
              <a:pPr/>
              <a:t>9/14/2017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7F96-53C3-49D4-BDF7-00DC07A636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957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2DA6-A7BC-4015-939D-3A47523E78CD}" type="datetimeFigureOut">
              <a:rPr lang="en-US" smtClean="0"/>
              <a:pPr/>
              <a:t>9/14/2017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7F96-53C3-49D4-BDF7-00DC07A636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172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2DA6-A7BC-4015-939D-3A47523E78CD}" type="datetimeFigureOut">
              <a:rPr lang="en-US" smtClean="0"/>
              <a:pPr/>
              <a:t>9/14/2017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7F96-53C3-49D4-BDF7-00DC07A636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876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2DA6-A7BC-4015-939D-3A47523E78CD}" type="datetimeFigureOut">
              <a:rPr lang="en-US" smtClean="0"/>
              <a:pPr/>
              <a:t>9/14/2017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7F96-53C3-49D4-BDF7-00DC07A636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868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2DA6-A7BC-4015-939D-3A47523E78CD}" type="datetimeFigureOut">
              <a:rPr lang="en-US" smtClean="0"/>
              <a:pPr/>
              <a:t>9/14/2017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7F96-53C3-49D4-BDF7-00DC07A636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84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2DA6-A7BC-4015-939D-3A47523E78CD}" type="datetimeFigureOut">
              <a:rPr lang="en-US" smtClean="0"/>
              <a:pPr/>
              <a:t>9/14/2017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7F96-53C3-49D4-BDF7-00DC07A636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033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2DA6-A7BC-4015-939D-3A47523E78CD}" type="datetimeFigureOut">
              <a:rPr lang="en-US" smtClean="0"/>
              <a:pPr/>
              <a:t>9/14/2017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7F96-53C3-49D4-BDF7-00DC07A636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871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C2DA6-A7BC-4015-939D-3A47523E78CD}" type="datetimeFigureOut">
              <a:rPr lang="en-US" smtClean="0"/>
              <a:pPr/>
              <a:t>9/14/2017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97F96-53C3-49D4-BDF7-00DC07A636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47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Chemistry c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1323439"/>
            <a:ext cx="9155113" cy="565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-11113" y="0"/>
            <a:ext cx="9155113" cy="138499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TGIF ! Quiz Monday assigning complete and abbreviated electron configurations. Use Periodic Charts we `colored’ in to assign s, p , d…electron regions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178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428750"/>
            <a:ext cx="6286500" cy="282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Text Box 5"/>
          <p:cNvSpPr txBox="1">
            <a:spLocks noChangeArrowheads="1"/>
          </p:cNvSpPr>
          <p:nvPr/>
        </p:nvSpPr>
        <p:spPr bwMode="auto">
          <a:xfrm>
            <a:off x="1428750" y="1028700"/>
            <a:ext cx="56007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dirty="0" smtClean="0">
                <a:solidFill>
                  <a:srgbClr val="000000"/>
                </a:solidFill>
              </a:rPr>
              <a:t>s				        p					</a:t>
            </a:r>
            <a:r>
              <a:rPr lang="en-US" altLang="en-US" sz="1800" dirty="0">
                <a:solidFill>
                  <a:srgbClr val="000000"/>
                </a:solidFill>
              </a:rPr>
              <a:t>			</a:t>
            </a:r>
            <a:r>
              <a:rPr lang="en-US" altLang="en-US" sz="1800" dirty="0" smtClean="0">
                <a:solidFill>
                  <a:srgbClr val="000000"/>
                </a:solidFill>
              </a:rPr>
              <a:t>		</a:t>
            </a:r>
            <a:r>
              <a:rPr lang="en-US" altLang="en-US" sz="1800" dirty="0">
                <a:solidFill>
                  <a:srgbClr val="000000"/>
                </a:solidFill>
              </a:rPr>
              <a:t>			</a:t>
            </a:r>
          </a:p>
        </p:txBody>
      </p:sp>
      <p:sp>
        <p:nvSpPr>
          <p:cNvPr id="58375" name="Text Box 7"/>
          <p:cNvSpPr txBox="1">
            <a:spLocks noChangeArrowheads="1"/>
          </p:cNvSpPr>
          <p:nvPr/>
        </p:nvSpPr>
        <p:spPr bwMode="auto">
          <a:xfrm>
            <a:off x="2628900" y="2686050"/>
            <a:ext cx="457200" cy="369888"/>
          </a:xfrm>
          <a:prstGeom prst="rect">
            <a:avLst/>
          </a:prstGeom>
          <a:solidFill>
            <a:srgbClr val="0000FF">
              <a:alpha val="25098"/>
            </a:srgbClr>
          </a:solidFill>
          <a:ln w="9525">
            <a:solidFill>
              <a:srgbClr val="3366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FFFFFF"/>
                </a:solidFill>
              </a:rPr>
              <a:t>3d</a:t>
            </a:r>
          </a:p>
        </p:txBody>
      </p:sp>
      <p:sp>
        <p:nvSpPr>
          <p:cNvPr id="58376" name="Text Box 8"/>
          <p:cNvSpPr txBox="1">
            <a:spLocks noChangeArrowheads="1"/>
          </p:cNvSpPr>
          <p:nvPr/>
        </p:nvSpPr>
        <p:spPr bwMode="auto">
          <a:xfrm>
            <a:off x="2628900" y="3028950"/>
            <a:ext cx="514350" cy="369888"/>
          </a:xfrm>
          <a:prstGeom prst="rect">
            <a:avLst/>
          </a:prstGeom>
          <a:solidFill>
            <a:srgbClr val="0000FF">
              <a:alpha val="25098"/>
            </a:srgbClr>
          </a:solidFill>
          <a:ln w="9525">
            <a:solidFill>
              <a:srgbClr val="3366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FFFFFF"/>
                </a:solidFill>
              </a:rPr>
              <a:t>4d</a:t>
            </a:r>
          </a:p>
        </p:txBody>
      </p:sp>
      <p:sp>
        <p:nvSpPr>
          <p:cNvPr id="58377" name="Text Box 9"/>
          <p:cNvSpPr txBox="1">
            <a:spLocks noChangeArrowheads="1"/>
          </p:cNvSpPr>
          <p:nvPr/>
        </p:nvSpPr>
        <p:spPr bwMode="auto">
          <a:xfrm>
            <a:off x="2628900" y="3371850"/>
            <a:ext cx="514350" cy="369888"/>
          </a:xfrm>
          <a:prstGeom prst="rect">
            <a:avLst/>
          </a:prstGeom>
          <a:solidFill>
            <a:srgbClr val="0000FF">
              <a:alpha val="25098"/>
            </a:srgbClr>
          </a:solidFill>
          <a:ln w="9525">
            <a:solidFill>
              <a:srgbClr val="3366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FFFFFF"/>
                </a:solidFill>
              </a:rPr>
              <a:t>5d</a:t>
            </a:r>
          </a:p>
        </p:txBody>
      </p:sp>
      <p:sp>
        <p:nvSpPr>
          <p:cNvPr id="58378" name="Text Box 10"/>
          <p:cNvSpPr txBox="1">
            <a:spLocks noChangeArrowheads="1"/>
          </p:cNvSpPr>
          <p:nvPr/>
        </p:nvSpPr>
        <p:spPr bwMode="auto">
          <a:xfrm>
            <a:off x="2686050" y="3771900"/>
            <a:ext cx="514350" cy="369888"/>
          </a:xfrm>
          <a:prstGeom prst="rect">
            <a:avLst/>
          </a:prstGeom>
          <a:solidFill>
            <a:srgbClr val="0000FF">
              <a:alpha val="25098"/>
            </a:srgbClr>
          </a:solidFill>
          <a:ln w="9525">
            <a:solidFill>
              <a:srgbClr val="3366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FFFFFF"/>
                </a:solidFill>
              </a:rPr>
              <a:t>6d</a:t>
            </a:r>
          </a:p>
        </p:txBody>
      </p:sp>
      <p:sp>
        <p:nvSpPr>
          <p:cNvPr id="55304" name="Line 11"/>
          <p:cNvSpPr>
            <a:spLocks noChangeShapeType="1"/>
          </p:cNvSpPr>
          <p:nvPr/>
        </p:nvSpPr>
        <p:spPr bwMode="auto">
          <a:xfrm flipV="1">
            <a:off x="2000250" y="131445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5" name="Line 16"/>
          <p:cNvSpPr>
            <a:spLocks noChangeShapeType="1"/>
          </p:cNvSpPr>
          <p:nvPr/>
        </p:nvSpPr>
        <p:spPr bwMode="auto">
          <a:xfrm flipV="1">
            <a:off x="5314950" y="131445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6" name="Text Box 23"/>
          <p:cNvSpPr txBox="1">
            <a:spLocks noChangeArrowheads="1"/>
          </p:cNvSpPr>
          <p:nvPr/>
        </p:nvSpPr>
        <p:spPr bwMode="auto">
          <a:xfrm>
            <a:off x="7372350" y="1085850"/>
            <a:ext cx="1162050" cy="738664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He</a:t>
            </a:r>
            <a:r>
              <a:rPr lang="en-US" altLang="en-US" sz="1800" dirty="0">
                <a:solidFill>
                  <a:srgbClr val="000000"/>
                </a:solidFill>
              </a:rPr>
              <a:t> is </a:t>
            </a:r>
            <a:r>
              <a:rPr lang="en-US" altLang="en-US" sz="2100" b="1" dirty="0">
                <a:solidFill>
                  <a:srgbClr val="000000"/>
                </a:solidFill>
              </a:rPr>
              <a:t>s</a:t>
            </a:r>
            <a:r>
              <a:rPr lang="en-US" altLang="en-US" sz="1800" dirty="0">
                <a:solidFill>
                  <a:srgbClr val="000000"/>
                </a:solidFill>
              </a:rPr>
              <a:t> </a:t>
            </a:r>
            <a:r>
              <a:rPr lang="en-US" altLang="en-US" sz="1800" dirty="0">
                <a:solidFill>
                  <a:srgbClr val="FF0000"/>
                </a:solidFill>
              </a:rPr>
              <a:t>not</a:t>
            </a:r>
            <a:r>
              <a:rPr lang="en-US" altLang="en-US" sz="2100" dirty="0">
                <a:solidFill>
                  <a:srgbClr val="FF0000"/>
                </a:solidFill>
              </a:rPr>
              <a:t> </a:t>
            </a:r>
            <a:r>
              <a:rPr lang="en-US" altLang="en-US" sz="2100" dirty="0">
                <a:solidFill>
                  <a:srgbClr val="000000"/>
                </a:solidFill>
              </a:rPr>
              <a:t>p</a:t>
            </a:r>
          </a:p>
        </p:txBody>
      </p:sp>
      <p:sp>
        <p:nvSpPr>
          <p:cNvPr id="55307" name="Line 24"/>
          <p:cNvSpPr>
            <a:spLocks noChangeShapeType="1"/>
          </p:cNvSpPr>
          <p:nvPr/>
        </p:nvSpPr>
        <p:spPr bwMode="auto">
          <a:xfrm flipH="1">
            <a:off x="7315200" y="1428750"/>
            <a:ext cx="11430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8" name="TextBox 12"/>
          <p:cNvSpPr txBox="1">
            <a:spLocks noChangeArrowheads="1"/>
          </p:cNvSpPr>
          <p:nvPr/>
        </p:nvSpPr>
        <p:spPr bwMode="auto">
          <a:xfrm>
            <a:off x="1428750" y="4091189"/>
            <a:ext cx="67437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000" b="1" dirty="0">
                <a:solidFill>
                  <a:srgbClr val="000000"/>
                </a:solidFill>
              </a:rPr>
              <a:t>IN-CLASS EXERCISE :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000" b="1" dirty="0">
                <a:solidFill>
                  <a:srgbClr val="000000"/>
                </a:solidFill>
              </a:rPr>
              <a:t>COMPLETE ELECTRONIC </a:t>
            </a:r>
            <a:r>
              <a:rPr lang="en-US" altLang="en-US" sz="3000" b="1" dirty="0" smtClean="0">
                <a:solidFill>
                  <a:srgbClr val="000000"/>
                </a:solidFill>
              </a:rPr>
              <a:t>CONFIGURATIONS: row 3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000" b="1" dirty="0" smtClean="0">
                <a:solidFill>
                  <a:srgbClr val="000000"/>
                </a:solidFill>
              </a:rPr>
              <a:t>And textbook problems section 2.5</a:t>
            </a:r>
            <a:endParaRPr lang="en-US" altLang="en-US" sz="3000" b="1" dirty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85850" y="2612548"/>
            <a:ext cx="6286500" cy="15636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38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1600200"/>
            <a:ext cx="7239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Practice writing abbreviated electronic configurations:</a:t>
            </a:r>
          </a:p>
          <a:p>
            <a:endParaRPr lang="en-US" sz="3600" dirty="0"/>
          </a:p>
          <a:p>
            <a:r>
              <a:rPr lang="en-US" sz="3600" dirty="0" smtClean="0"/>
              <a:t>Converting complete configurations to a compact form that reveals the “chemistry” piece of the atom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9879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3"/>
          <p:cNvSpPr txBox="1">
            <a:spLocks noChangeArrowheads="1"/>
          </p:cNvSpPr>
          <p:nvPr/>
        </p:nvSpPr>
        <p:spPr bwMode="auto">
          <a:xfrm>
            <a:off x="762000" y="533400"/>
            <a:ext cx="74676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 smtClean="0">
                <a:solidFill>
                  <a:srgbClr val="FF0000"/>
                </a:solidFill>
              </a:rPr>
              <a:t>Valence electrons </a:t>
            </a:r>
            <a:r>
              <a:rPr lang="en-US" altLang="en-US" sz="2800" b="1" dirty="0">
                <a:solidFill>
                  <a:srgbClr val="FF0000"/>
                </a:solidFill>
              </a:rPr>
              <a:t>utterly rule how elements react to make compounds. 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</a:rPr>
              <a:t>What kind of electronic orbitals they possess decides how they behave chemically.</a:t>
            </a:r>
          </a:p>
        </p:txBody>
      </p:sp>
      <p:pic>
        <p:nvPicPr>
          <p:cNvPr id="22533" name="Picture 5" descr="orangekitten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667000"/>
            <a:ext cx="1935163" cy="263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1143000" y="5105400"/>
            <a:ext cx="17907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300" b="1">
                <a:solidFill>
                  <a:srgbClr val="FF0000"/>
                </a:solidFill>
              </a:rPr>
              <a:t>s</a:t>
            </a:r>
            <a:r>
              <a:rPr lang="en-US" altLang="en-US" sz="3300">
                <a:solidFill>
                  <a:srgbClr val="FF0000"/>
                </a:solidFill>
              </a:rPr>
              <a:t> is for</a:t>
            </a:r>
            <a:r>
              <a:rPr lang="en-US" altLang="en-US" sz="3300" b="1">
                <a:solidFill>
                  <a:srgbClr val="FF0000"/>
                </a:solidFill>
              </a:rPr>
              <a:t> s</a:t>
            </a:r>
            <a:r>
              <a:rPr lang="en-US" altLang="en-US" sz="3300">
                <a:solidFill>
                  <a:srgbClr val="FF0000"/>
                </a:solidFill>
              </a:rPr>
              <a:t>illy cow</a:t>
            </a:r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3919538" y="5476875"/>
            <a:ext cx="20002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700" b="1">
                <a:solidFill>
                  <a:srgbClr val="0070C0"/>
                </a:solidFill>
              </a:rPr>
              <a:t>p</a:t>
            </a:r>
            <a:r>
              <a:rPr lang="en-US" altLang="en-US" sz="2700">
                <a:solidFill>
                  <a:srgbClr val="0070C0"/>
                </a:solidFill>
              </a:rPr>
              <a:t> is for </a:t>
            </a:r>
            <a:r>
              <a:rPr lang="en-US" altLang="en-US" sz="2700" b="1">
                <a:solidFill>
                  <a:srgbClr val="0070C0"/>
                </a:solidFill>
              </a:rPr>
              <a:t>p</a:t>
            </a:r>
            <a:r>
              <a:rPr lang="en-US" altLang="en-US" sz="2700">
                <a:solidFill>
                  <a:srgbClr val="0070C0"/>
                </a:solidFill>
              </a:rPr>
              <a:t>retty kitty</a:t>
            </a:r>
          </a:p>
        </p:txBody>
      </p:sp>
      <p:pic>
        <p:nvPicPr>
          <p:cNvPr id="22537" name="Picture 9" descr="ist2_604985_pooping_do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590800"/>
            <a:ext cx="1981200" cy="29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6188075" y="5548313"/>
            <a:ext cx="188595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700" b="1">
                <a:solidFill>
                  <a:srgbClr val="000000"/>
                </a:solidFill>
              </a:rPr>
              <a:t>d</a:t>
            </a:r>
            <a:r>
              <a:rPr lang="en-US" altLang="en-US" sz="2700">
                <a:solidFill>
                  <a:srgbClr val="000000"/>
                </a:solidFill>
              </a:rPr>
              <a:t> is for </a:t>
            </a:r>
            <a:r>
              <a:rPr lang="en-US" altLang="en-US" sz="2700" b="1">
                <a:solidFill>
                  <a:srgbClr val="000000"/>
                </a:solidFill>
              </a:rPr>
              <a:t>d</a:t>
            </a:r>
            <a:r>
              <a:rPr lang="en-US" altLang="en-US" sz="2700">
                <a:solidFill>
                  <a:srgbClr val="000000"/>
                </a:solidFill>
              </a:rPr>
              <a:t>umb </a:t>
            </a:r>
            <a:r>
              <a:rPr lang="en-US" altLang="en-US" sz="2700" b="1">
                <a:solidFill>
                  <a:srgbClr val="000000"/>
                </a:solidFill>
              </a:rPr>
              <a:t>d</a:t>
            </a:r>
            <a:r>
              <a:rPr lang="en-US" altLang="en-US" sz="2700">
                <a:solidFill>
                  <a:srgbClr val="000000"/>
                </a:solidFill>
              </a:rPr>
              <a:t>og</a:t>
            </a:r>
          </a:p>
        </p:txBody>
      </p:sp>
      <p:sp>
        <p:nvSpPr>
          <p:cNvPr id="22539" name="Text Box 11"/>
          <p:cNvSpPr txBox="1">
            <a:spLocks noChangeArrowheads="1"/>
          </p:cNvSpPr>
          <p:nvPr/>
        </p:nvSpPr>
        <p:spPr bwMode="auto">
          <a:xfrm>
            <a:off x="7886700" y="3200400"/>
            <a:ext cx="100012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100" b="1">
                <a:solidFill>
                  <a:srgbClr val="000000"/>
                </a:solidFill>
              </a:rPr>
              <a:t>Dogs drool, cats rule</a:t>
            </a:r>
          </a:p>
        </p:txBody>
      </p:sp>
      <p:pic>
        <p:nvPicPr>
          <p:cNvPr id="22540" name="Picture 12" descr="Co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2514600"/>
            <a:ext cx="3586163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8" name="TextBox 11"/>
          <p:cNvSpPr txBox="1">
            <a:spLocks noChangeArrowheads="1"/>
          </p:cNvSpPr>
          <p:nvPr/>
        </p:nvSpPr>
        <p:spPr bwMode="auto">
          <a:xfrm>
            <a:off x="1314450" y="0"/>
            <a:ext cx="65722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 b="1">
                <a:solidFill>
                  <a:srgbClr val="000000"/>
                </a:solidFill>
              </a:rPr>
              <a:t>Why (really) the spdf song is sung…..</a:t>
            </a:r>
          </a:p>
        </p:txBody>
      </p:sp>
    </p:spTree>
    <p:extLst>
      <p:ext uri="{BB962C8B-B14F-4D97-AF65-F5344CB8AC3E}">
        <p14:creationId xmlns:p14="http://schemas.microsoft.com/office/powerpoint/2010/main" val="3666338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6" grpId="0"/>
      <p:bldP spid="22538" grpId="0"/>
      <p:bldP spid="2253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000" b="1" smtClean="0"/>
              <a:t>The specific combo of orbits </a:t>
            </a:r>
            <a:br>
              <a:rPr lang="en-US" altLang="en-US" sz="3000" b="1" smtClean="0"/>
            </a:br>
            <a:r>
              <a:rPr lang="en-US" altLang="en-US" sz="3000" b="1" smtClean="0"/>
              <a:t>creates the unique chemistry of an element</a:t>
            </a:r>
          </a:p>
        </p:txBody>
      </p:sp>
      <p:pic>
        <p:nvPicPr>
          <p:cNvPr id="27653" name="Picture 5" descr="cowca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809750"/>
            <a:ext cx="2055813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3371850" y="4514850"/>
            <a:ext cx="24574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</a:rPr>
              <a:t>Cl=[Ne]</a:t>
            </a:r>
            <a:r>
              <a:rPr lang="en-US" altLang="en-US" sz="2400" b="1">
                <a:solidFill>
                  <a:srgbClr val="FF0000"/>
                </a:solidFill>
              </a:rPr>
              <a:t>3s</a:t>
            </a:r>
            <a:r>
              <a:rPr lang="en-US" altLang="en-US" sz="2400" b="1" baseline="30000">
                <a:solidFill>
                  <a:srgbClr val="FF0000"/>
                </a:solidFill>
              </a:rPr>
              <a:t>2</a:t>
            </a:r>
            <a:r>
              <a:rPr lang="en-US" altLang="en-US" sz="2400" b="1">
                <a:solidFill>
                  <a:srgbClr val="000000"/>
                </a:solidFill>
              </a:rPr>
              <a:t> </a:t>
            </a:r>
            <a:r>
              <a:rPr lang="en-US" altLang="en-US" sz="2400" b="1">
                <a:solidFill>
                  <a:srgbClr val="0000CC"/>
                </a:solidFill>
              </a:rPr>
              <a:t>3p</a:t>
            </a:r>
            <a:r>
              <a:rPr lang="en-US" altLang="en-US" sz="2400" b="1" baseline="30000">
                <a:solidFill>
                  <a:srgbClr val="0000CC"/>
                </a:solidFill>
              </a:rPr>
              <a:t>4</a:t>
            </a:r>
            <a:endParaRPr lang="en-US" altLang="en-US" sz="2400" b="1">
              <a:solidFill>
                <a:srgbClr val="0000CC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371600" y="4514850"/>
            <a:ext cx="21145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</a:rPr>
              <a:t>Be= [He]</a:t>
            </a:r>
            <a:r>
              <a:rPr lang="en-US" altLang="en-US" sz="2400" b="1">
                <a:solidFill>
                  <a:srgbClr val="FF0000"/>
                </a:solidFill>
              </a:rPr>
              <a:t>2s</a:t>
            </a:r>
            <a:r>
              <a:rPr lang="en-US" altLang="en-US" sz="2400" b="1" baseline="30000">
                <a:solidFill>
                  <a:srgbClr val="FF0000"/>
                </a:solidFill>
              </a:rPr>
              <a:t>2</a:t>
            </a:r>
            <a:endParaRPr lang="en-US" altLang="en-US" sz="2400" b="1">
              <a:solidFill>
                <a:srgbClr val="FF0000"/>
              </a:solidFill>
            </a:endParaRPr>
          </a:p>
        </p:txBody>
      </p:sp>
      <p:pic>
        <p:nvPicPr>
          <p:cNvPr id="6" name="Picture 12" descr="Co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2152650"/>
            <a:ext cx="3160713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600200" y="4914900"/>
            <a:ext cx="16002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100">
                <a:solidFill>
                  <a:srgbClr val="000000"/>
                </a:solidFill>
              </a:rPr>
              <a:t>100% </a:t>
            </a:r>
            <a:r>
              <a:rPr lang="en-US" altLang="en-US" sz="2100" b="1">
                <a:solidFill>
                  <a:srgbClr val="FF0000"/>
                </a:solidFill>
              </a:rPr>
              <a:t>cow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200400" y="4914900"/>
            <a:ext cx="25146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100" dirty="0">
                <a:solidFill>
                  <a:srgbClr val="000000"/>
                </a:solidFill>
              </a:rPr>
              <a:t>33% </a:t>
            </a:r>
            <a:r>
              <a:rPr lang="en-US" altLang="en-US" sz="2100" b="1" dirty="0">
                <a:solidFill>
                  <a:srgbClr val="FF0000"/>
                </a:solidFill>
              </a:rPr>
              <a:t>cow</a:t>
            </a:r>
            <a:r>
              <a:rPr lang="en-US" altLang="en-US" sz="2100" dirty="0">
                <a:solidFill>
                  <a:srgbClr val="000000"/>
                </a:solidFill>
              </a:rPr>
              <a:t>+66% </a:t>
            </a:r>
            <a:r>
              <a:rPr lang="en-US" altLang="en-US" sz="2100" b="1" dirty="0">
                <a:solidFill>
                  <a:srgbClr val="0000CC"/>
                </a:solidFill>
              </a:rPr>
              <a:t>kitty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864612" y="4578349"/>
            <a:ext cx="2343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000000"/>
                </a:solidFill>
              </a:rPr>
              <a:t>Ti</a:t>
            </a:r>
            <a:r>
              <a:rPr lang="en-US" altLang="en-US" sz="2400" b="1" dirty="0">
                <a:solidFill>
                  <a:srgbClr val="000000"/>
                </a:solidFill>
              </a:rPr>
              <a:t> = [</a:t>
            </a:r>
            <a:r>
              <a:rPr lang="en-US" altLang="en-US" sz="2400" b="1" dirty="0" err="1">
                <a:solidFill>
                  <a:srgbClr val="000000"/>
                </a:solidFill>
              </a:rPr>
              <a:t>Ar</a:t>
            </a:r>
            <a:r>
              <a:rPr lang="en-US" altLang="en-US" sz="2400" b="1" dirty="0">
                <a:solidFill>
                  <a:srgbClr val="000000"/>
                </a:solidFill>
              </a:rPr>
              <a:t>] </a:t>
            </a:r>
            <a:r>
              <a:rPr lang="en-US" altLang="en-US" sz="2400" b="1" dirty="0">
                <a:solidFill>
                  <a:srgbClr val="7030A0"/>
                </a:solidFill>
              </a:rPr>
              <a:t>3d</a:t>
            </a:r>
            <a:r>
              <a:rPr lang="en-US" altLang="en-US" sz="2400" b="1" baseline="30000" dirty="0">
                <a:solidFill>
                  <a:srgbClr val="7030A0"/>
                </a:solidFill>
              </a:rPr>
              <a:t>2</a:t>
            </a:r>
            <a:r>
              <a:rPr lang="en-US" altLang="en-US" sz="2400" b="1" dirty="0">
                <a:solidFill>
                  <a:srgbClr val="FF0000"/>
                </a:solidFill>
              </a:rPr>
              <a:t>4s</a:t>
            </a:r>
            <a:r>
              <a:rPr lang="en-US" altLang="en-US" sz="2400" b="1" baseline="30000" dirty="0">
                <a:solidFill>
                  <a:srgbClr val="FF0000"/>
                </a:solidFill>
              </a:rPr>
              <a:t>2</a:t>
            </a:r>
          </a:p>
        </p:txBody>
      </p:sp>
      <p:pic>
        <p:nvPicPr>
          <p:cNvPr id="10" name="Picture 9" descr="Dog-Cow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900" y="1652588"/>
            <a:ext cx="1943100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715000" y="4972050"/>
            <a:ext cx="25146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100" dirty="0">
                <a:solidFill>
                  <a:srgbClr val="000000"/>
                </a:solidFill>
              </a:rPr>
              <a:t>50% </a:t>
            </a:r>
            <a:r>
              <a:rPr lang="en-US" altLang="en-US" sz="2100" b="1" dirty="0">
                <a:solidFill>
                  <a:srgbClr val="FF0000"/>
                </a:solidFill>
              </a:rPr>
              <a:t>cow</a:t>
            </a:r>
            <a:r>
              <a:rPr lang="en-US" altLang="en-US" sz="2100" dirty="0">
                <a:solidFill>
                  <a:srgbClr val="000000"/>
                </a:solidFill>
              </a:rPr>
              <a:t> +50% </a:t>
            </a:r>
            <a:r>
              <a:rPr lang="en-US" altLang="en-US" sz="2100" b="1" dirty="0">
                <a:solidFill>
                  <a:srgbClr val="000000"/>
                </a:solidFill>
              </a:rPr>
              <a:t>dog</a:t>
            </a:r>
          </a:p>
        </p:txBody>
      </p:sp>
    </p:spTree>
    <p:extLst>
      <p:ext uri="{BB962C8B-B14F-4D97-AF65-F5344CB8AC3E}">
        <p14:creationId xmlns:p14="http://schemas.microsoft.com/office/powerpoint/2010/main" val="3093638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4" grpId="0"/>
      <p:bldP spid="5" grpId="0"/>
      <p:bldP spid="7" grpId="0"/>
      <p:bldP spid="8" grpId="0"/>
      <p:bldP spid="9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Image result for bye bye cat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838200"/>
            <a:ext cx="5029200" cy="554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753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4000500" y="5372100"/>
            <a:ext cx="685800" cy="0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4000500" y="4743450"/>
            <a:ext cx="685800" cy="0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943350" y="3486150"/>
            <a:ext cx="685800" cy="0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829050" y="2057400"/>
            <a:ext cx="685800" cy="0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086100" y="4457700"/>
            <a:ext cx="685800" cy="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686300" y="4457700"/>
            <a:ext cx="685800" cy="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886200" y="4457700"/>
            <a:ext cx="685800" cy="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028950" y="3200400"/>
            <a:ext cx="685800" cy="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629150" y="3200400"/>
            <a:ext cx="685800" cy="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886200" y="3200400"/>
            <a:ext cx="685800" cy="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943350" y="1828800"/>
            <a:ext cx="685800" cy="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143250" y="1828800"/>
            <a:ext cx="685800" cy="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800600" y="1828800"/>
            <a:ext cx="685800" cy="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771900" y="1485900"/>
            <a:ext cx="685800" cy="0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048" name="TextBox 16"/>
          <p:cNvSpPr txBox="1">
            <a:spLocks noChangeArrowheads="1"/>
          </p:cNvSpPr>
          <p:nvPr/>
        </p:nvSpPr>
        <p:spPr bwMode="auto">
          <a:xfrm>
            <a:off x="2628900" y="5143500"/>
            <a:ext cx="8001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</a:rPr>
              <a:t>n=1</a:t>
            </a:r>
          </a:p>
        </p:txBody>
      </p:sp>
      <p:sp>
        <p:nvSpPr>
          <p:cNvPr id="44049" name="TextBox 20"/>
          <p:cNvSpPr txBox="1">
            <a:spLocks noChangeArrowheads="1"/>
          </p:cNvSpPr>
          <p:nvPr/>
        </p:nvSpPr>
        <p:spPr bwMode="auto">
          <a:xfrm>
            <a:off x="3314700" y="1257300"/>
            <a:ext cx="2857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</a:rPr>
              <a:t>5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4629150" y="2286000"/>
            <a:ext cx="685800" cy="0"/>
          </a:xfrm>
          <a:prstGeom prst="line">
            <a:avLst/>
          </a:prstGeom>
          <a:ln w="603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372100" y="2286000"/>
            <a:ext cx="685800" cy="0"/>
          </a:xfrm>
          <a:prstGeom prst="line">
            <a:avLst/>
          </a:prstGeom>
          <a:ln w="603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115050" y="2286000"/>
            <a:ext cx="685800" cy="0"/>
          </a:xfrm>
          <a:prstGeom prst="line">
            <a:avLst/>
          </a:prstGeom>
          <a:ln w="603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858000" y="2286000"/>
            <a:ext cx="685800" cy="0"/>
          </a:xfrm>
          <a:prstGeom prst="line">
            <a:avLst/>
          </a:prstGeom>
          <a:ln w="603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829050" y="2286000"/>
            <a:ext cx="685800" cy="0"/>
          </a:xfrm>
          <a:prstGeom prst="line">
            <a:avLst/>
          </a:prstGeom>
          <a:ln w="603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055" name="TextBox 28"/>
          <p:cNvSpPr txBox="1">
            <a:spLocks noChangeArrowheads="1"/>
          </p:cNvSpPr>
          <p:nvPr/>
        </p:nvSpPr>
        <p:spPr bwMode="auto">
          <a:xfrm>
            <a:off x="3371850" y="2000250"/>
            <a:ext cx="2857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44056" name="TextBox 29"/>
          <p:cNvSpPr txBox="1">
            <a:spLocks noChangeArrowheads="1"/>
          </p:cNvSpPr>
          <p:nvPr/>
        </p:nvSpPr>
        <p:spPr bwMode="auto">
          <a:xfrm>
            <a:off x="2571750" y="4229100"/>
            <a:ext cx="2857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44057" name="TextBox 30"/>
          <p:cNvSpPr txBox="1">
            <a:spLocks noChangeArrowheads="1"/>
          </p:cNvSpPr>
          <p:nvPr/>
        </p:nvSpPr>
        <p:spPr bwMode="auto">
          <a:xfrm>
            <a:off x="2628900" y="2914650"/>
            <a:ext cx="2857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44058" name="TextBox 31"/>
          <p:cNvSpPr txBox="1">
            <a:spLocks noChangeArrowheads="1"/>
          </p:cNvSpPr>
          <p:nvPr/>
        </p:nvSpPr>
        <p:spPr bwMode="auto">
          <a:xfrm>
            <a:off x="2800350" y="1657350"/>
            <a:ext cx="2857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44059" name="TextBox 32"/>
          <p:cNvSpPr txBox="1">
            <a:spLocks noChangeArrowheads="1"/>
          </p:cNvSpPr>
          <p:nvPr/>
        </p:nvSpPr>
        <p:spPr bwMode="auto">
          <a:xfrm>
            <a:off x="4972050" y="5143500"/>
            <a:ext cx="6286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000" b="1">
                <a:solidFill>
                  <a:srgbClr val="000000"/>
                </a:solidFill>
              </a:rPr>
              <a:t>s</a:t>
            </a:r>
          </a:p>
        </p:txBody>
      </p:sp>
      <p:sp>
        <p:nvSpPr>
          <p:cNvPr id="44060" name="TextBox 33"/>
          <p:cNvSpPr txBox="1">
            <a:spLocks noChangeArrowheads="1"/>
          </p:cNvSpPr>
          <p:nvPr/>
        </p:nvSpPr>
        <p:spPr bwMode="auto">
          <a:xfrm>
            <a:off x="5600700" y="4114800"/>
            <a:ext cx="6286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000" b="1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44061" name="TextBox 34"/>
          <p:cNvSpPr txBox="1">
            <a:spLocks noChangeArrowheads="1"/>
          </p:cNvSpPr>
          <p:nvPr/>
        </p:nvSpPr>
        <p:spPr bwMode="auto">
          <a:xfrm>
            <a:off x="7543800" y="2114550"/>
            <a:ext cx="6286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000" b="1">
                <a:solidFill>
                  <a:srgbClr val="0070C0"/>
                </a:solidFill>
              </a:rPr>
              <a:t>d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2114550" y="-800100"/>
            <a:ext cx="685800" cy="0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6057900" y="1028700"/>
            <a:ext cx="685800" cy="0"/>
          </a:xfrm>
          <a:prstGeom prst="line">
            <a:avLst/>
          </a:prstGeom>
          <a:ln w="603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6800850" y="1028700"/>
            <a:ext cx="685800" cy="0"/>
          </a:xfrm>
          <a:prstGeom prst="line">
            <a:avLst/>
          </a:prstGeom>
          <a:ln w="603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3714750" y="1028700"/>
            <a:ext cx="685800" cy="0"/>
          </a:xfrm>
          <a:prstGeom prst="line">
            <a:avLst/>
          </a:prstGeom>
          <a:ln w="603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4514850" y="1028700"/>
            <a:ext cx="685800" cy="0"/>
          </a:xfrm>
          <a:prstGeom prst="line">
            <a:avLst/>
          </a:prstGeom>
          <a:ln w="603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5314950" y="1028700"/>
            <a:ext cx="685800" cy="0"/>
          </a:xfrm>
          <a:prstGeom prst="line">
            <a:avLst/>
          </a:prstGeom>
          <a:ln w="603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068" name="TextBox 44"/>
          <p:cNvSpPr txBox="1">
            <a:spLocks noChangeArrowheads="1"/>
          </p:cNvSpPr>
          <p:nvPr/>
        </p:nvSpPr>
        <p:spPr bwMode="auto">
          <a:xfrm>
            <a:off x="3314700" y="857250"/>
            <a:ext cx="2857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44069" name="TextBox 45"/>
          <p:cNvSpPr txBox="1">
            <a:spLocks noChangeArrowheads="1"/>
          </p:cNvSpPr>
          <p:nvPr/>
        </p:nvSpPr>
        <p:spPr bwMode="auto">
          <a:xfrm>
            <a:off x="5486400" y="2857500"/>
            <a:ext cx="6286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000" b="1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44070" name="TextBox 46"/>
          <p:cNvSpPr txBox="1">
            <a:spLocks noChangeArrowheads="1"/>
          </p:cNvSpPr>
          <p:nvPr/>
        </p:nvSpPr>
        <p:spPr bwMode="auto">
          <a:xfrm>
            <a:off x="4972050" y="4514850"/>
            <a:ext cx="6286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000" b="1">
                <a:solidFill>
                  <a:srgbClr val="000000"/>
                </a:solidFill>
              </a:rPr>
              <a:t>s</a:t>
            </a:r>
          </a:p>
        </p:txBody>
      </p:sp>
      <p:sp>
        <p:nvSpPr>
          <p:cNvPr id="44071" name="TextBox 47"/>
          <p:cNvSpPr txBox="1">
            <a:spLocks noChangeArrowheads="1"/>
          </p:cNvSpPr>
          <p:nvPr/>
        </p:nvSpPr>
        <p:spPr bwMode="auto">
          <a:xfrm>
            <a:off x="7543800" y="857250"/>
            <a:ext cx="6286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000" b="1">
                <a:solidFill>
                  <a:srgbClr val="0070C0"/>
                </a:solidFill>
              </a:rPr>
              <a:t>d</a:t>
            </a:r>
          </a:p>
        </p:txBody>
      </p:sp>
      <p:sp>
        <p:nvSpPr>
          <p:cNvPr id="44072" name="TextBox 48"/>
          <p:cNvSpPr txBox="1">
            <a:spLocks noChangeArrowheads="1"/>
          </p:cNvSpPr>
          <p:nvPr/>
        </p:nvSpPr>
        <p:spPr bwMode="auto">
          <a:xfrm>
            <a:off x="4514850" y="1200150"/>
            <a:ext cx="6286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000" b="1">
                <a:solidFill>
                  <a:srgbClr val="000000"/>
                </a:solidFill>
              </a:rPr>
              <a:t>s</a:t>
            </a:r>
          </a:p>
        </p:txBody>
      </p:sp>
      <p:sp>
        <p:nvSpPr>
          <p:cNvPr id="44073" name="TextBox 49"/>
          <p:cNvSpPr txBox="1">
            <a:spLocks noChangeArrowheads="1"/>
          </p:cNvSpPr>
          <p:nvPr/>
        </p:nvSpPr>
        <p:spPr bwMode="auto">
          <a:xfrm>
            <a:off x="4572000" y="1771650"/>
            <a:ext cx="6286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000" b="1">
                <a:solidFill>
                  <a:srgbClr val="000000"/>
                </a:solidFill>
              </a:rPr>
              <a:t>s</a:t>
            </a:r>
          </a:p>
        </p:txBody>
      </p:sp>
      <p:sp>
        <p:nvSpPr>
          <p:cNvPr id="44074" name="TextBox 50"/>
          <p:cNvSpPr txBox="1">
            <a:spLocks noChangeArrowheads="1"/>
          </p:cNvSpPr>
          <p:nvPr/>
        </p:nvSpPr>
        <p:spPr bwMode="auto">
          <a:xfrm>
            <a:off x="1143000" y="1943100"/>
            <a:ext cx="2286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</a:rPr>
              <a:t>OBSERVED ATOMIC ENERGY LEVEL ORDERING SIMPLIFIED</a:t>
            </a:r>
          </a:p>
        </p:txBody>
      </p:sp>
    </p:spTree>
    <p:extLst>
      <p:ext uri="{BB962C8B-B14F-4D97-AF65-F5344CB8AC3E}">
        <p14:creationId xmlns:p14="http://schemas.microsoft.com/office/powerpoint/2010/main" val="266898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4000500" y="5372100"/>
            <a:ext cx="685800" cy="0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4000500" y="4743450"/>
            <a:ext cx="685800" cy="0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943350" y="3486150"/>
            <a:ext cx="685800" cy="0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829050" y="2057400"/>
            <a:ext cx="685800" cy="0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086100" y="4457700"/>
            <a:ext cx="685800" cy="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686300" y="4457700"/>
            <a:ext cx="685800" cy="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886200" y="4457700"/>
            <a:ext cx="685800" cy="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028950" y="3200400"/>
            <a:ext cx="685800" cy="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629150" y="3200400"/>
            <a:ext cx="685800" cy="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886200" y="3200400"/>
            <a:ext cx="685800" cy="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943350" y="1828800"/>
            <a:ext cx="685800" cy="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143250" y="1828800"/>
            <a:ext cx="685800" cy="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800600" y="1828800"/>
            <a:ext cx="685800" cy="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771900" y="1485900"/>
            <a:ext cx="685800" cy="0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096" name="TextBox 16"/>
          <p:cNvSpPr txBox="1">
            <a:spLocks noChangeArrowheads="1"/>
          </p:cNvSpPr>
          <p:nvPr/>
        </p:nvSpPr>
        <p:spPr bwMode="auto">
          <a:xfrm>
            <a:off x="2628900" y="5143500"/>
            <a:ext cx="8001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</a:rPr>
              <a:t>n=1</a:t>
            </a:r>
          </a:p>
        </p:txBody>
      </p:sp>
      <p:sp>
        <p:nvSpPr>
          <p:cNvPr id="46097" name="TextBox 20"/>
          <p:cNvSpPr txBox="1">
            <a:spLocks noChangeArrowheads="1"/>
          </p:cNvSpPr>
          <p:nvPr/>
        </p:nvSpPr>
        <p:spPr bwMode="auto">
          <a:xfrm>
            <a:off x="3314700" y="1257300"/>
            <a:ext cx="2857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</a:rPr>
              <a:t>5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4629150" y="2286000"/>
            <a:ext cx="685800" cy="0"/>
          </a:xfrm>
          <a:prstGeom prst="line">
            <a:avLst/>
          </a:prstGeom>
          <a:ln w="603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372100" y="2286000"/>
            <a:ext cx="685800" cy="0"/>
          </a:xfrm>
          <a:prstGeom prst="line">
            <a:avLst/>
          </a:prstGeom>
          <a:ln w="603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115050" y="2286000"/>
            <a:ext cx="685800" cy="0"/>
          </a:xfrm>
          <a:prstGeom prst="line">
            <a:avLst/>
          </a:prstGeom>
          <a:ln w="603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858000" y="2286000"/>
            <a:ext cx="685800" cy="0"/>
          </a:xfrm>
          <a:prstGeom prst="line">
            <a:avLst/>
          </a:prstGeom>
          <a:ln w="603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829050" y="2286000"/>
            <a:ext cx="685800" cy="0"/>
          </a:xfrm>
          <a:prstGeom prst="line">
            <a:avLst/>
          </a:prstGeom>
          <a:ln w="603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103" name="TextBox 28"/>
          <p:cNvSpPr txBox="1">
            <a:spLocks noChangeArrowheads="1"/>
          </p:cNvSpPr>
          <p:nvPr/>
        </p:nvSpPr>
        <p:spPr bwMode="auto">
          <a:xfrm>
            <a:off x="3371850" y="2000250"/>
            <a:ext cx="2857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46104" name="TextBox 29"/>
          <p:cNvSpPr txBox="1">
            <a:spLocks noChangeArrowheads="1"/>
          </p:cNvSpPr>
          <p:nvPr/>
        </p:nvSpPr>
        <p:spPr bwMode="auto">
          <a:xfrm>
            <a:off x="2571750" y="4229100"/>
            <a:ext cx="2857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46105" name="TextBox 30"/>
          <p:cNvSpPr txBox="1">
            <a:spLocks noChangeArrowheads="1"/>
          </p:cNvSpPr>
          <p:nvPr/>
        </p:nvSpPr>
        <p:spPr bwMode="auto">
          <a:xfrm>
            <a:off x="2628900" y="2914650"/>
            <a:ext cx="2857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46106" name="TextBox 31"/>
          <p:cNvSpPr txBox="1">
            <a:spLocks noChangeArrowheads="1"/>
          </p:cNvSpPr>
          <p:nvPr/>
        </p:nvSpPr>
        <p:spPr bwMode="auto">
          <a:xfrm>
            <a:off x="2800350" y="1657350"/>
            <a:ext cx="2857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46107" name="TextBox 32"/>
          <p:cNvSpPr txBox="1">
            <a:spLocks noChangeArrowheads="1"/>
          </p:cNvSpPr>
          <p:nvPr/>
        </p:nvSpPr>
        <p:spPr bwMode="auto">
          <a:xfrm>
            <a:off x="4972050" y="5143500"/>
            <a:ext cx="6286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000" b="1">
                <a:solidFill>
                  <a:srgbClr val="000000"/>
                </a:solidFill>
              </a:rPr>
              <a:t>s</a:t>
            </a:r>
          </a:p>
        </p:txBody>
      </p:sp>
      <p:sp>
        <p:nvSpPr>
          <p:cNvPr id="46108" name="TextBox 33"/>
          <p:cNvSpPr txBox="1">
            <a:spLocks noChangeArrowheads="1"/>
          </p:cNvSpPr>
          <p:nvPr/>
        </p:nvSpPr>
        <p:spPr bwMode="auto">
          <a:xfrm>
            <a:off x="5600700" y="4114800"/>
            <a:ext cx="6286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000" b="1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46109" name="TextBox 34"/>
          <p:cNvSpPr txBox="1">
            <a:spLocks noChangeArrowheads="1"/>
          </p:cNvSpPr>
          <p:nvPr/>
        </p:nvSpPr>
        <p:spPr bwMode="auto">
          <a:xfrm>
            <a:off x="7543800" y="2114550"/>
            <a:ext cx="6286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000" b="1">
                <a:solidFill>
                  <a:srgbClr val="0070C0"/>
                </a:solidFill>
              </a:rPr>
              <a:t>d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2114550" y="-800100"/>
            <a:ext cx="685800" cy="0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6057900" y="1028700"/>
            <a:ext cx="685800" cy="0"/>
          </a:xfrm>
          <a:prstGeom prst="line">
            <a:avLst/>
          </a:prstGeom>
          <a:ln w="603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6800850" y="1028700"/>
            <a:ext cx="685800" cy="0"/>
          </a:xfrm>
          <a:prstGeom prst="line">
            <a:avLst/>
          </a:prstGeom>
          <a:ln w="603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3714750" y="1028700"/>
            <a:ext cx="685800" cy="0"/>
          </a:xfrm>
          <a:prstGeom prst="line">
            <a:avLst/>
          </a:prstGeom>
          <a:ln w="603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4514850" y="1028700"/>
            <a:ext cx="685800" cy="0"/>
          </a:xfrm>
          <a:prstGeom prst="line">
            <a:avLst/>
          </a:prstGeom>
          <a:ln w="603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5314950" y="1028700"/>
            <a:ext cx="685800" cy="0"/>
          </a:xfrm>
          <a:prstGeom prst="line">
            <a:avLst/>
          </a:prstGeom>
          <a:ln w="603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116" name="TextBox 44"/>
          <p:cNvSpPr txBox="1">
            <a:spLocks noChangeArrowheads="1"/>
          </p:cNvSpPr>
          <p:nvPr/>
        </p:nvSpPr>
        <p:spPr bwMode="auto">
          <a:xfrm>
            <a:off x="3314700" y="857250"/>
            <a:ext cx="2857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46117" name="TextBox 45"/>
          <p:cNvSpPr txBox="1">
            <a:spLocks noChangeArrowheads="1"/>
          </p:cNvSpPr>
          <p:nvPr/>
        </p:nvSpPr>
        <p:spPr bwMode="auto">
          <a:xfrm>
            <a:off x="5486400" y="2857500"/>
            <a:ext cx="6286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000" b="1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46118" name="TextBox 46"/>
          <p:cNvSpPr txBox="1">
            <a:spLocks noChangeArrowheads="1"/>
          </p:cNvSpPr>
          <p:nvPr/>
        </p:nvSpPr>
        <p:spPr bwMode="auto">
          <a:xfrm>
            <a:off x="4972050" y="4514850"/>
            <a:ext cx="6286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000" b="1">
                <a:solidFill>
                  <a:srgbClr val="000000"/>
                </a:solidFill>
              </a:rPr>
              <a:t>s</a:t>
            </a:r>
          </a:p>
        </p:txBody>
      </p:sp>
      <p:sp>
        <p:nvSpPr>
          <p:cNvPr id="46119" name="TextBox 47"/>
          <p:cNvSpPr txBox="1">
            <a:spLocks noChangeArrowheads="1"/>
          </p:cNvSpPr>
          <p:nvPr/>
        </p:nvSpPr>
        <p:spPr bwMode="auto">
          <a:xfrm>
            <a:off x="7543800" y="857250"/>
            <a:ext cx="6286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000" b="1">
                <a:solidFill>
                  <a:srgbClr val="0070C0"/>
                </a:solidFill>
              </a:rPr>
              <a:t>d</a:t>
            </a:r>
          </a:p>
        </p:txBody>
      </p:sp>
      <p:sp>
        <p:nvSpPr>
          <p:cNvPr id="46120" name="TextBox 48"/>
          <p:cNvSpPr txBox="1">
            <a:spLocks noChangeArrowheads="1"/>
          </p:cNvSpPr>
          <p:nvPr/>
        </p:nvSpPr>
        <p:spPr bwMode="auto">
          <a:xfrm>
            <a:off x="4514850" y="1200150"/>
            <a:ext cx="6286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000" b="1">
                <a:solidFill>
                  <a:srgbClr val="000000"/>
                </a:solidFill>
              </a:rPr>
              <a:t>s</a:t>
            </a:r>
          </a:p>
        </p:txBody>
      </p:sp>
      <p:sp>
        <p:nvSpPr>
          <p:cNvPr id="46121" name="TextBox 49"/>
          <p:cNvSpPr txBox="1">
            <a:spLocks noChangeArrowheads="1"/>
          </p:cNvSpPr>
          <p:nvPr/>
        </p:nvSpPr>
        <p:spPr bwMode="auto">
          <a:xfrm>
            <a:off x="4572000" y="1771650"/>
            <a:ext cx="6286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000" b="1">
                <a:solidFill>
                  <a:srgbClr val="000000"/>
                </a:solidFill>
              </a:rPr>
              <a:t>s</a:t>
            </a:r>
          </a:p>
        </p:txBody>
      </p:sp>
      <p:sp>
        <p:nvSpPr>
          <p:cNvPr id="46122" name="TextBox 51"/>
          <p:cNvSpPr txBox="1">
            <a:spLocks noChangeArrowheads="1"/>
          </p:cNvSpPr>
          <p:nvPr/>
        </p:nvSpPr>
        <p:spPr bwMode="auto">
          <a:xfrm>
            <a:off x="6000750" y="3257550"/>
            <a:ext cx="177165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100" b="1" dirty="0">
                <a:solidFill>
                  <a:srgbClr val="000000"/>
                </a:solidFill>
              </a:rPr>
              <a:t>Describing Carbon’s </a:t>
            </a:r>
            <a:r>
              <a:rPr lang="en-US" altLang="en-US" sz="2100" b="1" dirty="0" smtClean="0">
                <a:solidFill>
                  <a:srgbClr val="000000"/>
                </a:solidFill>
              </a:rPr>
              <a:t>ground state energy </a:t>
            </a:r>
            <a:r>
              <a:rPr lang="en-US" altLang="en-US" sz="2100" b="1" dirty="0">
                <a:solidFill>
                  <a:srgbClr val="000000"/>
                </a:solidFill>
              </a:rPr>
              <a:t>levels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172200" y="4686300"/>
            <a:ext cx="165735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/>
              <a:t>C has </a:t>
            </a:r>
            <a:r>
              <a:rPr lang="en-US" sz="2400" b="1" u="sng" dirty="0"/>
              <a:t>6</a:t>
            </a:r>
            <a:r>
              <a:rPr lang="en-US" sz="2400" dirty="0"/>
              <a:t>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electrons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/>
              <a:t> </a:t>
            </a:r>
            <a:endParaRPr lang="en-US" sz="2400" b="1" dirty="0"/>
          </a:p>
        </p:txBody>
      </p:sp>
      <p:cxnSp>
        <p:nvCxnSpPr>
          <p:cNvPr id="55" name="Straight Arrow Connector 54"/>
          <p:cNvCxnSpPr/>
          <p:nvPr/>
        </p:nvCxnSpPr>
        <p:spPr>
          <a:xfrm flipV="1">
            <a:off x="4229100" y="4972050"/>
            <a:ext cx="0" cy="400050"/>
          </a:xfrm>
          <a:prstGeom prst="straightConnector1">
            <a:avLst/>
          </a:prstGeom>
          <a:ln w="539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4400550" y="4972050"/>
            <a:ext cx="0" cy="400050"/>
          </a:xfrm>
          <a:prstGeom prst="straightConnector1">
            <a:avLst/>
          </a:prstGeom>
          <a:ln w="539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>
            <a:spLocks noChangeArrowheads="1"/>
          </p:cNvSpPr>
          <p:nvPr/>
        </p:nvSpPr>
        <p:spPr bwMode="auto">
          <a:xfrm>
            <a:off x="1371600" y="3657600"/>
            <a:ext cx="1028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</a:rPr>
              <a:t>C=1s</a:t>
            </a:r>
            <a:r>
              <a:rPr lang="en-US" altLang="en-US" sz="2400" b="1" baseline="30000">
                <a:solidFill>
                  <a:srgbClr val="000000"/>
                </a:solidFill>
              </a:rPr>
              <a:t>2</a:t>
            </a:r>
          </a:p>
        </p:txBody>
      </p:sp>
      <p:cxnSp>
        <p:nvCxnSpPr>
          <p:cNvPr id="60" name="Straight Arrow Connector 59"/>
          <p:cNvCxnSpPr/>
          <p:nvPr/>
        </p:nvCxnSpPr>
        <p:spPr>
          <a:xfrm flipV="1">
            <a:off x="4171950" y="4457700"/>
            <a:ext cx="0" cy="342900"/>
          </a:xfrm>
          <a:prstGeom prst="straightConnector1">
            <a:avLst/>
          </a:prstGeom>
          <a:ln w="539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4400550" y="4514850"/>
            <a:ext cx="0" cy="342900"/>
          </a:xfrm>
          <a:prstGeom prst="straightConnector1">
            <a:avLst/>
          </a:prstGeom>
          <a:ln w="539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>
            <a:spLocks noChangeArrowheads="1"/>
          </p:cNvSpPr>
          <p:nvPr/>
        </p:nvSpPr>
        <p:spPr bwMode="auto">
          <a:xfrm>
            <a:off x="2228850" y="3657600"/>
            <a:ext cx="6286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</a:rPr>
              <a:t>2s</a:t>
            </a:r>
            <a:r>
              <a:rPr lang="en-US" altLang="en-US" sz="2400" b="1" baseline="30000">
                <a:solidFill>
                  <a:srgbClr val="000000"/>
                </a:solidFill>
              </a:rPr>
              <a:t>2</a:t>
            </a:r>
          </a:p>
        </p:txBody>
      </p:sp>
      <p:cxnSp>
        <p:nvCxnSpPr>
          <p:cNvPr id="65" name="Straight Arrow Connector 64"/>
          <p:cNvCxnSpPr/>
          <p:nvPr/>
        </p:nvCxnSpPr>
        <p:spPr>
          <a:xfrm flipV="1">
            <a:off x="3314700" y="4057650"/>
            <a:ext cx="0" cy="400050"/>
          </a:xfrm>
          <a:prstGeom prst="straightConnector1">
            <a:avLst/>
          </a:prstGeom>
          <a:ln w="539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V="1">
            <a:off x="4171950" y="4057650"/>
            <a:ext cx="0" cy="400050"/>
          </a:xfrm>
          <a:prstGeom prst="straightConnector1">
            <a:avLst/>
          </a:prstGeom>
          <a:ln w="539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>
            <a:spLocks noChangeArrowheads="1"/>
          </p:cNvSpPr>
          <p:nvPr/>
        </p:nvSpPr>
        <p:spPr bwMode="auto">
          <a:xfrm>
            <a:off x="2686050" y="3657600"/>
            <a:ext cx="6286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2p</a:t>
            </a:r>
            <a:r>
              <a:rPr lang="en-US" altLang="en-US" sz="2400" b="1" baseline="3000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103210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4" grpId="0"/>
      <p:bldP spid="6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4000500" y="5372100"/>
            <a:ext cx="685800" cy="0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4000500" y="4743450"/>
            <a:ext cx="685800" cy="0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943350" y="3486150"/>
            <a:ext cx="685800" cy="0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829050" y="2057400"/>
            <a:ext cx="685800" cy="0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086100" y="4457700"/>
            <a:ext cx="685800" cy="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686300" y="4457700"/>
            <a:ext cx="685800" cy="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886200" y="4457700"/>
            <a:ext cx="685800" cy="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028950" y="3200400"/>
            <a:ext cx="685800" cy="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629150" y="3200400"/>
            <a:ext cx="685800" cy="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886200" y="3200400"/>
            <a:ext cx="685800" cy="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943350" y="1828800"/>
            <a:ext cx="685800" cy="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143250" y="1828800"/>
            <a:ext cx="685800" cy="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800600" y="1828800"/>
            <a:ext cx="685800" cy="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771900" y="1485900"/>
            <a:ext cx="685800" cy="0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144" name="TextBox 16"/>
          <p:cNvSpPr txBox="1">
            <a:spLocks noChangeArrowheads="1"/>
          </p:cNvSpPr>
          <p:nvPr/>
        </p:nvSpPr>
        <p:spPr bwMode="auto">
          <a:xfrm>
            <a:off x="2628900" y="5143500"/>
            <a:ext cx="8001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</a:rPr>
              <a:t>n=1</a:t>
            </a:r>
          </a:p>
        </p:txBody>
      </p:sp>
      <p:sp>
        <p:nvSpPr>
          <p:cNvPr id="48145" name="TextBox 20"/>
          <p:cNvSpPr txBox="1">
            <a:spLocks noChangeArrowheads="1"/>
          </p:cNvSpPr>
          <p:nvPr/>
        </p:nvSpPr>
        <p:spPr bwMode="auto">
          <a:xfrm>
            <a:off x="3314700" y="1257300"/>
            <a:ext cx="2857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</a:rPr>
              <a:t>5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4629150" y="2286000"/>
            <a:ext cx="685800" cy="0"/>
          </a:xfrm>
          <a:prstGeom prst="line">
            <a:avLst/>
          </a:prstGeom>
          <a:ln w="603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372100" y="2286000"/>
            <a:ext cx="685800" cy="0"/>
          </a:xfrm>
          <a:prstGeom prst="line">
            <a:avLst/>
          </a:prstGeom>
          <a:ln w="603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115050" y="2286000"/>
            <a:ext cx="685800" cy="0"/>
          </a:xfrm>
          <a:prstGeom prst="line">
            <a:avLst/>
          </a:prstGeom>
          <a:ln w="603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858000" y="2286000"/>
            <a:ext cx="685800" cy="0"/>
          </a:xfrm>
          <a:prstGeom prst="line">
            <a:avLst/>
          </a:prstGeom>
          <a:ln w="603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829050" y="2286000"/>
            <a:ext cx="685800" cy="0"/>
          </a:xfrm>
          <a:prstGeom prst="line">
            <a:avLst/>
          </a:prstGeom>
          <a:ln w="603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151" name="TextBox 28"/>
          <p:cNvSpPr txBox="1">
            <a:spLocks noChangeArrowheads="1"/>
          </p:cNvSpPr>
          <p:nvPr/>
        </p:nvSpPr>
        <p:spPr bwMode="auto">
          <a:xfrm>
            <a:off x="3371850" y="2000250"/>
            <a:ext cx="2857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48152" name="TextBox 29"/>
          <p:cNvSpPr txBox="1">
            <a:spLocks noChangeArrowheads="1"/>
          </p:cNvSpPr>
          <p:nvPr/>
        </p:nvSpPr>
        <p:spPr bwMode="auto">
          <a:xfrm>
            <a:off x="2571750" y="4229100"/>
            <a:ext cx="2857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48153" name="TextBox 30"/>
          <p:cNvSpPr txBox="1">
            <a:spLocks noChangeArrowheads="1"/>
          </p:cNvSpPr>
          <p:nvPr/>
        </p:nvSpPr>
        <p:spPr bwMode="auto">
          <a:xfrm>
            <a:off x="2628900" y="2914650"/>
            <a:ext cx="2857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48154" name="TextBox 31"/>
          <p:cNvSpPr txBox="1">
            <a:spLocks noChangeArrowheads="1"/>
          </p:cNvSpPr>
          <p:nvPr/>
        </p:nvSpPr>
        <p:spPr bwMode="auto">
          <a:xfrm>
            <a:off x="2800350" y="1657350"/>
            <a:ext cx="2857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48155" name="TextBox 32"/>
          <p:cNvSpPr txBox="1">
            <a:spLocks noChangeArrowheads="1"/>
          </p:cNvSpPr>
          <p:nvPr/>
        </p:nvSpPr>
        <p:spPr bwMode="auto">
          <a:xfrm>
            <a:off x="4972050" y="5143500"/>
            <a:ext cx="6286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000" b="1">
                <a:solidFill>
                  <a:srgbClr val="000000"/>
                </a:solidFill>
              </a:rPr>
              <a:t>s</a:t>
            </a:r>
          </a:p>
        </p:txBody>
      </p:sp>
      <p:sp>
        <p:nvSpPr>
          <p:cNvPr id="48156" name="TextBox 33"/>
          <p:cNvSpPr txBox="1">
            <a:spLocks noChangeArrowheads="1"/>
          </p:cNvSpPr>
          <p:nvPr/>
        </p:nvSpPr>
        <p:spPr bwMode="auto">
          <a:xfrm>
            <a:off x="5600700" y="4114800"/>
            <a:ext cx="6286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000" b="1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48157" name="TextBox 34"/>
          <p:cNvSpPr txBox="1">
            <a:spLocks noChangeArrowheads="1"/>
          </p:cNvSpPr>
          <p:nvPr/>
        </p:nvSpPr>
        <p:spPr bwMode="auto">
          <a:xfrm>
            <a:off x="7543800" y="2114550"/>
            <a:ext cx="6286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000" b="1">
                <a:solidFill>
                  <a:srgbClr val="0070C0"/>
                </a:solidFill>
              </a:rPr>
              <a:t>d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2114550" y="-800100"/>
            <a:ext cx="685800" cy="0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6057900" y="1028700"/>
            <a:ext cx="685800" cy="0"/>
          </a:xfrm>
          <a:prstGeom prst="line">
            <a:avLst/>
          </a:prstGeom>
          <a:ln w="603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6800850" y="1028700"/>
            <a:ext cx="685800" cy="0"/>
          </a:xfrm>
          <a:prstGeom prst="line">
            <a:avLst/>
          </a:prstGeom>
          <a:ln w="603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3714750" y="1028700"/>
            <a:ext cx="685800" cy="0"/>
          </a:xfrm>
          <a:prstGeom prst="line">
            <a:avLst/>
          </a:prstGeom>
          <a:ln w="603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4514850" y="1028700"/>
            <a:ext cx="685800" cy="0"/>
          </a:xfrm>
          <a:prstGeom prst="line">
            <a:avLst/>
          </a:prstGeom>
          <a:ln w="603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5314950" y="1028700"/>
            <a:ext cx="685800" cy="0"/>
          </a:xfrm>
          <a:prstGeom prst="line">
            <a:avLst/>
          </a:prstGeom>
          <a:ln w="603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164" name="TextBox 44"/>
          <p:cNvSpPr txBox="1">
            <a:spLocks noChangeArrowheads="1"/>
          </p:cNvSpPr>
          <p:nvPr/>
        </p:nvSpPr>
        <p:spPr bwMode="auto">
          <a:xfrm>
            <a:off x="3314700" y="857250"/>
            <a:ext cx="2857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48165" name="TextBox 45"/>
          <p:cNvSpPr txBox="1">
            <a:spLocks noChangeArrowheads="1"/>
          </p:cNvSpPr>
          <p:nvPr/>
        </p:nvSpPr>
        <p:spPr bwMode="auto">
          <a:xfrm>
            <a:off x="5486400" y="2857500"/>
            <a:ext cx="6286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000" b="1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48166" name="TextBox 46"/>
          <p:cNvSpPr txBox="1">
            <a:spLocks noChangeArrowheads="1"/>
          </p:cNvSpPr>
          <p:nvPr/>
        </p:nvSpPr>
        <p:spPr bwMode="auto">
          <a:xfrm>
            <a:off x="5143500" y="4286250"/>
            <a:ext cx="6286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000" b="1">
                <a:solidFill>
                  <a:srgbClr val="000000"/>
                </a:solidFill>
              </a:rPr>
              <a:t>s</a:t>
            </a:r>
          </a:p>
        </p:txBody>
      </p:sp>
      <p:sp>
        <p:nvSpPr>
          <p:cNvPr id="48167" name="TextBox 47"/>
          <p:cNvSpPr txBox="1">
            <a:spLocks noChangeArrowheads="1"/>
          </p:cNvSpPr>
          <p:nvPr/>
        </p:nvSpPr>
        <p:spPr bwMode="auto">
          <a:xfrm>
            <a:off x="7543800" y="857250"/>
            <a:ext cx="6286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000" b="1">
                <a:solidFill>
                  <a:srgbClr val="0070C0"/>
                </a:solidFill>
              </a:rPr>
              <a:t>d</a:t>
            </a:r>
          </a:p>
        </p:txBody>
      </p:sp>
      <p:sp>
        <p:nvSpPr>
          <p:cNvPr id="48168" name="TextBox 48"/>
          <p:cNvSpPr txBox="1">
            <a:spLocks noChangeArrowheads="1"/>
          </p:cNvSpPr>
          <p:nvPr/>
        </p:nvSpPr>
        <p:spPr bwMode="auto">
          <a:xfrm>
            <a:off x="4514850" y="1200150"/>
            <a:ext cx="6286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000" b="1">
                <a:solidFill>
                  <a:srgbClr val="000000"/>
                </a:solidFill>
              </a:rPr>
              <a:t>s</a:t>
            </a:r>
          </a:p>
        </p:txBody>
      </p:sp>
      <p:sp>
        <p:nvSpPr>
          <p:cNvPr id="48169" name="TextBox 49"/>
          <p:cNvSpPr txBox="1">
            <a:spLocks noChangeArrowheads="1"/>
          </p:cNvSpPr>
          <p:nvPr/>
        </p:nvSpPr>
        <p:spPr bwMode="auto">
          <a:xfrm>
            <a:off x="4572000" y="1771650"/>
            <a:ext cx="6286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000" b="1">
                <a:solidFill>
                  <a:srgbClr val="000000"/>
                </a:solidFill>
              </a:rPr>
              <a:t>s</a:t>
            </a:r>
          </a:p>
        </p:txBody>
      </p:sp>
      <p:sp>
        <p:nvSpPr>
          <p:cNvPr id="48170" name="TextBox 51"/>
          <p:cNvSpPr txBox="1">
            <a:spLocks noChangeArrowheads="1"/>
          </p:cNvSpPr>
          <p:nvPr/>
        </p:nvSpPr>
        <p:spPr bwMode="auto">
          <a:xfrm>
            <a:off x="6000750" y="3257550"/>
            <a:ext cx="2343150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100" b="1" dirty="0">
                <a:solidFill>
                  <a:srgbClr val="000000"/>
                </a:solidFill>
              </a:rPr>
              <a:t>Describing Fluorine’s </a:t>
            </a:r>
            <a:r>
              <a:rPr lang="en-US" altLang="en-US" sz="2100" b="1" dirty="0" smtClean="0">
                <a:solidFill>
                  <a:srgbClr val="000000"/>
                </a:solidFill>
              </a:rPr>
              <a:t>ground state energy </a:t>
            </a:r>
            <a:r>
              <a:rPr lang="en-US" altLang="en-US" sz="2100" b="1" dirty="0">
                <a:solidFill>
                  <a:srgbClr val="000000"/>
                </a:solidFill>
              </a:rPr>
              <a:t>levels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172200" y="4686300"/>
            <a:ext cx="165735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/>
              <a:t>F has </a:t>
            </a:r>
            <a:r>
              <a:rPr lang="en-US" sz="2400" b="1" u="sng" dirty="0"/>
              <a:t>9</a:t>
            </a:r>
            <a:r>
              <a:rPr lang="en-US" sz="2400" dirty="0"/>
              <a:t>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electrons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/>
              <a:t> </a:t>
            </a:r>
            <a:endParaRPr lang="en-US" sz="2400" b="1" dirty="0"/>
          </a:p>
        </p:txBody>
      </p:sp>
      <p:cxnSp>
        <p:nvCxnSpPr>
          <p:cNvPr id="55" name="Straight Arrow Connector 54"/>
          <p:cNvCxnSpPr/>
          <p:nvPr/>
        </p:nvCxnSpPr>
        <p:spPr>
          <a:xfrm flipV="1">
            <a:off x="4229100" y="4972050"/>
            <a:ext cx="0" cy="400050"/>
          </a:xfrm>
          <a:prstGeom prst="straightConnector1">
            <a:avLst/>
          </a:prstGeom>
          <a:ln w="539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4400550" y="4972050"/>
            <a:ext cx="0" cy="400050"/>
          </a:xfrm>
          <a:prstGeom prst="straightConnector1">
            <a:avLst/>
          </a:prstGeom>
          <a:ln w="539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>
            <a:spLocks noChangeArrowheads="1"/>
          </p:cNvSpPr>
          <p:nvPr/>
        </p:nvSpPr>
        <p:spPr bwMode="auto">
          <a:xfrm>
            <a:off x="1371600" y="3657600"/>
            <a:ext cx="1028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</a:rPr>
              <a:t>F=1s</a:t>
            </a:r>
            <a:r>
              <a:rPr lang="en-US" altLang="en-US" sz="2400" b="1" baseline="30000">
                <a:solidFill>
                  <a:srgbClr val="000000"/>
                </a:solidFill>
              </a:rPr>
              <a:t>2</a:t>
            </a:r>
          </a:p>
        </p:txBody>
      </p:sp>
      <p:cxnSp>
        <p:nvCxnSpPr>
          <p:cNvPr id="60" name="Straight Arrow Connector 59"/>
          <p:cNvCxnSpPr/>
          <p:nvPr/>
        </p:nvCxnSpPr>
        <p:spPr>
          <a:xfrm flipV="1">
            <a:off x="4171950" y="4457700"/>
            <a:ext cx="0" cy="342900"/>
          </a:xfrm>
          <a:prstGeom prst="straightConnector1">
            <a:avLst/>
          </a:prstGeom>
          <a:ln w="539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4400550" y="4514850"/>
            <a:ext cx="0" cy="342900"/>
          </a:xfrm>
          <a:prstGeom prst="straightConnector1">
            <a:avLst/>
          </a:prstGeom>
          <a:ln w="539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>
            <a:spLocks noChangeArrowheads="1"/>
          </p:cNvSpPr>
          <p:nvPr/>
        </p:nvSpPr>
        <p:spPr bwMode="auto">
          <a:xfrm>
            <a:off x="2228850" y="3657600"/>
            <a:ext cx="6286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</a:rPr>
              <a:t>2s</a:t>
            </a:r>
            <a:r>
              <a:rPr lang="en-US" altLang="en-US" sz="2400" b="1" baseline="30000">
                <a:solidFill>
                  <a:srgbClr val="000000"/>
                </a:solidFill>
              </a:rPr>
              <a:t>2</a:t>
            </a:r>
          </a:p>
        </p:txBody>
      </p:sp>
      <p:cxnSp>
        <p:nvCxnSpPr>
          <p:cNvPr id="65" name="Straight Arrow Connector 64"/>
          <p:cNvCxnSpPr/>
          <p:nvPr/>
        </p:nvCxnSpPr>
        <p:spPr>
          <a:xfrm flipV="1">
            <a:off x="3314700" y="4057650"/>
            <a:ext cx="0" cy="400050"/>
          </a:xfrm>
          <a:prstGeom prst="straightConnector1">
            <a:avLst/>
          </a:prstGeom>
          <a:ln w="539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V="1">
            <a:off x="4171950" y="4057650"/>
            <a:ext cx="0" cy="400050"/>
          </a:xfrm>
          <a:prstGeom prst="straightConnector1">
            <a:avLst/>
          </a:prstGeom>
          <a:ln w="539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>
            <a:spLocks noChangeArrowheads="1"/>
          </p:cNvSpPr>
          <p:nvPr/>
        </p:nvSpPr>
        <p:spPr bwMode="auto">
          <a:xfrm>
            <a:off x="2686050" y="3657600"/>
            <a:ext cx="6286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2p</a:t>
            </a:r>
            <a:r>
              <a:rPr lang="en-US" altLang="en-US" sz="2400" b="1" baseline="30000">
                <a:solidFill>
                  <a:srgbClr val="FF0000"/>
                </a:solidFill>
              </a:rPr>
              <a:t>5</a:t>
            </a:r>
          </a:p>
        </p:txBody>
      </p:sp>
      <p:cxnSp>
        <p:nvCxnSpPr>
          <p:cNvPr id="54" name="Straight Arrow Connector 53"/>
          <p:cNvCxnSpPr/>
          <p:nvPr/>
        </p:nvCxnSpPr>
        <p:spPr>
          <a:xfrm>
            <a:off x="3543300" y="4114800"/>
            <a:ext cx="0" cy="342900"/>
          </a:xfrm>
          <a:prstGeom prst="straightConnector1">
            <a:avLst/>
          </a:prstGeom>
          <a:ln w="539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V="1">
            <a:off x="4978400" y="4029075"/>
            <a:ext cx="0" cy="400050"/>
          </a:xfrm>
          <a:prstGeom prst="straightConnector1">
            <a:avLst/>
          </a:prstGeom>
          <a:ln w="539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>
            <a:off x="4400550" y="4114800"/>
            <a:ext cx="0" cy="342900"/>
          </a:xfrm>
          <a:prstGeom prst="straightConnector1">
            <a:avLst/>
          </a:prstGeom>
          <a:ln w="539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3050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4" grpId="0"/>
      <p:bldP spid="6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4000500" y="5372100"/>
            <a:ext cx="685800" cy="0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4000500" y="4743450"/>
            <a:ext cx="685800" cy="0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943350" y="3486150"/>
            <a:ext cx="685800" cy="0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829050" y="2057400"/>
            <a:ext cx="685800" cy="0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086100" y="4457700"/>
            <a:ext cx="685800" cy="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686300" y="4457700"/>
            <a:ext cx="685800" cy="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886200" y="4457700"/>
            <a:ext cx="685800" cy="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028950" y="3200400"/>
            <a:ext cx="685800" cy="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629150" y="3200400"/>
            <a:ext cx="685800" cy="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886200" y="3200400"/>
            <a:ext cx="685800" cy="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943350" y="1828800"/>
            <a:ext cx="685800" cy="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143250" y="1828800"/>
            <a:ext cx="685800" cy="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800600" y="1828800"/>
            <a:ext cx="685800" cy="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771900" y="1485900"/>
            <a:ext cx="685800" cy="0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144" name="TextBox 16"/>
          <p:cNvSpPr txBox="1">
            <a:spLocks noChangeArrowheads="1"/>
          </p:cNvSpPr>
          <p:nvPr/>
        </p:nvSpPr>
        <p:spPr bwMode="auto">
          <a:xfrm>
            <a:off x="2628900" y="5143500"/>
            <a:ext cx="8001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</a:rPr>
              <a:t>n=1</a:t>
            </a:r>
          </a:p>
        </p:txBody>
      </p:sp>
      <p:sp>
        <p:nvSpPr>
          <p:cNvPr id="48145" name="TextBox 20"/>
          <p:cNvSpPr txBox="1">
            <a:spLocks noChangeArrowheads="1"/>
          </p:cNvSpPr>
          <p:nvPr/>
        </p:nvSpPr>
        <p:spPr bwMode="auto">
          <a:xfrm>
            <a:off x="3314700" y="1257300"/>
            <a:ext cx="2857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</a:rPr>
              <a:t>5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4629150" y="2286000"/>
            <a:ext cx="685800" cy="0"/>
          </a:xfrm>
          <a:prstGeom prst="line">
            <a:avLst/>
          </a:prstGeom>
          <a:ln w="603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372100" y="2286000"/>
            <a:ext cx="685800" cy="0"/>
          </a:xfrm>
          <a:prstGeom prst="line">
            <a:avLst/>
          </a:prstGeom>
          <a:ln w="603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115050" y="2286000"/>
            <a:ext cx="685800" cy="0"/>
          </a:xfrm>
          <a:prstGeom prst="line">
            <a:avLst/>
          </a:prstGeom>
          <a:ln w="603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858000" y="2286000"/>
            <a:ext cx="685800" cy="0"/>
          </a:xfrm>
          <a:prstGeom prst="line">
            <a:avLst/>
          </a:prstGeom>
          <a:ln w="603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829050" y="2286000"/>
            <a:ext cx="685800" cy="0"/>
          </a:xfrm>
          <a:prstGeom prst="line">
            <a:avLst/>
          </a:prstGeom>
          <a:ln w="603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151" name="TextBox 28"/>
          <p:cNvSpPr txBox="1">
            <a:spLocks noChangeArrowheads="1"/>
          </p:cNvSpPr>
          <p:nvPr/>
        </p:nvSpPr>
        <p:spPr bwMode="auto">
          <a:xfrm>
            <a:off x="3371850" y="2000250"/>
            <a:ext cx="2857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48152" name="TextBox 29"/>
          <p:cNvSpPr txBox="1">
            <a:spLocks noChangeArrowheads="1"/>
          </p:cNvSpPr>
          <p:nvPr/>
        </p:nvSpPr>
        <p:spPr bwMode="auto">
          <a:xfrm>
            <a:off x="2571750" y="4229100"/>
            <a:ext cx="2857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48153" name="TextBox 30"/>
          <p:cNvSpPr txBox="1">
            <a:spLocks noChangeArrowheads="1"/>
          </p:cNvSpPr>
          <p:nvPr/>
        </p:nvSpPr>
        <p:spPr bwMode="auto">
          <a:xfrm>
            <a:off x="2628900" y="2914650"/>
            <a:ext cx="2857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48154" name="TextBox 31"/>
          <p:cNvSpPr txBox="1">
            <a:spLocks noChangeArrowheads="1"/>
          </p:cNvSpPr>
          <p:nvPr/>
        </p:nvSpPr>
        <p:spPr bwMode="auto">
          <a:xfrm>
            <a:off x="2800350" y="1657350"/>
            <a:ext cx="2857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48155" name="TextBox 32"/>
          <p:cNvSpPr txBox="1">
            <a:spLocks noChangeArrowheads="1"/>
          </p:cNvSpPr>
          <p:nvPr/>
        </p:nvSpPr>
        <p:spPr bwMode="auto">
          <a:xfrm>
            <a:off x="4972050" y="5143500"/>
            <a:ext cx="6286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000" b="1">
                <a:solidFill>
                  <a:srgbClr val="000000"/>
                </a:solidFill>
              </a:rPr>
              <a:t>s</a:t>
            </a:r>
          </a:p>
        </p:txBody>
      </p:sp>
      <p:sp>
        <p:nvSpPr>
          <p:cNvPr id="48156" name="TextBox 33"/>
          <p:cNvSpPr txBox="1">
            <a:spLocks noChangeArrowheads="1"/>
          </p:cNvSpPr>
          <p:nvPr/>
        </p:nvSpPr>
        <p:spPr bwMode="auto">
          <a:xfrm>
            <a:off x="5600700" y="4114800"/>
            <a:ext cx="6286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000" b="1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48157" name="TextBox 34"/>
          <p:cNvSpPr txBox="1">
            <a:spLocks noChangeArrowheads="1"/>
          </p:cNvSpPr>
          <p:nvPr/>
        </p:nvSpPr>
        <p:spPr bwMode="auto">
          <a:xfrm>
            <a:off x="7543800" y="2114550"/>
            <a:ext cx="6286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000" b="1">
                <a:solidFill>
                  <a:srgbClr val="0070C0"/>
                </a:solidFill>
              </a:rPr>
              <a:t>d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2114550" y="-800100"/>
            <a:ext cx="685800" cy="0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6057900" y="1028700"/>
            <a:ext cx="685800" cy="0"/>
          </a:xfrm>
          <a:prstGeom prst="line">
            <a:avLst/>
          </a:prstGeom>
          <a:ln w="603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6800850" y="1028700"/>
            <a:ext cx="685800" cy="0"/>
          </a:xfrm>
          <a:prstGeom prst="line">
            <a:avLst/>
          </a:prstGeom>
          <a:ln w="603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3714750" y="1028700"/>
            <a:ext cx="685800" cy="0"/>
          </a:xfrm>
          <a:prstGeom prst="line">
            <a:avLst/>
          </a:prstGeom>
          <a:ln w="603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4514850" y="1028700"/>
            <a:ext cx="685800" cy="0"/>
          </a:xfrm>
          <a:prstGeom prst="line">
            <a:avLst/>
          </a:prstGeom>
          <a:ln w="603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5314950" y="1028700"/>
            <a:ext cx="685800" cy="0"/>
          </a:xfrm>
          <a:prstGeom prst="line">
            <a:avLst/>
          </a:prstGeom>
          <a:ln w="603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164" name="TextBox 44"/>
          <p:cNvSpPr txBox="1">
            <a:spLocks noChangeArrowheads="1"/>
          </p:cNvSpPr>
          <p:nvPr/>
        </p:nvSpPr>
        <p:spPr bwMode="auto">
          <a:xfrm>
            <a:off x="3314700" y="857250"/>
            <a:ext cx="2857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48165" name="TextBox 45"/>
          <p:cNvSpPr txBox="1">
            <a:spLocks noChangeArrowheads="1"/>
          </p:cNvSpPr>
          <p:nvPr/>
        </p:nvSpPr>
        <p:spPr bwMode="auto">
          <a:xfrm>
            <a:off x="5486400" y="2857500"/>
            <a:ext cx="6286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000" b="1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48166" name="TextBox 46"/>
          <p:cNvSpPr txBox="1">
            <a:spLocks noChangeArrowheads="1"/>
          </p:cNvSpPr>
          <p:nvPr/>
        </p:nvSpPr>
        <p:spPr bwMode="auto">
          <a:xfrm>
            <a:off x="5143500" y="4286250"/>
            <a:ext cx="6286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000" b="1">
                <a:solidFill>
                  <a:srgbClr val="000000"/>
                </a:solidFill>
              </a:rPr>
              <a:t>s</a:t>
            </a:r>
          </a:p>
        </p:txBody>
      </p:sp>
      <p:sp>
        <p:nvSpPr>
          <p:cNvPr id="48167" name="TextBox 47"/>
          <p:cNvSpPr txBox="1">
            <a:spLocks noChangeArrowheads="1"/>
          </p:cNvSpPr>
          <p:nvPr/>
        </p:nvSpPr>
        <p:spPr bwMode="auto">
          <a:xfrm>
            <a:off x="7543800" y="857250"/>
            <a:ext cx="6286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000" b="1">
                <a:solidFill>
                  <a:srgbClr val="0070C0"/>
                </a:solidFill>
              </a:rPr>
              <a:t>d</a:t>
            </a:r>
          </a:p>
        </p:txBody>
      </p:sp>
      <p:sp>
        <p:nvSpPr>
          <p:cNvPr id="48168" name="TextBox 48"/>
          <p:cNvSpPr txBox="1">
            <a:spLocks noChangeArrowheads="1"/>
          </p:cNvSpPr>
          <p:nvPr/>
        </p:nvSpPr>
        <p:spPr bwMode="auto">
          <a:xfrm>
            <a:off x="4514850" y="1200150"/>
            <a:ext cx="6286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000" b="1">
                <a:solidFill>
                  <a:srgbClr val="000000"/>
                </a:solidFill>
              </a:rPr>
              <a:t>s</a:t>
            </a:r>
          </a:p>
        </p:txBody>
      </p:sp>
      <p:sp>
        <p:nvSpPr>
          <p:cNvPr id="48169" name="TextBox 49"/>
          <p:cNvSpPr txBox="1">
            <a:spLocks noChangeArrowheads="1"/>
          </p:cNvSpPr>
          <p:nvPr/>
        </p:nvSpPr>
        <p:spPr bwMode="auto">
          <a:xfrm>
            <a:off x="4572000" y="1771650"/>
            <a:ext cx="6286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000" b="1">
                <a:solidFill>
                  <a:srgbClr val="000000"/>
                </a:solidFill>
              </a:rPr>
              <a:t>s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172200" y="4686300"/>
            <a:ext cx="165735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/>
              <a:t>F has </a:t>
            </a:r>
            <a:r>
              <a:rPr lang="en-US" sz="2400" b="1" u="sng" dirty="0"/>
              <a:t>9</a:t>
            </a:r>
            <a:r>
              <a:rPr lang="en-US" sz="2400" dirty="0"/>
              <a:t>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electrons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/>
              <a:t> </a:t>
            </a:r>
            <a:endParaRPr lang="en-US" sz="2400" b="1" dirty="0"/>
          </a:p>
        </p:txBody>
      </p:sp>
      <p:cxnSp>
        <p:nvCxnSpPr>
          <p:cNvPr id="55" name="Straight Arrow Connector 54"/>
          <p:cNvCxnSpPr/>
          <p:nvPr/>
        </p:nvCxnSpPr>
        <p:spPr>
          <a:xfrm flipV="1">
            <a:off x="4229100" y="4972050"/>
            <a:ext cx="0" cy="400050"/>
          </a:xfrm>
          <a:prstGeom prst="straightConnector1">
            <a:avLst/>
          </a:prstGeom>
          <a:ln w="539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4400550" y="4972050"/>
            <a:ext cx="0" cy="400050"/>
          </a:xfrm>
          <a:prstGeom prst="straightConnector1">
            <a:avLst/>
          </a:prstGeom>
          <a:ln w="539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>
            <a:spLocks noChangeArrowheads="1"/>
          </p:cNvSpPr>
          <p:nvPr/>
        </p:nvSpPr>
        <p:spPr bwMode="auto">
          <a:xfrm>
            <a:off x="228600" y="2795587"/>
            <a:ext cx="10858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00"/>
                </a:solidFill>
              </a:rPr>
              <a:t>F=1s</a:t>
            </a:r>
            <a:r>
              <a:rPr lang="en-US" altLang="en-US" sz="2800" b="1" baseline="30000" dirty="0">
                <a:solidFill>
                  <a:srgbClr val="000000"/>
                </a:solidFill>
              </a:rPr>
              <a:t>2</a:t>
            </a:r>
          </a:p>
        </p:txBody>
      </p:sp>
      <p:cxnSp>
        <p:nvCxnSpPr>
          <p:cNvPr id="60" name="Straight Arrow Connector 59"/>
          <p:cNvCxnSpPr/>
          <p:nvPr/>
        </p:nvCxnSpPr>
        <p:spPr>
          <a:xfrm flipV="1">
            <a:off x="4171950" y="4457700"/>
            <a:ext cx="0" cy="342900"/>
          </a:xfrm>
          <a:prstGeom prst="straightConnector1">
            <a:avLst/>
          </a:prstGeom>
          <a:ln w="539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4400550" y="4514850"/>
            <a:ext cx="0" cy="342900"/>
          </a:xfrm>
          <a:prstGeom prst="straightConnector1">
            <a:avLst/>
          </a:prstGeom>
          <a:ln w="539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>
            <a:spLocks noChangeArrowheads="1"/>
          </p:cNvSpPr>
          <p:nvPr/>
        </p:nvSpPr>
        <p:spPr bwMode="auto">
          <a:xfrm>
            <a:off x="1143000" y="2795587"/>
            <a:ext cx="6286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00"/>
                </a:solidFill>
              </a:rPr>
              <a:t>2s</a:t>
            </a:r>
            <a:r>
              <a:rPr lang="en-US" altLang="en-US" sz="2800" b="1" baseline="30000" dirty="0">
                <a:solidFill>
                  <a:srgbClr val="000000"/>
                </a:solidFill>
              </a:rPr>
              <a:t>2</a:t>
            </a:r>
          </a:p>
        </p:txBody>
      </p:sp>
      <p:cxnSp>
        <p:nvCxnSpPr>
          <p:cNvPr id="65" name="Straight Arrow Connector 64"/>
          <p:cNvCxnSpPr/>
          <p:nvPr/>
        </p:nvCxnSpPr>
        <p:spPr>
          <a:xfrm flipV="1">
            <a:off x="3314700" y="4057650"/>
            <a:ext cx="0" cy="400050"/>
          </a:xfrm>
          <a:prstGeom prst="straightConnector1">
            <a:avLst/>
          </a:prstGeom>
          <a:ln w="539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V="1">
            <a:off x="4171950" y="4057650"/>
            <a:ext cx="0" cy="400050"/>
          </a:xfrm>
          <a:prstGeom prst="straightConnector1">
            <a:avLst/>
          </a:prstGeom>
          <a:ln w="539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>
            <a:spLocks noChangeArrowheads="1"/>
          </p:cNvSpPr>
          <p:nvPr/>
        </p:nvSpPr>
        <p:spPr bwMode="auto">
          <a:xfrm>
            <a:off x="1600200" y="2795587"/>
            <a:ext cx="8572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</a:rPr>
              <a:t>2p</a:t>
            </a:r>
            <a:r>
              <a:rPr lang="en-US" altLang="en-US" sz="2800" b="1" baseline="30000" dirty="0">
                <a:solidFill>
                  <a:srgbClr val="FF0000"/>
                </a:solidFill>
              </a:rPr>
              <a:t>5</a:t>
            </a:r>
          </a:p>
        </p:txBody>
      </p:sp>
      <p:cxnSp>
        <p:nvCxnSpPr>
          <p:cNvPr id="54" name="Straight Arrow Connector 53"/>
          <p:cNvCxnSpPr/>
          <p:nvPr/>
        </p:nvCxnSpPr>
        <p:spPr>
          <a:xfrm>
            <a:off x="3543300" y="4114800"/>
            <a:ext cx="0" cy="342900"/>
          </a:xfrm>
          <a:prstGeom prst="straightConnector1">
            <a:avLst/>
          </a:prstGeom>
          <a:ln w="539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V="1">
            <a:off x="5029200" y="3991769"/>
            <a:ext cx="0" cy="400050"/>
          </a:xfrm>
          <a:prstGeom prst="straightConnector1">
            <a:avLst/>
          </a:prstGeom>
          <a:ln w="539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>
            <a:off x="4400550" y="4114800"/>
            <a:ext cx="0" cy="342900"/>
          </a:xfrm>
          <a:prstGeom prst="straightConnector1">
            <a:avLst/>
          </a:prstGeom>
          <a:ln w="539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42873" y="3422650"/>
            <a:ext cx="24003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Ground state </a:t>
            </a:r>
          </a:p>
          <a:p>
            <a:r>
              <a:rPr lang="en-US" sz="3200" dirty="0" smtClean="0"/>
              <a:t>(all crowded in at bottom)</a:t>
            </a:r>
            <a:endParaRPr lang="en-US" sz="3200" dirty="0"/>
          </a:p>
        </p:txBody>
      </p:sp>
      <p:sp>
        <p:nvSpPr>
          <p:cNvPr id="17" name="TextBox 16"/>
          <p:cNvSpPr txBox="1"/>
          <p:nvPr/>
        </p:nvSpPr>
        <p:spPr>
          <a:xfrm>
            <a:off x="285750" y="403032"/>
            <a:ext cx="2914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F*=1s</a:t>
            </a:r>
            <a:r>
              <a:rPr lang="en-US" sz="28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2s</a:t>
            </a:r>
            <a:r>
              <a:rPr lang="en-US" sz="28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2p</a:t>
            </a:r>
            <a:r>
              <a:rPr lang="en-US" sz="28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3p</a:t>
            </a:r>
            <a:r>
              <a:rPr lang="en-US" sz="28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800" b="1" baseline="30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0025" y="1018236"/>
            <a:ext cx="30289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Excited state: an electron gets `promoted’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62494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25 0.00278 L 0.00625 0.00278 C 0.00955 -0.00416 0.01181 -0.01227 0.01615 -0.01805 C 0.01753 -0.0199 0.0191 -0.02153 0.02031 -0.02361 C 0.0224 -0.02731 0.025 -0.03055 0.02604 -0.03495 C 0.02656 -0.0368 0.02674 -0.03889 0.02743 -0.04051 C 0.02899 -0.04444 0.03299 -0.05185 0.03299 -0.05185 C 0.03351 -0.0537 0.03385 -0.05578 0.03455 -0.0574 C 0.03524 -0.05949 0.03663 -0.06111 0.03733 -0.06319 C 0.03802 -0.06551 0.03802 -0.06828 0.03872 -0.0706 C 0.03941 -0.07315 0.0408 -0.07546 0.04149 -0.07801 C 0.04375 -0.08565 0.04444 -0.08958 0.04583 -0.09699 C 0.04358 -0.15833 0.04688 -0.12153 0.04288 -0.14583 C 0.04236 -0.14861 0.04045 -0.16481 0.03872 -0.16643 C 0.03733 -0.16759 0.03594 -0.16921 0.03455 -0.17014 C 0.01944 -0.17916 0.03142 -0.16921 0.0217 -0.17754 C 0.0184 -0.17708 0.0151 -0.17685 0.01198 -0.17569 C 0.00903 -0.175 0.00347 -0.17199 0.00347 -0.17199 L -0.00069 -0.16828 L -0.00069 -0.16828 L -0.00069 -0.16828 L 0.00208 -0.17754 L 0.00625 -0.17014 " pathEditMode="relative" ptsTypes="AAAAAAAAAAAAAAAAAAAAAAA">
                                      <p:cBhvr>
                                        <p:cTn id="11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5"/>
          <p:cNvSpPr txBox="1">
            <a:spLocks noChangeArrowheads="1"/>
          </p:cNvSpPr>
          <p:nvPr/>
        </p:nvSpPr>
        <p:spPr bwMode="auto">
          <a:xfrm>
            <a:off x="1714500" y="2400300"/>
            <a:ext cx="3543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35848" name="Rectangle 8"/>
          <p:cNvSpPr>
            <a:spLocks noGrp="1" noChangeArrowheads="1"/>
          </p:cNvSpPr>
          <p:nvPr>
            <p:ph type="title"/>
          </p:nvPr>
        </p:nvSpPr>
        <p:spPr>
          <a:xfrm>
            <a:off x="1574390" y="381000"/>
            <a:ext cx="6267450" cy="8572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2400" b="1" dirty="0"/>
              <a:t>How to sing the </a:t>
            </a:r>
            <a:r>
              <a:rPr lang="en-US" sz="2400" b="1" dirty="0" err="1"/>
              <a:t>spdf</a:t>
            </a:r>
            <a:r>
              <a:rPr lang="en-US" sz="2400" b="1" dirty="0"/>
              <a:t> song without memorizing the energy levels: </a:t>
            </a:r>
            <a:r>
              <a:rPr lang="en-US" sz="2400" b="1" dirty="0" smtClean="0"/>
              <a:t> </a:t>
            </a:r>
            <a:r>
              <a:rPr lang="en-US" sz="2400" b="1" dirty="0"/>
              <a:t>electron neighborhoods: s, p, d and f </a:t>
            </a:r>
          </a:p>
        </p:txBody>
      </p:sp>
      <p:sp>
        <p:nvSpPr>
          <p:cNvPr id="50180" name="Text Box 13"/>
          <p:cNvSpPr txBox="1">
            <a:spLocks noChangeArrowheads="1"/>
          </p:cNvSpPr>
          <p:nvPr/>
        </p:nvSpPr>
        <p:spPr bwMode="auto">
          <a:xfrm>
            <a:off x="2084378" y="2281775"/>
            <a:ext cx="342900" cy="4159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100" b="1" dirty="0">
                <a:solidFill>
                  <a:srgbClr val="000000"/>
                </a:solidFill>
              </a:rPr>
              <a:t>s</a:t>
            </a:r>
          </a:p>
        </p:txBody>
      </p:sp>
      <p:pic>
        <p:nvPicPr>
          <p:cNvPr id="50181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50" y="2914650"/>
            <a:ext cx="5772150" cy="258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2" name="Line 15"/>
          <p:cNvSpPr>
            <a:spLocks noChangeShapeType="1"/>
          </p:cNvSpPr>
          <p:nvPr/>
        </p:nvSpPr>
        <p:spPr bwMode="auto">
          <a:xfrm>
            <a:off x="2628900" y="2514600"/>
            <a:ext cx="0" cy="29146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3" name="Line 17"/>
          <p:cNvSpPr>
            <a:spLocks noChangeShapeType="1"/>
          </p:cNvSpPr>
          <p:nvPr/>
        </p:nvSpPr>
        <p:spPr bwMode="auto">
          <a:xfrm>
            <a:off x="5715000" y="2514600"/>
            <a:ext cx="0" cy="29146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4" name="Text Box 18"/>
          <p:cNvSpPr txBox="1">
            <a:spLocks noChangeArrowheads="1"/>
          </p:cNvSpPr>
          <p:nvPr/>
        </p:nvSpPr>
        <p:spPr bwMode="auto">
          <a:xfrm>
            <a:off x="6057900" y="2514600"/>
            <a:ext cx="400050" cy="369888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p</a:t>
            </a:r>
          </a:p>
        </p:txBody>
      </p:sp>
      <p:sp>
        <p:nvSpPr>
          <p:cNvPr id="50185" name="Line 19"/>
          <p:cNvSpPr>
            <a:spLocks noChangeShapeType="1"/>
          </p:cNvSpPr>
          <p:nvPr/>
        </p:nvSpPr>
        <p:spPr bwMode="auto">
          <a:xfrm>
            <a:off x="6686550" y="2686050"/>
            <a:ext cx="800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6" name="Line 20"/>
          <p:cNvSpPr>
            <a:spLocks noChangeShapeType="1"/>
          </p:cNvSpPr>
          <p:nvPr/>
        </p:nvSpPr>
        <p:spPr bwMode="auto">
          <a:xfrm flipH="1">
            <a:off x="5715000" y="268605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7" name="Line 21"/>
          <p:cNvSpPr>
            <a:spLocks noChangeShapeType="1"/>
          </p:cNvSpPr>
          <p:nvPr/>
        </p:nvSpPr>
        <p:spPr bwMode="auto">
          <a:xfrm>
            <a:off x="7543800" y="2171700"/>
            <a:ext cx="57150" cy="297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8" name="Line 22"/>
          <p:cNvSpPr>
            <a:spLocks noChangeShapeType="1"/>
          </p:cNvSpPr>
          <p:nvPr/>
        </p:nvSpPr>
        <p:spPr bwMode="auto">
          <a:xfrm>
            <a:off x="1943100" y="2686050"/>
            <a:ext cx="0" cy="3028950"/>
          </a:xfrm>
          <a:prstGeom prst="line">
            <a:avLst/>
          </a:prstGeom>
          <a:noFill/>
          <a:ln w="9525">
            <a:pattFill prst="pct5">
              <a:fgClr>
                <a:schemeClr val="tx1"/>
              </a:fgClr>
              <a:bgClr>
                <a:srgbClr val="FFFFFF"/>
              </a:bgClr>
            </a:patt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9" name="Line 23"/>
          <p:cNvSpPr>
            <a:spLocks noChangeShapeType="1"/>
          </p:cNvSpPr>
          <p:nvPr/>
        </p:nvSpPr>
        <p:spPr bwMode="auto">
          <a:xfrm>
            <a:off x="2457450" y="2743200"/>
            <a:ext cx="114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0" name="Line 24"/>
          <p:cNvSpPr>
            <a:spLocks noChangeShapeType="1"/>
          </p:cNvSpPr>
          <p:nvPr/>
        </p:nvSpPr>
        <p:spPr bwMode="auto">
          <a:xfrm flipH="1">
            <a:off x="2000250" y="2743200"/>
            <a:ext cx="114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1" name="Line 25"/>
          <p:cNvSpPr>
            <a:spLocks noChangeShapeType="1"/>
          </p:cNvSpPr>
          <p:nvPr/>
        </p:nvSpPr>
        <p:spPr bwMode="auto">
          <a:xfrm flipH="1">
            <a:off x="2628900" y="27432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2" name="Line 26"/>
          <p:cNvSpPr>
            <a:spLocks noChangeShapeType="1"/>
          </p:cNvSpPr>
          <p:nvPr/>
        </p:nvSpPr>
        <p:spPr bwMode="auto">
          <a:xfrm>
            <a:off x="4972050" y="2686050"/>
            <a:ext cx="571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3" name="Text Box 27"/>
          <p:cNvSpPr txBox="1">
            <a:spLocks noChangeArrowheads="1"/>
          </p:cNvSpPr>
          <p:nvPr/>
        </p:nvSpPr>
        <p:spPr bwMode="auto">
          <a:xfrm>
            <a:off x="3543300" y="2457450"/>
            <a:ext cx="514350" cy="369888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50194" name="Text Box 28"/>
          <p:cNvSpPr txBox="1">
            <a:spLocks noChangeArrowheads="1"/>
          </p:cNvSpPr>
          <p:nvPr/>
        </p:nvSpPr>
        <p:spPr bwMode="auto">
          <a:xfrm>
            <a:off x="1428750" y="3028950"/>
            <a:ext cx="342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50195" name="Text Box 33"/>
          <p:cNvSpPr txBox="1">
            <a:spLocks noChangeArrowheads="1"/>
          </p:cNvSpPr>
          <p:nvPr/>
        </p:nvSpPr>
        <p:spPr bwMode="auto">
          <a:xfrm>
            <a:off x="1485900" y="2971800"/>
            <a:ext cx="342900" cy="2446338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</a:rPr>
              <a:t>1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500" b="1" dirty="0">
                <a:solidFill>
                  <a:srgbClr val="FF0000"/>
                </a:solidFill>
              </a:rPr>
              <a:t>2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500" b="1" dirty="0">
                <a:solidFill>
                  <a:srgbClr val="FF0000"/>
                </a:solidFill>
              </a:rPr>
              <a:t>3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500" b="1" dirty="0">
                <a:solidFill>
                  <a:srgbClr val="FF0000"/>
                </a:solidFill>
              </a:rPr>
              <a:t>4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500" b="1" dirty="0">
                <a:solidFill>
                  <a:srgbClr val="FF0000"/>
                </a:solidFill>
              </a:rPr>
              <a:t>5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500" b="1" dirty="0">
                <a:solidFill>
                  <a:srgbClr val="FF0000"/>
                </a:solidFill>
              </a:rPr>
              <a:t>6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5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50196" name="Line 34"/>
          <p:cNvSpPr>
            <a:spLocks noChangeShapeType="1"/>
          </p:cNvSpPr>
          <p:nvPr/>
        </p:nvSpPr>
        <p:spPr bwMode="auto">
          <a:xfrm>
            <a:off x="2000250" y="2457450"/>
            <a:ext cx="0" cy="297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0197" name="Picture 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5522913"/>
            <a:ext cx="531495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98" name="Line 41"/>
          <p:cNvSpPr>
            <a:spLocks noChangeShapeType="1"/>
          </p:cNvSpPr>
          <p:nvPr/>
        </p:nvSpPr>
        <p:spPr bwMode="auto">
          <a:xfrm flipV="1">
            <a:off x="2000250" y="5486400"/>
            <a:ext cx="5257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9" name="Text Box 42"/>
          <p:cNvSpPr txBox="1">
            <a:spLocks noChangeArrowheads="1"/>
          </p:cNvSpPr>
          <p:nvPr/>
        </p:nvSpPr>
        <p:spPr bwMode="auto">
          <a:xfrm>
            <a:off x="4057650" y="5257800"/>
            <a:ext cx="571500" cy="36988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</a:rPr>
              <a:t>f</a:t>
            </a:r>
          </a:p>
        </p:txBody>
      </p:sp>
      <p:sp>
        <p:nvSpPr>
          <p:cNvPr id="50200" name="Text Box 44"/>
          <p:cNvSpPr txBox="1">
            <a:spLocks noChangeArrowheads="1"/>
          </p:cNvSpPr>
          <p:nvPr/>
        </p:nvSpPr>
        <p:spPr bwMode="auto">
          <a:xfrm>
            <a:off x="3257550" y="3943350"/>
            <a:ext cx="514350" cy="369888"/>
          </a:xfrm>
          <a:prstGeom prst="rect">
            <a:avLst/>
          </a:prstGeom>
          <a:solidFill>
            <a:srgbClr val="0000FF">
              <a:alpha val="25098"/>
            </a:srgbClr>
          </a:solidFill>
          <a:ln w="9525">
            <a:solidFill>
              <a:srgbClr val="3366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FFFFFF"/>
                </a:solidFill>
              </a:rPr>
              <a:t>3d</a:t>
            </a:r>
          </a:p>
        </p:txBody>
      </p:sp>
      <p:sp>
        <p:nvSpPr>
          <p:cNvPr id="50201" name="Text Box 46"/>
          <p:cNvSpPr txBox="1">
            <a:spLocks noChangeArrowheads="1"/>
          </p:cNvSpPr>
          <p:nvPr/>
        </p:nvSpPr>
        <p:spPr bwMode="auto">
          <a:xfrm>
            <a:off x="3314700" y="4343400"/>
            <a:ext cx="514350" cy="369888"/>
          </a:xfrm>
          <a:prstGeom prst="rect">
            <a:avLst/>
          </a:prstGeom>
          <a:solidFill>
            <a:srgbClr val="0000FF">
              <a:alpha val="25098"/>
            </a:srgbClr>
          </a:solidFill>
          <a:ln w="9525">
            <a:solidFill>
              <a:srgbClr val="3366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FFFFFF"/>
                </a:solidFill>
              </a:rPr>
              <a:t>4d</a:t>
            </a:r>
          </a:p>
        </p:txBody>
      </p:sp>
      <p:sp>
        <p:nvSpPr>
          <p:cNvPr id="50202" name="Text Box 47"/>
          <p:cNvSpPr txBox="1">
            <a:spLocks noChangeArrowheads="1"/>
          </p:cNvSpPr>
          <p:nvPr/>
        </p:nvSpPr>
        <p:spPr bwMode="auto">
          <a:xfrm>
            <a:off x="3314700" y="4686300"/>
            <a:ext cx="514350" cy="369888"/>
          </a:xfrm>
          <a:prstGeom prst="rect">
            <a:avLst/>
          </a:prstGeom>
          <a:solidFill>
            <a:srgbClr val="0000FF">
              <a:alpha val="25098"/>
            </a:srgbClr>
          </a:solidFill>
          <a:ln w="9525">
            <a:solidFill>
              <a:srgbClr val="3366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FFFFFF"/>
                </a:solidFill>
              </a:rPr>
              <a:t>5d</a:t>
            </a:r>
          </a:p>
        </p:txBody>
      </p:sp>
      <p:sp>
        <p:nvSpPr>
          <p:cNvPr id="50203" name="Text Box 48"/>
          <p:cNvSpPr txBox="1">
            <a:spLocks noChangeArrowheads="1"/>
          </p:cNvSpPr>
          <p:nvPr/>
        </p:nvSpPr>
        <p:spPr bwMode="auto">
          <a:xfrm>
            <a:off x="3371850" y="5029200"/>
            <a:ext cx="514350" cy="369888"/>
          </a:xfrm>
          <a:prstGeom prst="rect">
            <a:avLst/>
          </a:prstGeom>
          <a:solidFill>
            <a:srgbClr val="0000FF">
              <a:alpha val="25098"/>
            </a:srgbClr>
          </a:solidFill>
          <a:ln w="9525">
            <a:solidFill>
              <a:srgbClr val="3366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FFFFFF"/>
                </a:solidFill>
              </a:rPr>
              <a:t>6d</a:t>
            </a:r>
          </a:p>
        </p:txBody>
      </p:sp>
      <p:sp>
        <p:nvSpPr>
          <p:cNvPr id="50204" name="Text Box 50"/>
          <p:cNvSpPr txBox="1">
            <a:spLocks noChangeArrowheads="1"/>
          </p:cNvSpPr>
          <p:nvPr/>
        </p:nvSpPr>
        <p:spPr bwMode="auto">
          <a:xfrm>
            <a:off x="1543050" y="5429250"/>
            <a:ext cx="514350" cy="369888"/>
          </a:xfrm>
          <a:prstGeom prst="rect">
            <a:avLst/>
          </a:prstGeom>
          <a:solidFill>
            <a:srgbClr val="0000FF">
              <a:alpha val="25098"/>
            </a:srgbClr>
          </a:solidFill>
          <a:ln w="9525">
            <a:solidFill>
              <a:srgbClr val="3366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FFFFFF"/>
                </a:solidFill>
              </a:rPr>
              <a:t>4f</a:t>
            </a:r>
          </a:p>
        </p:txBody>
      </p:sp>
      <p:sp>
        <p:nvSpPr>
          <p:cNvPr id="50205" name="Text Box 51"/>
          <p:cNvSpPr txBox="1">
            <a:spLocks noChangeArrowheads="1"/>
          </p:cNvSpPr>
          <p:nvPr/>
        </p:nvSpPr>
        <p:spPr bwMode="auto">
          <a:xfrm>
            <a:off x="1543050" y="5651500"/>
            <a:ext cx="514350" cy="368300"/>
          </a:xfrm>
          <a:prstGeom prst="rect">
            <a:avLst/>
          </a:prstGeom>
          <a:solidFill>
            <a:srgbClr val="0000FF">
              <a:alpha val="25098"/>
            </a:srgbClr>
          </a:solidFill>
          <a:ln w="9525">
            <a:solidFill>
              <a:srgbClr val="3366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FFFFFF"/>
                </a:solidFill>
              </a:rPr>
              <a:t>5f</a:t>
            </a:r>
          </a:p>
        </p:txBody>
      </p:sp>
      <p:sp>
        <p:nvSpPr>
          <p:cNvPr id="50206" name="Line 53"/>
          <p:cNvSpPr>
            <a:spLocks noChangeShapeType="1"/>
          </p:cNvSpPr>
          <p:nvPr/>
        </p:nvSpPr>
        <p:spPr bwMode="auto">
          <a:xfrm flipH="1">
            <a:off x="2171700" y="4800600"/>
            <a:ext cx="628650" cy="62865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07" name="Line 54"/>
          <p:cNvSpPr>
            <a:spLocks noChangeShapeType="1"/>
          </p:cNvSpPr>
          <p:nvPr/>
        </p:nvSpPr>
        <p:spPr bwMode="auto">
          <a:xfrm flipH="1">
            <a:off x="2171700" y="5143500"/>
            <a:ext cx="628650" cy="62865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295400" y="1238250"/>
            <a:ext cx="6191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Student exercise marking </a:t>
            </a:r>
            <a:r>
              <a:rPr lang="en-US" sz="2800" dirty="0" err="1" smtClean="0">
                <a:solidFill>
                  <a:srgbClr val="FF0000"/>
                </a:solidFill>
              </a:rPr>
              <a:t>s,p,d</a:t>
            </a:r>
            <a:r>
              <a:rPr lang="en-US" sz="2800" dirty="0" smtClean="0">
                <a:solidFill>
                  <a:srgbClr val="FF0000"/>
                </a:solidFill>
              </a:rPr>
              <a:t> f regions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2343150" y="2001330"/>
            <a:ext cx="4853387" cy="1049758"/>
          </a:xfrm>
          <a:custGeom>
            <a:avLst/>
            <a:gdLst>
              <a:gd name="connsiteX0" fmla="*/ 4853387 w 4853387"/>
              <a:gd name="connsiteY0" fmla="*/ 1049758 h 1049758"/>
              <a:gd name="connsiteX1" fmla="*/ 4248703 w 4853387"/>
              <a:gd name="connsiteY1" fmla="*/ 312339 h 1049758"/>
              <a:gd name="connsiteX2" fmla="*/ 2803361 w 4853387"/>
              <a:gd name="connsiteY2" fmla="*/ 2623 h 1049758"/>
              <a:gd name="connsiteX3" fmla="*/ 517361 w 4853387"/>
              <a:gd name="connsiteY3" fmla="*/ 179604 h 1049758"/>
              <a:gd name="connsiteX4" fmla="*/ 45413 w 4853387"/>
              <a:gd name="connsiteY4" fmla="*/ 459823 h 1049758"/>
              <a:gd name="connsiteX5" fmla="*/ 45413 w 4853387"/>
              <a:gd name="connsiteY5" fmla="*/ 902274 h 1049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53387" h="1049758">
                <a:moveTo>
                  <a:pt x="4853387" y="1049758"/>
                </a:moveTo>
                <a:cubicBezTo>
                  <a:pt x="4721880" y="768309"/>
                  <a:pt x="4590374" y="486861"/>
                  <a:pt x="4248703" y="312339"/>
                </a:cubicBezTo>
                <a:cubicBezTo>
                  <a:pt x="3907032" y="137817"/>
                  <a:pt x="3425251" y="24745"/>
                  <a:pt x="2803361" y="2623"/>
                </a:cubicBezTo>
                <a:cubicBezTo>
                  <a:pt x="2181471" y="-19499"/>
                  <a:pt x="977019" y="103404"/>
                  <a:pt x="517361" y="179604"/>
                </a:cubicBezTo>
                <a:cubicBezTo>
                  <a:pt x="57703" y="255804"/>
                  <a:pt x="124071" y="339378"/>
                  <a:pt x="45413" y="459823"/>
                </a:cubicBezTo>
                <a:cubicBezTo>
                  <a:pt x="-33245" y="580268"/>
                  <a:pt x="6084" y="741271"/>
                  <a:pt x="45413" y="902274"/>
                </a:cubicBezTo>
              </a:path>
            </a:pathLst>
          </a:custGeom>
          <a:noFill/>
          <a:ln w="31750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447862" y="1669855"/>
            <a:ext cx="34732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Imagine He here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410870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0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0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0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0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0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0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0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0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0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0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0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0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0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2" grpId="0" animBg="1"/>
      <p:bldP spid="50183" grpId="0" animBg="1"/>
      <p:bldP spid="50184" grpId="0" animBg="1"/>
      <p:bldP spid="50185" grpId="0" animBg="1"/>
      <p:bldP spid="50186" grpId="0" animBg="1"/>
      <p:bldP spid="50187" grpId="0" animBg="1"/>
      <p:bldP spid="50189" grpId="0" animBg="1"/>
      <p:bldP spid="50191" grpId="0" animBg="1"/>
      <p:bldP spid="50192" grpId="0" animBg="1"/>
      <p:bldP spid="50193" grpId="0" animBg="1"/>
      <p:bldP spid="50195" grpId="0" animBg="1"/>
      <p:bldP spid="50196" grpId="0" animBg="1"/>
      <p:bldP spid="50198" grpId="0" animBg="1"/>
      <p:bldP spid="50199" grpId="0" animBg="1"/>
      <p:bldP spid="50206" grpId="0" animBg="1"/>
      <p:bldP spid="50207" grpId="0" animBg="1"/>
      <p:bldP spid="5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7400" y="1676400"/>
            <a:ext cx="5029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Text book problems section 2.3 and 2.4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23142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5"/>
          <p:cNvSpPr txBox="1">
            <a:spLocks noChangeArrowheads="1"/>
          </p:cNvSpPr>
          <p:nvPr/>
        </p:nvSpPr>
        <p:spPr bwMode="auto">
          <a:xfrm>
            <a:off x="1171575" y="354013"/>
            <a:ext cx="6686550" cy="64611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</a:rPr>
              <a:t>Singing the song…what is the complete electronic configuration of</a:t>
            </a:r>
            <a:r>
              <a:rPr lang="en-US" altLang="en-US" sz="1800" b="1" dirty="0" smtClean="0">
                <a:solidFill>
                  <a:srgbClr val="000000"/>
                </a:solidFill>
              </a:rPr>
              <a:t>….simplifications </a:t>
            </a:r>
            <a:endParaRPr lang="en-US" altLang="en-US" sz="1800" b="1" dirty="0">
              <a:solidFill>
                <a:srgbClr val="000000"/>
              </a:solidFill>
            </a:endParaRPr>
          </a:p>
        </p:txBody>
      </p:sp>
      <p:sp>
        <p:nvSpPr>
          <p:cNvPr id="39945" name="Text Box 9"/>
          <p:cNvSpPr txBox="1">
            <a:spLocks noChangeArrowheads="1"/>
          </p:cNvSpPr>
          <p:nvPr/>
        </p:nvSpPr>
        <p:spPr bwMode="auto">
          <a:xfrm>
            <a:off x="7086600" y="4743450"/>
            <a:ext cx="914400" cy="461963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0066FF"/>
                </a:solidFill>
              </a:rPr>
              <a:t>1s</a:t>
            </a:r>
            <a:r>
              <a:rPr lang="en-US" altLang="en-US" sz="2400" b="1" baseline="30000" dirty="0">
                <a:solidFill>
                  <a:srgbClr val="0066FF"/>
                </a:solidFill>
              </a:rPr>
              <a:t>2</a:t>
            </a:r>
            <a:endParaRPr lang="en-US" altLang="en-US" sz="2400" b="1" dirty="0">
              <a:solidFill>
                <a:srgbClr val="0066FF"/>
              </a:solidFill>
            </a:endParaRPr>
          </a:p>
        </p:txBody>
      </p:sp>
      <p:sp>
        <p:nvSpPr>
          <p:cNvPr id="51204" name="Text Box 10"/>
          <p:cNvSpPr txBox="1">
            <a:spLocks noChangeArrowheads="1"/>
          </p:cNvSpPr>
          <p:nvPr/>
        </p:nvSpPr>
        <p:spPr bwMode="auto">
          <a:xfrm>
            <a:off x="3600450" y="1828800"/>
            <a:ext cx="1143000" cy="46196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D60093"/>
                </a:solidFill>
              </a:rPr>
              <a:t>1s</a:t>
            </a:r>
            <a:r>
              <a:rPr lang="en-US" altLang="en-US" sz="2400" b="1" baseline="30000">
                <a:solidFill>
                  <a:srgbClr val="D60093"/>
                </a:solidFill>
              </a:rPr>
              <a:t>2 </a:t>
            </a:r>
            <a:r>
              <a:rPr lang="en-US" altLang="en-US" sz="2400" b="1">
                <a:solidFill>
                  <a:srgbClr val="D60093"/>
                </a:solidFill>
              </a:rPr>
              <a:t>2s</a:t>
            </a:r>
            <a:r>
              <a:rPr lang="en-US" altLang="en-US" sz="2400" b="1" baseline="30000">
                <a:solidFill>
                  <a:srgbClr val="D60093"/>
                </a:solidFill>
              </a:rPr>
              <a:t>1</a:t>
            </a:r>
            <a:endParaRPr lang="en-US" altLang="en-US" sz="2400" b="1">
              <a:solidFill>
                <a:srgbClr val="D60093"/>
              </a:solidFill>
            </a:endParaRPr>
          </a:p>
        </p:txBody>
      </p:sp>
      <p:sp>
        <p:nvSpPr>
          <p:cNvPr id="39948" name="Text Box 12"/>
          <p:cNvSpPr txBox="1">
            <a:spLocks noChangeArrowheads="1"/>
          </p:cNvSpPr>
          <p:nvPr/>
        </p:nvSpPr>
        <p:spPr bwMode="auto">
          <a:xfrm>
            <a:off x="2114550" y="5257800"/>
            <a:ext cx="571500" cy="4619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D60093"/>
                </a:solidFill>
              </a:rPr>
              <a:t>1s</a:t>
            </a:r>
            <a:r>
              <a:rPr lang="en-US" altLang="en-US" sz="2400" b="1" baseline="30000" dirty="0">
                <a:solidFill>
                  <a:srgbClr val="D60093"/>
                </a:solidFill>
              </a:rPr>
              <a:t>2 </a:t>
            </a:r>
            <a:endParaRPr lang="en-US" altLang="en-US" sz="2400" b="1" dirty="0">
              <a:solidFill>
                <a:srgbClr val="D60093"/>
              </a:solidFill>
            </a:endParaRPr>
          </a:p>
        </p:txBody>
      </p:sp>
      <p:pic>
        <p:nvPicPr>
          <p:cNvPr id="51206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828800"/>
            <a:ext cx="53721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7" name="Picture 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4286250"/>
            <a:ext cx="53149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8" name="Line 22"/>
          <p:cNvSpPr>
            <a:spLocks noChangeShapeType="1"/>
          </p:cNvSpPr>
          <p:nvPr/>
        </p:nvSpPr>
        <p:spPr bwMode="auto">
          <a:xfrm>
            <a:off x="2686050" y="1771650"/>
            <a:ext cx="0" cy="8001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09" name="Line 24"/>
          <p:cNvSpPr>
            <a:spLocks noChangeShapeType="1"/>
          </p:cNvSpPr>
          <p:nvPr/>
        </p:nvSpPr>
        <p:spPr bwMode="auto">
          <a:xfrm>
            <a:off x="5543550" y="1828800"/>
            <a:ext cx="0" cy="8001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0" name="Text Box 25"/>
          <p:cNvSpPr txBox="1">
            <a:spLocks noChangeArrowheads="1"/>
          </p:cNvSpPr>
          <p:nvPr/>
        </p:nvSpPr>
        <p:spPr bwMode="auto">
          <a:xfrm>
            <a:off x="2000250" y="1485900"/>
            <a:ext cx="342900" cy="369888"/>
          </a:xfrm>
          <a:prstGeom prst="rect">
            <a:avLst/>
          </a:prstGeom>
          <a:solidFill>
            <a:srgbClr val="FFFF99">
              <a:alpha val="5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</a:rPr>
              <a:t>s</a:t>
            </a:r>
          </a:p>
        </p:txBody>
      </p:sp>
      <p:sp>
        <p:nvSpPr>
          <p:cNvPr id="51211" name="Text Box 26"/>
          <p:cNvSpPr txBox="1">
            <a:spLocks noChangeArrowheads="1"/>
          </p:cNvSpPr>
          <p:nvPr/>
        </p:nvSpPr>
        <p:spPr bwMode="auto">
          <a:xfrm>
            <a:off x="3714750" y="2286000"/>
            <a:ext cx="342900" cy="369888"/>
          </a:xfrm>
          <a:prstGeom prst="rect">
            <a:avLst/>
          </a:prstGeom>
          <a:solidFill>
            <a:srgbClr val="FFFF99">
              <a:alpha val="5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51212" name="Text Box 28"/>
          <p:cNvSpPr txBox="1">
            <a:spLocks noChangeArrowheads="1"/>
          </p:cNvSpPr>
          <p:nvPr/>
        </p:nvSpPr>
        <p:spPr bwMode="auto">
          <a:xfrm>
            <a:off x="5886450" y="1657350"/>
            <a:ext cx="342900" cy="369888"/>
          </a:xfrm>
          <a:prstGeom prst="rect">
            <a:avLst/>
          </a:prstGeom>
          <a:solidFill>
            <a:srgbClr val="FFFF99">
              <a:alpha val="3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p</a:t>
            </a:r>
          </a:p>
        </p:txBody>
      </p:sp>
      <p:sp>
        <p:nvSpPr>
          <p:cNvPr id="51213" name="Text Box 29"/>
          <p:cNvSpPr txBox="1">
            <a:spLocks noChangeArrowheads="1"/>
          </p:cNvSpPr>
          <p:nvPr/>
        </p:nvSpPr>
        <p:spPr bwMode="auto">
          <a:xfrm>
            <a:off x="1428750" y="4343400"/>
            <a:ext cx="342900" cy="369888"/>
          </a:xfrm>
          <a:prstGeom prst="rect">
            <a:avLst/>
          </a:prstGeom>
          <a:solidFill>
            <a:srgbClr val="FFFF99">
              <a:alpha val="5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51214" name="Text Box 30"/>
          <p:cNvSpPr txBox="1">
            <a:spLocks noChangeArrowheads="1"/>
          </p:cNvSpPr>
          <p:nvPr/>
        </p:nvSpPr>
        <p:spPr bwMode="auto">
          <a:xfrm>
            <a:off x="2743200" y="2857500"/>
            <a:ext cx="457200" cy="369888"/>
          </a:xfrm>
          <a:prstGeom prst="rect">
            <a:avLst/>
          </a:prstGeom>
          <a:solidFill>
            <a:srgbClr val="0000FF">
              <a:alpha val="25098"/>
            </a:srgbClr>
          </a:solidFill>
          <a:ln w="9525">
            <a:solidFill>
              <a:srgbClr val="3366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FFFFFF"/>
                </a:solidFill>
              </a:rPr>
              <a:t>3d</a:t>
            </a:r>
          </a:p>
        </p:txBody>
      </p:sp>
      <p:sp>
        <p:nvSpPr>
          <p:cNvPr id="51215" name="Text Box 31"/>
          <p:cNvSpPr txBox="1">
            <a:spLocks noChangeArrowheads="1"/>
          </p:cNvSpPr>
          <p:nvPr/>
        </p:nvSpPr>
        <p:spPr bwMode="auto">
          <a:xfrm>
            <a:off x="2686050" y="3257550"/>
            <a:ext cx="514350" cy="369888"/>
          </a:xfrm>
          <a:prstGeom prst="rect">
            <a:avLst/>
          </a:prstGeom>
          <a:solidFill>
            <a:srgbClr val="0000FF">
              <a:alpha val="25098"/>
            </a:srgbClr>
          </a:solidFill>
          <a:ln w="9525">
            <a:solidFill>
              <a:srgbClr val="3366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FFFFFF"/>
                </a:solidFill>
              </a:rPr>
              <a:t>4d</a:t>
            </a:r>
          </a:p>
        </p:txBody>
      </p:sp>
      <p:sp>
        <p:nvSpPr>
          <p:cNvPr id="51216" name="Text Box 32"/>
          <p:cNvSpPr txBox="1">
            <a:spLocks noChangeArrowheads="1"/>
          </p:cNvSpPr>
          <p:nvPr/>
        </p:nvSpPr>
        <p:spPr bwMode="auto">
          <a:xfrm>
            <a:off x="2686050" y="3600450"/>
            <a:ext cx="514350" cy="369888"/>
          </a:xfrm>
          <a:prstGeom prst="rect">
            <a:avLst/>
          </a:prstGeom>
          <a:solidFill>
            <a:srgbClr val="0000FF">
              <a:alpha val="25098"/>
            </a:srgbClr>
          </a:solidFill>
          <a:ln w="9525">
            <a:solidFill>
              <a:srgbClr val="3366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FFFFFF"/>
                </a:solidFill>
              </a:rPr>
              <a:t>5d</a:t>
            </a:r>
          </a:p>
        </p:txBody>
      </p:sp>
      <p:sp>
        <p:nvSpPr>
          <p:cNvPr id="51217" name="Text Box 33"/>
          <p:cNvSpPr txBox="1">
            <a:spLocks noChangeArrowheads="1"/>
          </p:cNvSpPr>
          <p:nvPr/>
        </p:nvSpPr>
        <p:spPr bwMode="auto">
          <a:xfrm>
            <a:off x="2743200" y="3943350"/>
            <a:ext cx="514350" cy="369888"/>
          </a:xfrm>
          <a:prstGeom prst="rect">
            <a:avLst/>
          </a:prstGeom>
          <a:solidFill>
            <a:srgbClr val="0000FF">
              <a:alpha val="25098"/>
            </a:srgbClr>
          </a:solidFill>
          <a:ln w="9525">
            <a:solidFill>
              <a:srgbClr val="3366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FFFFFF"/>
                </a:solidFill>
              </a:rPr>
              <a:t>6d</a:t>
            </a:r>
          </a:p>
        </p:txBody>
      </p:sp>
      <p:sp>
        <p:nvSpPr>
          <p:cNvPr id="51218" name="Text Box 34"/>
          <p:cNvSpPr txBox="1">
            <a:spLocks noChangeArrowheads="1"/>
          </p:cNvSpPr>
          <p:nvPr/>
        </p:nvSpPr>
        <p:spPr bwMode="auto">
          <a:xfrm>
            <a:off x="1485900" y="1885950"/>
            <a:ext cx="3429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500">
                <a:solidFill>
                  <a:srgbClr val="000000"/>
                </a:solidFill>
              </a:rPr>
              <a:t>1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500">
                <a:solidFill>
                  <a:srgbClr val="000000"/>
                </a:solidFill>
              </a:rPr>
              <a:t>2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500">
                <a:solidFill>
                  <a:srgbClr val="000000"/>
                </a:solidFill>
              </a:rPr>
              <a:t>3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500">
                <a:solidFill>
                  <a:srgbClr val="000000"/>
                </a:solidFill>
              </a:rPr>
              <a:t>4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500">
                <a:solidFill>
                  <a:srgbClr val="000000"/>
                </a:solidFill>
              </a:rPr>
              <a:t>5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500">
                <a:solidFill>
                  <a:srgbClr val="000000"/>
                </a:solidFill>
              </a:rPr>
              <a:t>6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500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51219" name="Text Box 37"/>
          <p:cNvSpPr txBox="1">
            <a:spLocks noChangeArrowheads="1"/>
          </p:cNvSpPr>
          <p:nvPr/>
        </p:nvSpPr>
        <p:spPr bwMode="auto">
          <a:xfrm>
            <a:off x="304800" y="1007244"/>
            <a:ext cx="8382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000000"/>
                </a:solidFill>
              </a:rPr>
              <a:t>Will stay in first </a:t>
            </a:r>
            <a:r>
              <a:rPr lang="en-US" altLang="en-US" sz="2800" dirty="0" smtClean="0">
                <a:solidFill>
                  <a:srgbClr val="000000"/>
                </a:solidFill>
              </a:rPr>
              <a:t>3 </a:t>
            </a:r>
            <a:r>
              <a:rPr lang="en-US" altLang="en-US" sz="2800" dirty="0">
                <a:solidFill>
                  <a:srgbClr val="000000"/>
                </a:solidFill>
              </a:rPr>
              <a:t>rows </a:t>
            </a:r>
            <a:r>
              <a:rPr lang="en-US" altLang="en-US" sz="2800" dirty="0" smtClean="0">
                <a:solidFill>
                  <a:srgbClr val="000000"/>
                </a:solidFill>
              </a:rPr>
              <a:t>so d, </a:t>
            </a:r>
            <a:r>
              <a:rPr lang="en-US" altLang="en-US" sz="2800" dirty="0">
                <a:solidFill>
                  <a:srgbClr val="000000"/>
                </a:solidFill>
              </a:rPr>
              <a:t>f orbitals can be dropped</a:t>
            </a:r>
          </a:p>
        </p:txBody>
      </p:sp>
      <p:sp>
        <p:nvSpPr>
          <p:cNvPr id="39974" name="Text Box 38"/>
          <p:cNvSpPr txBox="1">
            <a:spLocks noChangeArrowheads="1"/>
          </p:cNvSpPr>
          <p:nvPr/>
        </p:nvSpPr>
        <p:spPr bwMode="auto">
          <a:xfrm>
            <a:off x="1257300" y="4800600"/>
            <a:ext cx="6858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100" b="1" dirty="0">
                <a:solidFill>
                  <a:srgbClr val="000000"/>
                </a:solidFill>
              </a:rPr>
              <a:t>H =</a:t>
            </a:r>
          </a:p>
        </p:txBody>
      </p:sp>
      <p:sp>
        <p:nvSpPr>
          <p:cNvPr id="39975" name="Line 39"/>
          <p:cNvSpPr>
            <a:spLocks noChangeShapeType="1"/>
          </p:cNvSpPr>
          <p:nvPr/>
        </p:nvSpPr>
        <p:spPr bwMode="auto">
          <a:xfrm>
            <a:off x="2114550" y="1771650"/>
            <a:ext cx="28575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76" name="Text Box 40"/>
          <p:cNvSpPr txBox="1">
            <a:spLocks noChangeArrowheads="1"/>
          </p:cNvSpPr>
          <p:nvPr/>
        </p:nvSpPr>
        <p:spPr bwMode="auto">
          <a:xfrm>
            <a:off x="2057400" y="4800600"/>
            <a:ext cx="685800" cy="461963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</a:rPr>
              <a:t>1s</a:t>
            </a:r>
            <a:r>
              <a:rPr lang="en-US" altLang="en-US" sz="2400" b="1" baseline="30000" dirty="0">
                <a:solidFill>
                  <a:srgbClr val="000000"/>
                </a:solidFill>
              </a:rPr>
              <a:t>1</a:t>
            </a:r>
            <a:endParaRPr lang="en-US" altLang="en-US" sz="2400" b="1" dirty="0">
              <a:solidFill>
                <a:srgbClr val="000000"/>
              </a:solidFill>
            </a:endParaRPr>
          </a:p>
        </p:txBody>
      </p:sp>
      <p:sp>
        <p:nvSpPr>
          <p:cNvPr id="39978" name="Text Box 42"/>
          <p:cNvSpPr txBox="1">
            <a:spLocks noChangeArrowheads="1"/>
          </p:cNvSpPr>
          <p:nvPr/>
        </p:nvSpPr>
        <p:spPr bwMode="auto">
          <a:xfrm>
            <a:off x="6457950" y="4800600"/>
            <a:ext cx="8001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100" b="1" dirty="0">
                <a:solidFill>
                  <a:srgbClr val="000000"/>
                </a:solidFill>
              </a:rPr>
              <a:t>He =</a:t>
            </a:r>
          </a:p>
        </p:txBody>
      </p:sp>
      <p:sp>
        <p:nvSpPr>
          <p:cNvPr id="39980" name="Text Box 44"/>
          <p:cNvSpPr txBox="1">
            <a:spLocks noChangeArrowheads="1"/>
          </p:cNvSpPr>
          <p:nvPr/>
        </p:nvSpPr>
        <p:spPr bwMode="auto">
          <a:xfrm>
            <a:off x="1371600" y="5257800"/>
            <a:ext cx="62865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100" b="1">
                <a:solidFill>
                  <a:srgbClr val="000000"/>
                </a:solidFill>
              </a:rPr>
              <a:t>Li=</a:t>
            </a:r>
            <a:r>
              <a:rPr lang="en-US" altLang="en-US" sz="18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39981" name="Text Box 45"/>
          <p:cNvSpPr txBox="1">
            <a:spLocks noChangeArrowheads="1"/>
          </p:cNvSpPr>
          <p:nvPr/>
        </p:nvSpPr>
        <p:spPr bwMode="auto">
          <a:xfrm>
            <a:off x="2971800" y="5257800"/>
            <a:ext cx="628650" cy="46196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D60093"/>
                </a:solidFill>
              </a:rPr>
              <a:t>2s</a:t>
            </a:r>
            <a:r>
              <a:rPr lang="en-US" altLang="en-US" sz="2400" b="1" baseline="30000">
                <a:solidFill>
                  <a:srgbClr val="D60093"/>
                </a:solidFill>
              </a:rPr>
              <a:t>1</a:t>
            </a:r>
            <a:endParaRPr lang="en-US" altLang="en-US" sz="2400" b="1">
              <a:solidFill>
                <a:srgbClr val="D60093"/>
              </a:solidFill>
            </a:endParaRPr>
          </a:p>
        </p:txBody>
      </p:sp>
      <p:sp>
        <p:nvSpPr>
          <p:cNvPr id="39983" name="Line 47"/>
          <p:cNvSpPr>
            <a:spLocks noChangeShapeType="1"/>
          </p:cNvSpPr>
          <p:nvPr/>
        </p:nvSpPr>
        <p:spPr bwMode="auto">
          <a:xfrm>
            <a:off x="2114550" y="1600200"/>
            <a:ext cx="5029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27" name="Line 49"/>
          <p:cNvSpPr>
            <a:spLocks noChangeShapeType="1"/>
          </p:cNvSpPr>
          <p:nvPr/>
        </p:nvSpPr>
        <p:spPr bwMode="auto">
          <a:xfrm>
            <a:off x="2114550" y="2400300"/>
            <a:ext cx="28575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86" name="Text Box 50"/>
          <p:cNvSpPr txBox="1">
            <a:spLocks noChangeArrowheads="1"/>
          </p:cNvSpPr>
          <p:nvPr/>
        </p:nvSpPr>
        <p:spPr bwMode="auto">
          <a:xfrm>
            <a:off x="3486150" y="5257800"/>
            <a:ext cx="1028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</a:rPr>
              <a:t>Be=</a:t>
            </a:r>
          </a:p>
        </p:txBody>
      </p:sp>
      <p:sp>
        <p:nvSpPr>
          <p:cNvPr id="51229" name="Line 51"/>
          <p:cNvSpPr>
            <a:spLocks noChangeShapeType="1"/>
          </p:cNvSpPr>
          <p:nvPr/>
        </p:nvSpPr>
        <p:spPr bwMode="auto">
          <a:xfrm>
            <a:off x="2114550" y="2541968"/>
            <a:ext cx="51435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88" name="Text Box 52"/>
          <p:cNvSpPr txBox="1">
            <a:spLocks noChangeArrowheads="1"/>
          </p:cNvSpPr>
          <p:nvPr/>
        </p:nvSpPr>
        <p:spPr bwMode="auto">
          <a:xfrm>
            <a:off x="4197708" y="5245502"/>
            <a:ext cx="628650" cy="46196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</a:rPr>
              <a:t>1s</a:t>
            </a:r>
            <a:r>
              <a:rPr lang="en-US" altLang="en-US" sz="2400" b="1" baseline="30000" dirty="0">
                <a:solidFill>
                  <a:srgbClr val="000000"/>
                </a:solidFill>
              </a:rPr>
              <a:t>2</a:t>
            </a:r>
            <a:endParaRPr lang="en-US" altLang="en-US" sz="2400" b="1" dirty="0">
              <a:solidFill>
                <a:srgbClr val="000000"/>
              </a:solidFill>
            </a:endParaRPr>
          </a:p>
        </p:txBody>
      </p:sp>
      <p:sp>
        <p:nvSpPr>
          <p:cNvPr id="39989" name="Text Box 53"/>
          <p:cNvSpPr txBox="1">
            <a:spLocks noChangeArrowheads="1"/>
          </p:cNvSpPr>
          <p:nvPr/>
        </p:nvSpPr>
        <p:spPr bwMode="auto">
          <a:xfrm>
            <a:off x="5372100" y="5257800"/>
            <a:ext cx="742950" cy="46196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</a:rPr>
              <a:t>2s</a:t>
            </a:r>
            <a:r>
              <a:rPr lang="en-US" altLang="en-US" sz="2400" b="1" baseline="30000">
                <a:solidFill>
                  <a:srgbClr val="000000"/>
                </a:solidFill>
              </a:rPr>
              <a:t>2</a:t>
            </a:r>
            <a:endParaRPr lang="en-US" altLang="en-US" sz="2400" b="1">
              <a:solidFill>
                <a:srgbClr val="000000"/>
              </a:solidFill>
            </a:endParaRP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2686050" y="5257800"/>
            <a:ext cx="3429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5029200" y="5257800"/>
            <a:ext cx="285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24091" y="2887099"/>
            <a:ext cx="6372225" cy="18557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Freeform 2"/>
          <p:cNvSpPr/>
          <p:nvPr/>
        </p:nvSpPr>
        <p:spPr>
          <a:xfrm>
            <a:off x="2575775" y="1647256"/>
            <a:ext cx="4288664" cy="426243"/>
          </a:xfrm>
          <a:custGeom>
            <a:avLst/>
            <a:gdLst>
              <a:gd name="connsiteX0" fmla="*/ 4288664 w 4288664"/>
              <a:gd name="connsiteY0" fmla="*/ 323212 h 426243"/>
              <a:gd name="connsiteX1" fmla="*/ 3657600 w 4288664"/>
              <a:gd name="connsiteY1" fmla="*/ 26998 h 426243"/>
              <a:gd name="connsiteX2" fmla="*/ 2060619 w 4288664"/>
              <a:gd name="connsiteY2" fmla="*/ 39876 h 426243"/>
              <a:gd name="connsiteX3" fmla="*/ 437881 w 4288664"/>
              <a:gd name="connsiteY3" fmla="*/ 258817 h 426243"/>
              <a:gd name="connsiteX4" fmla="*/ 0 w 4288664"/>
              <a:gd name="connsiteY4" fmla="*/ 426243 h 426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88664" h="426243">
                <a:moveTo>
                  <a:pt x="4288664" y="323212"/>
                </a:moveTo>
                <a:cubicBezTo>
                  <a:pt x="4158802" y="198716"/>
                  <a:pt x="4028941" y="74221"/>
                  <a:pt x="3657600" y="26998"/>
                </a:cubicBezTo>
                <a:cubicBezTo>
                  <a:pt x="3286259" y="-20225"/>
                  <a:pt x="2597239" y="1240"/>
                  <a:pt x="2060619" y="39876"/>
                </a:cubicBezTo>
                <a:cubicBezTo>
                  <a:pt x="1523999" y="78512"/>
                  <a:pt x="781318" y="194422"/>
                  <a:pt x="437881" y="258817"/>
                </a:cubicBezTo>
                <a:cubicBezTo>
                  <a:pt x="94444" y="323212"/>
                  <a:pt x="47222" y="374727"/>
                  <a:pt x="0" y="426243"/>
                </a:cubicBezTo>
              </a:path>
            </a:pathLst>
          </a:custGeom>
          <a:noFill/>
          <a:ln w="38100"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181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9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9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9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9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9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9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9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9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1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39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1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417 0.00231 L -0.04583 0.00231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399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39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39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39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584 0.00231 L -0.07083 0.00231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399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5" grpId="0" animBg="1"/>
      <p:bldP spid="39948" grpId="0" animBg="1"/>
      <p:bldP spid="39974" grpId="0"/>
      <p:bldP spid="39975" grpId="0" animBg="1"/>
      <p:bldP spid="39976" grpId="0" animBg="1"/>
      <p:bldP spid="39978" grpId="0"/>
      <p:bldP spid="39980" grpId="0"/>
      <p:bldP spid="39981" grpId="0" animBg="1"/>
      <p:bldP spid="39981" grpId="1" animBg="1"/>
      <p:bldP spid="39983" grpId="0" animBg="1"/>
      <p:bldP spid="51227" grpId="0" animBg="1"/>
      <p:bldP spid="39986" grpId="0"/>
      <p:bldP spid="51229" grpId="0" animBg="1"/>
      <p:bldP spid="39988" grpId="0" animBg="1"/>
      <p:bldP spid="39989" grpId="0" animBg="1"/>
      <p:bldP spid="39989" grpId="1" animBg="1"/>
      <p:bldP spid="32" grpId="0"/>
      <p:bldP spid="32" grpId="1"/>
      <p:bldP spid="33" grpId="0"/>
      <p:bldP spid="33" grpId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3"/>
          <p:cNvSpPr txBox="1">
            <a:spLocks noChangeArrowheads="1"/>
          </p:cNvSpPr>
          <p:nvPr/>
        </p:nvSpPr>
        <p:spPr bwMode="auto">
          <a:xfrm>
            <a:off x="1270000" y="555625"/>
            <a:ext cx="6572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spdf song</a:t>
            </a:r>
            <a:r>
              <a:rPr lang="en-US" altLang="en-US" sz="1800" b="1">
                <a:solidFill>
                  <a:srgbClr val="000000"/>
                </a:solidFill>
              </a:rPr>
              <a:t> –continued: YOU complete electronic configuration of: </a:t>
            </a:r>
          </a:p>
        </p:txBody>
      </p:sp>
      <p:sp>
        <p:nvSpPr>
          <p:cNvPr id="53251" name="Text Box 4"/>
          <p:cNvSpPr txBox="1">
            <a:spLocks noChangeArrowheads="1"/>
          </p:cNvSpPr>
          <p:nvPr/>
        </p:nvSpPr>
        <p:spPr bwMode="auto">
          <a:xfrm>
            <a:off x="812800" y="1841500"/>
            <a:ext cx="914400" cy="48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H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66FF"/>
                </a:solidFill>
              </a:rPr>
              <a:t>He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D60093"/>
                </a:solidFill>
              </a:rPr>
              <a:t>Li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</a:rPr>
              <a:t>Be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6666"/>
                </a:solidFill>
              </a:rPr>
              <a:t>B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6666"/>
                </a:solidFill>
              </a:rPr>
              <a:t>C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N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240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2400">
              <a:solidFill>
                <a:srgbClr val="FF0000"/>
              </a:solidFill>
            </a:endParaRPr>
          </a:p>
        </p:txBody>
      </p:sp>
      <p:sp>
        <p:nvSpPr>
          <p:cNvPr id="53252" name="Text Box 5"/>
          <p:cNvSpPr txBox="1">
            <a:spLocks noChangeArrowheads="1"/>
          </p:cNvSpPr>
          <p:nvPr/>
        </p:nvSpPr>
        <p:spPr bwMode="auto">
          <a:xfrm>
            <a:off x="1771650" y="1943100"/>
            <a:ext cx="685800" cy="461963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</a:rPr>
              <a:t>1s</a:t>
            </a:r>
            <a:r>
              <a:rPr lang="en-US" altLang="en-US" sz="2400" b="1" baseline="30000">
                <a:solidFill>
                  <a:srgbClr val="000000"/>
                </a:solidFill>
              </a:rPr>
              <a:t>1</a:t>
            </a:r>
            <a:endParaRPr lang="en-US" altLang="en-US" sz="2400" b="1">
              <a:solidFill>
                <a:srgbClr val="000000"/>
              </a:solidFill>
            </a:endParaRPr>
          </a:p>
        </p:txBody>
      </p:sp>
      <p:sp>
        <p:nvSpPr>
          <p:cNvPr id="53253" name="Text Box 6"/>
          <p:cNvSpPr txBox="1">
            <a:spLocks noChangeArrowheads="1"/>
          </p:cNvSpPr>
          <p:nvPr/>
        </p:nvSpPr>
        <p:spPr bwMode="auto">
          <a:xfrm>
            <a:off x="1828800" y="2457450"/>
            <a:ext cx="914400" cy="461963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66FF"/>
                </a:solidFill>
              </a:rPr>
              <a:t>1s</a:t>
            </a:r>
            <a:r>
              <a:rPr lang="en-US" altLang="en-US" sz="2400" b="1" baseline="30000">
                <a:solidFill>
                  <a:srgbClr val="0066FF"/>
                </a:solidFill>
              </a:rPr>
              <a:t>2</a:t>
            </a:r>
            <a:endParaRPr lang="en-US" altLang="en-US" sz="2400" b="1">
              <a:solidFill>
                <a:srgbClr val="0066FF"/>
              </a:solidFill>
            </a:endParaRPr>
          </a:p>
        </p:txBody>
      </p:sp>
      <p:sp>
        <p:nvSpPr>
          <p:cNvPr id="53254" name="Text Box 7"/>
          <p:cNvSpPr txBox="1">
            <a:spLocks noChangeArrowheads="1"/>
          </p:cNvSpPr>
          <p:nvPr/>
        </p:nvSpPr>
        <p:spPr bwMode="auto">
          <a:xfrm>
            <a:off x="1771650" y="2971800"/>
            <a:ext cx="1143000" cy="46196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D60093"/>
                </a:solidFill>
              </a:rPr>
              <a:t>1s</a:t>
            </a:r>
            <a:r>
              <a:rPr lang="en-US" altLang="en-US" sz="2400" b="1" baseline="30000">
                <a:solidFill>
                  <a:srgbClr val="D60093"/>
                </a:solidFill>
              </a:rPr>
              <a:t>2 </a:t>
            </a:r>
            <a:r>
              <a:rPr lang="en-US" altLang="en-US" sz="2400" b="1">
                <a:solidFill>
                  <a:srgbClr val="D60093"/>
                </a:solidFill>
              </a:rPr>
              <a:t>2s</a:t>
            </a:r>
            <a:r>
              <a:rPr lang="en-US" altLang="en-US" sz="2400" b="1" baseline="30000">
                <a:solidFill>
                  <a:srgbClr val="D60093"/>
                </a:solidFill>
              </a:rPr>
              <a:t>1</a:t>
            </a:r>
            <a:endParaRPr lang="en-US" altLang="en-US" sz="2400" b="1">
              <a:solidFill>
                <a:srgbClr val="D60093"/>
              </a:solidFill>
            </a:endParaRPr>
          </a:p>
        </p:txBody>
      </p:sp>
      <p:sp>
        <p:nvSpPr>
          <p:cNvPr id="53255" name="Text Box 8"/>
          <p:cNvSpPr txBox="1">
            <a:spLocks noChangeArrowheads="1"/>
          </p:cNvSpPr>
          <p:nvPr/>
        </p:nvSpPr>
        <p:spPr bwMode="auto">
          <a:xfrm>
            <a:off x="1771650" y="3543300"/>
            <a:ext cx="1257300" cy="4619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</a:rPr>
              <a:t>1s</a:t>
            </a:r>
            <a:r>
              <a:rPr lang="en-US" altLang="en-US" sz="2400" b="1" baseline="30000">
                <a:solidFill>
                  <a:srgbClr val="000000"/>
                </a:solidFill>
              </a:rPr>
              <a:t>2 </a:t>
            </a:r>
            <a:r>
              <a:rPr lang="en-US" altLang="en-US" sz="2400" b="1">
                <a:solidFill>
                  <a:srgbClr val="000000"/>
                </a:solidFill>
              </a:rPr>
              <a:t>2s</a:t>
            </a:r>
            <a:r>
              <a:rPr lang="en-US" altLang="en-US" sz="2400" b="1" baseline="30000">
                <a:solidFill>
                  <a:srgbClr val="000000"/>
                </a:solidFill>
              </a:rPr>
              <a:t>2</a:t>
            </a:r>
            <a:endParaRPr lang="en-US" altLang="en-US" sz="2400" b="1">
              <a:solidFill>
                <a:srgbClr val="000000"/>
              </a:solidFill>
            </a:endParaRPr>
          </a:p>
        </p:txBody>
      </p:sp>
      <p:sp>
        <p:nvSpPr>
          <p:cNvPr id="55305" name="Text Box 9"/>
          <p:cNvSpPr txBox="1">
            <a:spLocks noChangeArrowheads="1"/>
          </p:cNvSpPr>
          <p:nvPr/>
        </p:nvSpPr>
        <p:spPr bwMode="auto">
          <a:xfrm>
            <a:off x="1771650" y="4114800"/>
            <a:ext cx="1657350" cy="46166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006666"/>
                </a:solidFill>
              </a:rPr>
              <a:t>1s</a:t>
            </a:r>
            <a:r>
              <a:rPr lang="en-US" altLang="en-US" sz="2400" b="1" baseline="30000" dirty="0">
                <a:solidFill>
                  <a:srgbClr val="006666"/>
                </a:solidFill>
              </a:rPr>
              <a:t>2 </a:t>
            </a:r>
            <a:r>
              <a:rPr lang="en-US" altLang="en-US" sz="2400" b="1" dirty="0">
                <a:solidFill>
                  <a:srgbClr val="006666"/>
                </a:solidFill>
              </a:rPr>
              <a:t>2s</a:t>
            </a:r>
            <a:r>
              <a:rPr lang="en-US" altLang="en-US" sz="2400" b="1" baseline="30000" dirty="0">
                <a:solidFill>
                  <a:srgbClr val="006666"/>
                </a:solidFill>
              </a:rPr>
              <a:t>2 </a:t>
            </a:r>
            <a:r>
              <a:rPr lang="en-US" altLang="en-US" sz="2400" b="1" dirty="0">
                <a:solidFill>
                  <a:srgbClr val="006666"/>
                </a:solidFill>
              </a:rPr>
              <a:t>2p</a:t>
            </a:r>
            <a:r>
              <a:rPr lang="en-US" altLang="en-US" sz="2400" b="1" baseline="30000" dirty="0">
                <a:solidFill>
                  <a:srgbClr val="006666"/>
                </a:solidFill>
              </a:rPr>
              <a:t>1</a:t>
            </a:r>
          </a:p>
        </p:txBody>
      </p:sp>
      <p:sp>
        <p:nvSpPr>
          <p:cNvPr id="55306" name="Text Box 10"/>
          <p:cNvSpPr txBox="1">
            <a:spLocks noChangeArrowheads="1"/>
          </p:cNvSpPr>
          <p:nvPr/>
        </p:nvSpPr>
        <p:spPr bwMode="auto">
          <a:xfrm>
            <a:off x="1771650" y="5143500"/>
            <a:ext cx="1828800" cy="4619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1s</a:t>
            </a:r>
            <a:r>
              <a:rPr lang="en-US" altLang="en-US" sz="2400" b="1" baseline="30000">
                <a:solidFill>
                  <a:srgbClr val="FF0000"/>
                </a:solidFill>
              </a:rPr>
              <a:t>2 </a:t>
            </a:r>
            <a:r>
              <a:rPr lang="en-US" altLang="en-US" sz="2400" b="1">
                <a:solidFill>
                  <a:srgbClr val="FF0000"/>
                </a:solidFill>
              </a:rPr>
              <a:t>2s</a:t>
            </a:r>
            <a:r>
              <a:rPr lang="en-US" altLang="en-US" sz="2400" b="1" baseline="30000">
                <a:solidFill>
                  <a:srgbClr val="FF0000"/>
                </a:solidFill>
              </a:rPr>
              <a:t>2 </a:t>
            </a:r>
            <a:r>
              <a:rPr lang="en-US" altLang="en-US" sz="2400" b="1">
                <a:solidFill>
                  <a:srgbClr val="FF0000"/>
                </a:solidFill>
              </a:rPr>
              <a:t>2p</a:t>
            </a:r>
            <a:r>
              <a:rPr lang="en-US" altLang="en-US" sz="2400" b="1" baseline="3000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55307" name="Text Box 11"/>
          <p:cNvSpPr txBox="1">
            <a:spLocks noChangeArrowheads="1"/>
          </p:cNvSpPr>
          <p:nvPr/>
        </p:nvSpPr>
        <p:spPr bwMode="auto">
          <a:xfrm>
            <a:off x="1771650" y="4629150"/>
            <a:ext cx="1600200" cy="4619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6666"/>
                </a:solidFill>
              </a:rPr>
              <a:t>1s</a:t>
            </a:r>
            <a:r>
              <a:rPr lang="en-US" altLang="en-US" sz="2400" b="1" baseline="30000">
                <a:solidFill>
                  <a:srgbClr val="006666"/>
                </a:solidFill>
              </a:rPr>
              <a:t>2 </a:t>
            </a:r>
            <a:r>
              <a:rPr lang="en-US" altLang="en-US" sz="2400" b="1">
                <a:solidFill>
                  <a:srgbClr val="006666"/>
                </a:solidFill>
              </a:rPr>
              <a:t>2s</a:t>
            </a:r>
            <a:r>
              <a:rPr lang="en-US" altLang="en-US" sz="2400" b="1" baseline="30000">
                <a:solidFill>
                  <a:srgbClr val="006666"/>
                </a:solidFill>
              </a:rPr>
              <a:t>2 </a:t>
            </a:r>
            <a:r>
              <a:rPr lang="en-US" altLang="en-US" sz="2400" b="1">
                <a:solidFill>
                  <a:srgbClr val="006666"/>
                </a:solidFill>
              </a:rPr>
              <a:t>2p</a:t>
            </a:r>
            <a:r>
              <a:rPr lang="en-US" altLang="en-US" sz="2400" b="1" baseline="30000">
                <a:solidFill>
                  <a:srgbClr val="006666"/>
                </a:solidFill>
              </a:rPr>
              <a:t>2</a:t>
            </a:r>
          </a:p>
        </p:txBody>
      </p:sp>
      <p:pic>
        <p:nvPicPr>
          <p:cNvPr id="53259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700" y="1828800"/>
            <a:ext cx="4686300" cy="210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60" name="Text Box 14"/>
          <p:cNvSpPr txBox="1">
            <a:spLocks noChangeArrowheads="1"/>
          </p:cNvSpPr>
          <p:nvPr/>
        </p:nvSpPr>
        <p:spPr bwMode="auto">
          <a:xfrm>
            <a:off x="3429000" y="1485900"/>
            <a:ext cx="42862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</a:rPr>
              <a:t>s			</a:t>
            </a:r>
            <a:r>
              <a:rPr lang="en-US" altLang="en-US" sz="1800" dirty="0" smtClean="0">
                <a:solidFill>
                  <a:srgbClr val="000000"/>
                </a:solidFill>
              </a:rPr>
              <a:t>       p</a:t>
            </a:r>
            <a:r>
              <a:rPr lang="en-US" altLang="en-US" sz="1800" dirty="0">
                <a:solidFill>
                  <a:srgbClr val="000000"/>
                </a:solidFill>
              </a:rPr>
              <a:t>		</a:t>
            </a:r>
          </a:p>
        </p:txBody>
      </p:sp>
      <p:sp>
        <p:nvSpPr>
          <p:cNvPr id="53261" name="Text Box 15"/>
          <p:cNvSpPr txBox="1">
            <a:spLocks noChangeArrowheads="1"/>
          </p:cNvSpPr>
          <p:nvPr/>
        </p:nvSpPr>
        <p:spPr bwMode="auto">
          <a:xfrm>
            <a:off x="3067050" y="1622425"/>
            <a:ext cx="285750" cy="2500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600"/>
              </a:spcBef>
              <a:buFontTx/>
              <a:buNone/>
            </a:pPr>
            <a:r>
              <a:rPr lang="en-US" altLang="en-US" sz="2100" b="1" dirty="0">
                <a:solidFill>
                  <a:srgbClr val="D60093"/>
                </a:solidFill>
              </a:rPr>
              <a:t>1</a:t>
            </a:r>
          </a:p>
          <a:p>
            <a:pPr>
              <a:spcBef>
                <a:spcPts val="600"/>
              </a:spcBef>
              <a:buFontTx/>
              <a:buNone/>
            </a:pPr>
            <a:r>
              <a:rPr lang="en-US" altLang="en-US" sz="2100" b="1" dirty="0">
                <a:solidFill>
                  <a:srgbClr val="D60093"/>
                </a:solidFill>
              </a:rPr>
              <a:t>2</a:t>
            </a:r>
          </a:p>
          <a:p>
            <a:pPr>
              <a:spcBef>
                <a:spcPts val="600"/>
              </a:spcBef>
              <a:buFontTx/>
              <a:buNone/>
            </a:pPr>
            <a:r>
              <a:rPr lang="en-US" altLang="en-US" sz="2100" b="1" dirty="0">
                <a:solidFill>
                  <a:srgbClr val="D60093"/>
                </a:solidFill>
              </a:rPr>
              <a:t>3</a:t>
            </a:r>
          </a:p>
          <a:p>
            <a:pPr>
              <a:spcBef>
                <a:spcPts val="600"/>
              </a:spcBef>
              <a:buFontTx/>
              <a:buNone/>
            </a:pPr>
            <a:endParaRPr lang="en-US" altLang="en-US" sz="2100" b="1" dirty="0">
              <a:solidFill>
                <a:srgbClr val="D60093"/>
              </a:solidFill>
            </a:endParaRPr>
          </a:p>
          <a:p>
            <a:pPr>
              <a:spcBef>
                <a:spcPts val="600"/>
              </a:spcBef>
              <a:buFontTx/>
              <a:buNone/>
            </a:pPr>
            <a:endParaRPr lang="en-US" altLang="en-US" sz="2100" b="1" dirty="0">
              <a:solidFill>
                <a:srgbClr val="D60093"/>
              </a:solidFill>
            </a:endParaRP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2100" b="1" dirty="0">
              <a:solidFill>
                <a:srgbClr val="D60093"/>
              </a:solidFill>
            </a:endParaRPr>
          </a:p>
        </p:txBody>
      </p:sp>
      <p:sp>
        <p:nvSpPr>
          <p:cNvPr id="53262" name="Line 16"/>
          <p:cNvSpPr>
            <a:spLocks noChangeShapeType="1"/>
          </p:cNvSpPr>
          <p:nvPr/>
        </p:nvSpPr>
        <p:spPr bwMode="auto">
          <a:xfrm>
            <a:off x="3943350" y="1657350"/>
            <a:ext cx="0" cy="571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63" name="Line 17"/>
          <p:cNvSpPr>
            <a:spLocks noChangeShapeType="1"/>
          </p:cNvSpPr>
          <p:nvPr/>
        </p:nvSpPr>
        <p:spPr bwMode="auto">
          <a:xfrm>
            <a:off x="6400800" y="1600200"/>
            <a:ext cx="0" cy="742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64" name="Text Box 19"/>
          <p:cNvSpPr txBox="1">
            <a:spLocks noChangeArrowheads="1"/>
          </p:cNvSpPr>
          <p:nvPr/>
        </p:nvSpPr>
        <p:spPr bwMode="auto">
          <a:xfrm>
            <a:off x="3609975" y="4057650"/>
            <a:ext cx="74295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3333CC"/>
                </a:solidFill>
              </a:rPr>
              <a:t>O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6666"/>
                </a:solidFill>
              </a:rPr>
              <a:t>F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Ne</a:t>
            </a:r>
            <a:endParaRPr lang="en-US" altLang="en-US" sz="2400">
              <a:solidFill>
                <a:srgbClr val="FF0000"/>
              </a:solidFill>
            </a:endParaRPr>
          </a:p>
        </p:txBody>
      </p:sp>
      <p:sp>
        <p:nvSpPr>
          <p:cNvPr id="55317" name="Text Box 21"/>
          <p:cNvSpPr txBox="1">
            <a:spLocks noChangeArrowheads="1"/>
          </p:cNvSpPr>
          <p:nvPr/>
        </p:nvSpPr>
        <p:spPr bwMode="auto">
          <a:xfrm>
            <a:off x="4229100" y="4057650"/>
            <a:ext cx="1828800" cy="4619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3333CC"/>
                </a:solidFill>
              </a:rPr>
              <a:t>1s</a:t>
            </a:r>
            <a:r>
              <a:rPr lang="en-US" altLang="en-US" sz="2400" b="1" baseline="30000">
                <a:solidFill>
                  <a:srgbClr val="3333CC"/>
                </a:solidFill>
              </a:rPr>
              <a:t>2 </a:t>
            </a:r>
            <a:r>
              <a:rPr lang="en-US" altLang="en-US" sz="2400" b="1">
                <a:solidFill>
                  <a:srgbClr val="3333CC"/>
                </a:solidFill>
              </a:rPr>
              <a:t>2s</a:t>
            </a:r>
            <a:r>
              <a:rPr lang="en-US" altLang="en-US" sz="2400" b="1" baseline="30000">
                <a:solidFill>
                  <a:srgbClr val="3333CC"/>
                </a:solidFill>
              </a:rPr>
              <a:t>2 </a:t>
            </a:r>
            <a:r>
              <a:rPr lang="en-US" altLang="en-US" sz="2400" b="1">
                <a:solidFill>
                  <a:srgbClr val="3333CC"/>
                </a:solidFill>
              </a:rPr>
              <a:t>2p</a:t>
            </a:r>
            <a:r>
              <a:rPr lang="en-US" altLang="en-US" sz="2400" b="1" baseline="30000">
                <a:solidFill>
                  <a:srgbClr val="3333CC"/>
                </a:solidFill>
              </a:rPr>
              <a:t>4</a:t>
            </a:r>
          </a:p>
        </p:txBody>
      </p:sp>
      <p:sp>
        <p:nvSpPr>
          <p:cNvPr id="55318" name="Text Box 22"/>
          <p:cNvSpPr txBox="1">
            <a:spLocks noChangeArrowheads="1"/>
          </p:cNvSpPr>
          <p:nvPr/>
        </p:nvSpPr>
        <p:spPr bwMode="auto">
          <a:xfrm>
            <a:off x="4343400" y="4686300"/>
            <a:ext cx="1828800" cy="4619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8080"/>
                </a:solidFill>
              </a:rPr>
              <a:t>1s</a:t>
            </a:r>
            <a:r>
              <a:rPr lang="en-US" altLang="en-US" sz="2400" b="1" baseline="30000">
                <a:solidFill>
                  <a:srgbClr val="008080"/>
                </a:solidFill>
              </a:rPr>
              <a:t>2 </a:t>
            </a:r>
            <a:r>
              <a:rPr lang="en-US" altLang="en-US" sz="2400" b="1">
                <a:solidFill>
                  <a:srgbClr val="008080"/>
                </a:solidFill>
              </a:rPr>
              <a:t>2s</a:t>
            </a:r>
            <a:r>
              <a:rPr lang="en-US" altLang="en-US" sz="2400" b="1" baseline="30000">
                <a:solidFill>
                  <a:srgbClr val="008080"/>
                </a:solidFill>
              </a:rPr>
              <a:t>2 </a:t>
            </a:r>
            <a:r>
              <a:rPr lang="en-US" altLang="en-US" sz="2400" b="1">
                <a:solidFill>
                  <a:srgbClr val="008080"/>
                </a:solidFill>
              </a:rPr>
              <a:t>2p</a:t>
            </a:r>
            <a:r>
              <a:rPr lang="en-US" altLang="en-US" sz="2400" b="1" baseline="30000">
                <a:solidFill>
                  <a:srgbClr val="008080"/>
                </a:solidFill>
              </a:rPr>
              <a:t>5</a:t>
            </a:r>
          </a:p>
        </p:txBody>
      </p:sp>
      <p:sp>
        <p:nvSpPr>
          <p:cNvPr id="55319" name="Text Box 23"/>
          <p:cNvSpPr txBox="1">
            <a:spLocks noChangeArrowheads="1"/>
          </p:cNvSpPr>
          <p:nvPr/>
        </p:nvSpPr>
        <p:spPr bwMode="auto">
          <a:xfrm>
            <a:off x="4286250" y="5200650"/>
            <a:ext cx="1828800" cy="4619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1s</a:t>
            </a:r>
            <a:r>
              <a:rPr lang="en-US" altLang="en-US" sz="2400" b="1" baseline="30000">
                <a:solidFill>
                  <a:srgbClr val="FF0000"/>
                </a:solidFill>
              </a:rPr>
              <a:t>2 </a:t>
            </a:r>
            <a:r>
              <a:rPr lang="en-US" altLang="en-US" sz="2400" b="1">
                <a:solidFill>
                  <a:srgbClr val="FF0000"/>
                </a:solidFill>
              </a:rPr>
              <a:t>2s</a:t>
            </a:r>
            <a:r>
              <a:rPr lang="en-US" altLang="en-US" sz="2400" b="1" baseline="30000">
                <a:solidFill>
                  <a:srgbClr val="FF0000"/>
                </a:solidFill>
              </a:rPr>
              <a:t>2 </a:t>
            </a:r>
            <a:r>
              <a:rPr lang="en-US" altLang="en-US" sz="2400" b="1">
                <a:solidFill>
                  <a:srgbClr val="FF0000"/>
                </a:solidFill>
              </a:rPr>
              <a:t>2p</a:t>
            </a:r>
            <a:r>
              <a:rPr lang="en-US" altLang="en-US" sz="2400" b="1" baseline="3000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352800" y="2684463"/>
            <a:ext cx="4762500" cy="126523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510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5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5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5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5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5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5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5" grpId="0" animBg="1"/>
      <p:bldP spid="55306" grpId="0" animBg="1"/>
      <p:bldP spid="55307" grpId="0" animBg="1"/>
      <p:bldP spid="55317" grpId="0" animBg="1"/>
      <p:bldP spid="55318" grpId="0" animBg="1"/>
      <p:bldP spid="5531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5"/>
  <p:tag name="TPFULLVERSION" val="5.0.0.2212"/>
  <p:tag name="PPTVERSION" val="15"/>
  <p:tag name="TPOS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1182</TotalTime>
  <Words>452</Words>
  <Application>Microsoft Office PowerPoint</Application>
  <PresentationFormat>On-screen Show (4:3)</PresentationFormat>
  <Paragraphs>191</Paragraphs>
  <Slides>14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to sing the spdf song without memorizing the energy levels:  electron neighborhoods: s, p, d and f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specific combo of orbits  creates the unique chemistry of an element</vt:lpstr>
      <vt:lpstr>PowerPoint Presentation</vt:lpstr>
    </vt:vector>
  </TitlesOfParts>
  <Company>Alfred State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Technology Services</dc:creator>
  <cp:lastModifiedBy>Fong, Jerry</cp:lastModifiedBy>
  <cp:revision>137</cp:revision>
  <dcterms:created xsi:type="dcterms:W3CDTF">2010-01-13T02:23:53Z</dcterms:created>
  <dcterms:modified xsi:type="dcterms:W3CDTF">2017-09-14T19:25:07Z</dcterms:modified>
</cp:coreProperties>
</file>