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86" r:id="rId2"/>
    <p:sldId id="414" r:id="rId3"/>
    <p:sldId id="385" r:id="rId4"/>
    <p:sldId id="393" r:id="rId5"/>
    <p:sldId id="395" r:id="rId6"/>
    <p:sldId id="396" r:id="rId7"/>
    <p:sldId id="398" r:id="rId8"/>
    <p:sldId id="399" r:id="rId9"/>
    <p:sldId id="397" r:id="rId10"/>
    <p:sldId id="412" r:id="rId11"/>
    <p:sldId id="401" r:id="rId12"/>
    <p:sldId id="413" r:id="rId13"/>
    <p:sldId id="402" r:id="rId14"/>
    <p:sldId id="403" r:id="rId15"/>
    <p:sldId id="404" r:id="rId16"/>
    <p:sldId id="405" r:id="rId17"/>
    <p:sldId id="406" r:id="rId18"/>
    <p:sldId id="411" r:id="rId19"/>
    <p:sldId id="407" r:id="rId20"/>
    <p:sldId id="408" r:id="rId21"/>
    <p:sldId id="409" r:id="rId22"/>
    <p:sldId id="36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54"/>
    <a:srgbClr val="821072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8" autoAdjust="0"/>
    <p:restoredTop sz="99545" autoAdjust="0"/>
  </p:normalViewPr>
  <p:slideViewPr>
    <p:cSldViewPr>
      <p:cViewPr varScale="1">
        <p:scale>
          <a:sx n="86" d="100"/>
          <a:sy n="86" d="100"/>
        </p:scale>
        <p:origin x="10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5666969-20F2-445C-BA6C-548EC78DD7F9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1849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D7DB5D9-59D3-4A72-B8AD-7A6584964363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38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DB1705DC-D863-4B05-91CC-0C8D4326BA3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6357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CE01EBD-2745-4F1E-B04C-9D2285C6D5F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475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1D31F594-18A9-44DA-8F57-D486D43478D3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0758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643BF673-6528-414C-82E6-998E9BAA03C3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227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604983D-BC70-431F-86A6-72BD089F1FA0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4965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4EDD9D95-C942-4BA0-86DE-52F62B02F51E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639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DF7D486-AB12-46FC-8D00-44F99CC6229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9666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B547753-57D0-45EC-AFC1-4C2235C22243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6545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8035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    Mini-quiz on light, energy and Bohr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Homework 2 due Friday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Homework 3 posted  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3074" name="Picture 2" descr="Image result for sad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0907"/>
            <a:ext cx="53340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xamples of sharp, principal, diffuse and fundamental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0493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Close ups of emission lines from elements:</a:t>
            </a:r>
          </a:p>
          <a:p>
            <a:r>
              <a:rPr lang="en-US" sz="3600" dirty="0"/>
              <a:t>  </a:t>
            </a:r>
            <a:r>
              <a:rPr lang="en-US" sz="3600" dirty="0" smtClean="0"/>
              <a:t>all lines are not created equal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6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0" y="266700"/>
            <a:ext cx="929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Four main `line’ types are observed in atomic spectra: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2133600"/>
            <a:ext cx="5338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</a:rPr>
              <a:t>Sharp lines (=&gt; very narrow)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6088" y="3197225"/>
            <a:ext cx="556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2. </a:t>
            </a:r>
            <a:r>
              <a:rPr lang="en-US" altLang="en-US" sz="2800" b="1">
                <a:solidFill>
                  <a:srgbClr val="FF0000"/>
                </a:solidFill>
              </a:rPr>
              <a:t>Principal</a:t>
            </a:r>
            <a:r>
              <a:rPr lang="en-US" altLang="en-US" sz="2800" b="1">
                <a:solidFill>
                  <a:srgbClr val="000000"/>
                </a:solidFill>
              </a:rPr>
              <a:t> lines (=&gt; most intense)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350" y="4308475"/>
            <a:ext cx="5200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3. </a:t>
            </a:r>
            <a:r>
              <a:rPr lang="en-US" altLang="en-US" sz="2800" b="1">
                <a:solidFill>
                  <a:srgbClr val="0070C0"/>
                </a:solidFill>
              </a:rPr>
              <a:t>Diffuse </a:t>
            </a:r>
            <a:r>
              <a:rPr lang="en-US" altLang="en-US" sz="2800" b="1">
                <a:solidFill>
                  <a:srgbClr val="000000"/>
                </a:solidFill>
              </a:rPr>
              <a:t>lines (=&gt; weak, broad 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5240338"/>
            <a:ext cx="6000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4. </a:t>
            </a:r>
            <a:r>
              <a:rPr lang="en-US" altLang="en-US" sz="2800" b="1">
                <a:solidFill>
                  <a:srgbClr val="7030A0"/>
                </a:solidFill>
              </a:rPr>
              <a:t>Fundamental</a:t>
            </a:r>
            <a:r>
              <a:rPr lang="en-US" altLang="en-US" sz="2800" b="1">
                <a:solidFill>
                  <a:srgbClr val="000000"/>
                </a:solidFill>
              </a:rPr>
              <a:t> lines (=&gt; family of lines terminating spectra at high energy)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48350" y="131445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</a:rPr>
              <a:t>abbreviations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7000" y="2165350"/>
            <a:ext cx="5143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9738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kind of line tells us that the emission started from a specific kind of electron level.</a:t>
            </a:r>
          </a:p>
          <a:p>
            <a:endParaRPr lang="en-US" sz="3600" dirty="0"/>
          </a:p>
          <a:p>
            <a:r>
              <a:rPr lang="en-US" sz="3600" dirty="0" smtClean="0"/>
              <a:t>Evidently there are four kinds of levels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abeled by the kind of emission line it gives rise to.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56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057400" y="54292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0250" y="4629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00250" y="3600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00250" y="22288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6100" y="4343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86100" y="42291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28950" y="30861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8950" y="2971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14859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165735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13716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43100" y="12573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52578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43050" y="43434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43050" y="33147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85900" y="20574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859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50" y="22288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6250" y="2171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6250" y="21145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86250" y="20574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86250" y="20002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86200" y="1943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28900" y="40005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28900" y="13144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14550" y="5470525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86100" y="4629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7700" y="2343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2017" name="TextBox 37"/>
          <p:cNvSpPr txBox="1">
            <a:spLocks noChangeArrowheads="1"/>
          </p:cNvSpPr>
          <p:nvPr/>
        </p:nvSpPr>
        <p:spPr bwMode="auto">
          <a:xfrm>
            <a:off x="4057650" y="3371850"/>
            <a:ext cx="3943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The qualitative, general distribution of multi-electron atomic energy levels grouped by line type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86250" y="1143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86250" y="10858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2862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86250" y="9715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86250" y="9144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4335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84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8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4049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5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056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057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058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059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60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4061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8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069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4070" name="TextBox 46"/>
          <p:cNvSpPr txBox="1">
            <a:spLocks noChangeArrowheads="1"/>
          </p:cNvSpPr>
          <p:nvPr/>
        </p:nvSpPr>
        <p:spPr bwMode="auto">
          <a:xfrm>
            <a:off x="4972050" y="45148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71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4072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73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74" name="TextBox 50"/>
          <p:cNvSpPr txBox="1">
            <a:spLocks noChangeArrowheads="1"/>
          </p:cNvSpPr>
          <p:nvPr/>
        </p:nvSpPr>
        <p:spPr bwMode="auto">
          <a:xfrm>
            <a:off x="1143000" y="19431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OBSERVED ATOMIC ENERGY LEVEL ORDERING SIMPLIFIED</a:t>
            </a:r>
          </a:p>
        </p:txBody>
      </p:sp>
    </p:spTree>
    <p:extLst>
      <p:ext uri="{BB962C8B-B14F-4D97-AF65-F5344CB8AC3E}">
        <p14:creationId xmlns:p14="http://schemas.microsoft.com/office/powerpoint/2010/main" val="26689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6097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3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6104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105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6106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107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08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6109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6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117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6118" name="TextBox 46"/>
          <p:cNvSpPr txBox="1">
            <a:spLocks noChangeArrowheads="1"/>
          </p:cNvSpPr>
          <p:nvPr/>
        </p:nvSpPr>
        <p:spPr bwMode="auto">
          <a:xfrm>
            <a:off x="4972050" y="45148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19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6120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21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22" name="TextBox 51"/>
          <p:cNvSpPr txBox="1">
            <a:spLocks noChangeArrowheads="1"/>
          </p:cNvSpPr>
          <p:nvPr/>
        </p:nvSpPr>
        <p:spPr bwMode="auto">
          <a:xfrm>
            <a:off x="6000750" y="3257550"/>
            <a:ext cx="17716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Describing Carbon’s energy 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 has </a:t>
            </a:r>
            <a:r>
              <a:rPr lang="en-US" sz="2400" b="1" u="sng" dirty="0"/>
              <a:t>6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71600" y="36576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C=1s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288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860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3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4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8145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1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152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153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154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55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56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8157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4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65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8166" name="TextBox 46"/>
          <p:cNvSpPr txBox="1">
            <a:spLocks noChangeArrowheads="1"/>
          </p:cNvSpPr>
          <p:nvPr/>
        </p:nvSpPr>
        <p:spPr bwMode="auto">
          <a:xfrm>
            <a:off x="5143500" y="4286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67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8168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69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70" name="TextBox 51"/>
          <p:cNvSpPr txBox="1">
            <a:spLocks noChangeArrowheads="1"/>
          </p:cNvSpPr>
          <p:nvPr/>
        </p:nvSpPr>
        <p:spPr bwMode="auto">
          <a:xfrm>
            <a:off x="6000750" y="3257550"/>
            <a:ext cx="17716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Describing Fluorine’s energy 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F has </a:t>
            </a:r>
            <a:r>
              <a:rPr lang="en-US" sz="2400" b="1" u="sng" dirty="0"/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71600" y="36576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F=1s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288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860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4330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978400" y="4029075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0055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1714500" y="2400300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1574390" y="381000"/>
            <a:ext cx="62674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/>
              <a:t>How to sing the </a:t>
            </a:r>
            <a:r>
              <a:rPr lang="en-US" sz="2400" b="1" dirty="0" err="1"/>
              <a:t>spdf</a:t>
            </a:r>
            <a:r>
              <a:rPr lang="en-US" sz="2400" b="1" dirty="0"/>
              <a:t> song without memorizing the energy levels: </a:t>
            </a:r>
            <a:r>
              <a:rPr lang="en-US" sz="2400" b="1" dirty="0" smtClean="0"/>
              <a:t> </a:t>
            </a:r>
            <a:r>
              <a:rPr lang="en-US" sz="2400" b="1" dirty="0"/>
              <a:t>electron neighborhoods: s, p, d and f </a:t>
            </a: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2084378" y="2281775"/>
            <a:ext cx="342900" cy="415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s</a:t>
            </a:r>
          </a:p>
        </p:txBody>
      </p:sp>
      <p:pic>
        <p:nvPicPr>
          <p:cNvPr id="5018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914650"/>
            <a:ext cx="57721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15"/>
          <p:cNvSpPr>
            <a:spLocks noChangeShapeType="1"/>
          </p:cNvSpPr>
          <p:nvPr/>
        </p:nvSpPr>
        <p:spPr bwMode="auto">
          <a:xfrm>
            <a:off x="26289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17"/>
          <p:cNvSpPr>
            <a:spLocks noChangeShapeType="1"/>
          </p:cNvSpPr>
          <p:nvPr/>
        </p:nvSpPr>
        <p:spPr bwMode="auto">
          <a:xfrm>
            <a:off x="57150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6057900" y="2514600"/>
            <a:ext cx="400050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0185" name="Line 19"/>
          <p:cNvSpPr>
            <a:spLocks noChangeShapeType="1"/>
          </p:cNvSpPr>
          <p:nvPr/>
        </p:nvSpPr>
        <p:spPr bwMode="auto">
          <a:xfrm>
            <a:off x="6686550" y="268605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20"/>
          <p:cNvSpPr>
            <a:spLocks noChangeShapeType="1"/>
          </p:cNvSpPr>
          <p:nvPr/>
        </p:nvSpPr>
        <p:spPr bwMode="auto">
          <a:xfrm flipH="1">
            <a:off x="5715000" y="2686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21"/>
          <p:cNvSpPr>
            <a:spLocks noChangeShapeType="1"/>
          </p:cNvSpPr>
          <p:nvPr/>
        </p:nvSpPr>
        <p:spPr bwMode="auto">
          <a:xfrm>
            <a:off x="7543800" y="2171700"/>
            <a:ext cx="5715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22"/>
          <p:cNvSpPr>
            <a:spLocks noChangeShapeType="1"/>
          </p:cNvSpPr>
          <p:nvPr/>
        </p:nvSpPr>
        <p:spPr bwMode="auto">
          <a:xfrm>
            <a:off x="1943100" y="2686050"/>
            <a:ext cx="0" cy="302895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23"/>
          <p:cNvSpPr>
            <a:spLocks noChangeShapeType="1"/>
          </p:cNvSpPr>
          <p:nvPr/>
        </p:nvSpPr>
        <p:spPr bwMode="auto">
          <a:xfrm>
            <a:off x="24574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24"/>
          <p:cNvSpPr>
            <a:spLocks noChangeShapeType="1"/>
          </p:cNvSpPr>
          <p:nvPr/>
        </p:nvSpPr>
        <p:spPr bwMode="auto">
          <a:xfrm flipH="1">
            <a:off x="20002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25"/>
          <p:cNvSpPr>
            <a:spLocks noChangeShapeType="1"/>
          </p:cNvSpPr>
          <p:nvPr/>
        </p:nvSpPr>
        <p:spPr bwMode="auto">
          <a:xfrm flipH="1">
            <a:off x="26289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26"/>
          <p:cNvSpPr>
            <a:spLocks noChangeShapeType="1"/>
          </p:cNvSpPr>
          <p:nvPr/>
        </p:nvSpPr>
        <p:spPr bwMode="auto">
          <a:xfrm>
            <a:off x="4972050" y="26860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7"/>
          <p:cNvSpPr txBox="1">
            <a:spLocks noChangeArrowheads="1"/>
          </p:cNvSpPr>
          <p:nvPr/>
        </p:nvSpPr>
        <p:spPr bwMode="auto">
          <a:xfrm>
            <a:off x="3543300" y="2457450"/>
            <a:ext cx="514350" cy="369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0194" name="Text Box 28"/>
          <p:cNvSpPr txBox="1">
            <a:spLocks noChangeArrowheads="1"/>
          </p:cNvSpPr>
          <p:nvPr/>
        </p:nvSpPr>
        <p:spPr bwMode="auto">
          <a:xfrm>
            <a:off x="1428750" y="3028950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95" name="Text Box 33"/>
          <p:cNvSpPr txBox="1">
            <a:spLocks noChangeArrowheads="1"/>
          </p:cNvSpPr>
          <p:nvPr/>
        </p:nvSpPr>
        <p:spPr bwMode="auto">
          <a:xfrm>
            <a:off x="1485900" y="2971800"/>
            <a:ext cx="342900" cy="24463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2000250" y="24574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9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22913"/>
            <a:ext cx="53149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Line 41"/>
          <p:cNvSpPr>
            <a:spLocks noChangeShapeType="1"/>
          </p:cNvSpPr>
          <p:nvPr/>
        </p:nvSpPr>
        <p:spPr bwMode="auto">
          <a:xfrm flipV="1">
            <a:off x="2000250" y="5486400"/>
            <a:ext cx="525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Text Box 42"/>
          <p:cNvSpPr txBox="1">
            <a:spLocks noChangeArrowheads="1"/>
          </p:cNvSpPr>
          <p:nvPr/>
        </p:nvSpPr>
        <p:spPr bwMode="auto">
          <a:xfrm>
            <a:off x="4057650" y="5257800"/>
            <a:ext cx="5715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0200" name="Text Box 44"/>
          <p:cNvSpPr txBox="1">
            <a:spLocks noChangeArrowheads="1"/>
          </p:cNvSpPr>
          <p:nvPr/>
        </p:nvSpPr>
        <p:spPr bwMode="auto">
          <a:xfrm>
            <a:off x="3257550" y="39433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0201" name="Text Box 46"/>
          <p:cNvSpPr txBox="1">
            <a:spLocks noChangeArrowheads="1"/>
          </p:cNvSpPr>
          <p:nvPr/>
        </p:nvSpPr>
        <p:spPr bwMode="auto">
          <a:xfrm>
            <a:off x="3314700" y="43434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0202" name="Text Box 47"/>
          <p:cNvSpPr txBox="1">
            <a:spLocks noChangeArrowheads="1"/>
          </p:cNvSpPr>
          <p:nvPr/>
        </p:nvSpPr>
        <p:spPr bwMode="auto">
          <a:xfrm>
            <a:off x="3314700" y="46863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0203" name="Text Box 48"/>
          <p:cNvSpPr txBox="1">
            <a:spLocks noChangeArrowheads="1"/>
          </p:cNvSpPr>
          <p:nvPr/>
        </p:nvSpPr>
        <p:spPr bwMode="auto">
          <a:xfrm>
            <a:off x="3371850" y="50292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0204" name="Text Box 50"/>
          <p:cNvSpPr txBox="1">
            <a:spLocks noChangeArrowheads="1"/>
          </p:cNvSpPr>
          <p:nvPr/>
        </p:nvSpPr>
        <p:spPr bwMode="auto">
          <a:xfrm>
            <a:off x="1543050" y="54292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50205" name="Text Box 51"/>
          <p:cNvSpPr txBox="1">
            <a:spLocks noChangeArrowheads="1"/>
          </p:cNvSpPr>
          <p:nvPr/>
        </p:nvSpPr>
        <p:spPr bwMode="auto">
          <a:xfrm>
            <a:off x="1543050" y="5651500"/>
            <a:ext cx="514350" cy="368300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50206" name="Line 53"/>
          <p:cNvSpPr>
            <a:spLocks noChangeShapeType="1"/>
          </p:cNvSpPr>
          <p:nvPr/>
        </p:nvSpPr>
        <p:spPr bwMode="auto">
          <a:xfrm flipH="1">
            <a:off x="2171700" y="48006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54"/>
          <p:cNvSpPr>
            <a:spLocks noChangeShapeType="1"/>
          </p:cNvSpPr>
          <p:nvPr/>
        </p:nvSpPr>
        <p:spPr bwMode="auto">
          <a:xfrm flipH="1">
            <a:off x="2171700" y="51435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1238250"/>
            <a:ext cx="61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Student exercise marking </a:t>
            </a:r>
            <a:r>
              <a:rPr lang="en-US" sz="2800" dirty="0" err="1" smtClean="0">
                <a:solidFill>
                  <a:srgbClr val="FF0000"/>
                </a:solidFill>
              </a:rPr>
              <a:t>s,p,d</a:t>
            </a:r>
            <a:r>
              <a:rPr lang="en-US" sz="2800" dirty="0" smtClean="0">
                <a:solidFill>
                  <a:srgbClr val="FF0000"/>
                </a:solidFill>
              </a:rPr>
              <a:t> f regions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43150" y="2001330"/>
            <a:ext cx="4853387" cy="1049758"/>
          </a:xfrm>
          <a:custGeom>
            <a:avLst/>
            <a:gdLst>
              <a:gd name="connsiteX0" fmla="*/ 4853387 w 4853387"/>
              <a:gd name="connsiteY0" fmla="*/ 1049758 h 1049758"/>
              <a:gd name="connsiteX1" fmla="*/ 4248703 w 4853387"/>
              <a:gd name="connsiteY1" fmla="*/ 312339 h 1049758"/>
              <a:gd name="connsiteX2" fmla="*/ 2803361 w 4853387"/>
              <a:gd name="connsiteY2" fmla="*/ 2623 h 1049758"/>
              <a:gd name="connsiteX3" fmla="*/ 517361 w 4853387"/>
              <a:gd name="connsiteY3" fmla="*/ 179604 h 1049758"/>
              <a:gd name="connsiteX4" fmla="*/ 45413 w 4853387"/>
              <a:gd name="connsiteY4" fmla="*/ 459823 h 1049758"/>
              <a:gd name="connsiteX5" fmla="*/ 45413 w 4853387"/>
              <a:gd name="connsiteY5" fmla="*/ 902274 h 104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3387" h="1049758">
                <a:moveTo>
                  <a:pt x="4853387" y="1049758"/>
                </a:moveTo>
                <a:cubicBezTo>
                  <a:pt x="4721880" y="768309"/>
                  <a:pt x="4590374" y="486861"/>
                  <a:pt x="4248703" y="312339"/>
                </a:cubicBezTo>
                <a:cubicBezTo>
                  <a:pt x="3907032" y="137817"/>
                  <a:pt x="3425251" y="24745"/>
                  <a:pt x="2803361" y="2623"/>
                </a:cubicBezTo>
                <a:cubicBezTo>
                  <a:pt x="2181471" y="-19499"/>
                  <a:pt x="977019" y="103404"/>
                  <a:pt x="517361" y="179604"/>
                </a:cubicBezTo>
                <a:cubicBezTo>
                  <a:pt x="57703" y="255804"/>
                  <a:pt x="124071" y="339378"/>
                  <a:pt x="45413" y="459823"/>
                </a:cubicBezTo>
                <a:cubicBezTo>
                  <a:pt x="-33245" y="580268"/>
                  <a:pt x="6084" y="741271"/>
                  <a:pt x="45413" y="902274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62" y="1669855"/>
            <a:ext cx="347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Imagine He here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08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9" grpId="0" animBg="1"/>
      <p:bldP spid="50191" grpId="0" animBg="1"/>
      <p:bldP spid="50192" grpId="0" animBg="1"/>
      <p:bldP spid="50193" grpId="0" animBg="1"/>
      <p:bldP spid="50195" grpId="0" animBg="1"/>
      <p:bldP spid="50196" grpId="0" animBg="1"/>
      <p:bldP spid="50198" grpId="0" animBg="1"/>
      <p:bldP spid="50199" grpId="0" animBg="1"/>
      <p:bldP spid="50206" grpId="0" animBg="1"/>
      <p:bldP spid="50207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6764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Text book problems section 2.3 and 2.4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14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1171575" y="354013"/>
            <a:ext cx="668655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Singing the song…what is the complete electronic configuration of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….simplifications 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86600" y="4743450"/>
            <a:ext cx="9144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66FF"/>
                </a:solidFill>
              </a:rPr>
              <a:t>2</a:t>
            </a:r>
            <a:endParaRPr lang="en-US" altLang="en-US" sz="2400" b="1" dirty="0">
              <a:solidFill>
                <a:srgbClr val="0066FF"/>
              </a:solidFill>
            </a:endParaRPr>
          </a:p>
        </p:txBody>
      </p:sp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3600450" y="1828800"/>
            <a:ext cx="1143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1s</a:t>
            </a:r>
            <a:r>
              <a:rPr lang="en-US" altLang="en-US" sz="2400" b="1" baseline="30000">
                <a:solidFill>
                  <a:srgbClr val="D60093"/>
                </a:solidFill>
              </a:rPr>
              <a:t>2 </a:t>
            </a:r>
            <a:r>
              <a:rPr lang="en-US" altLang="en-US" sz="2400" b="1">
                <a:solidFill>
                  <a:srgbClr val="D60093"/>
                </a:solidFill>
              </a:rPr>
              <a:t>2s</a:t>
            </a:r>
            <a:r>
              <a:rPr lang="en-US" altLang="en-US" sz="2400" b="1" baseline="30000">
                <a:solidFill>
                  <a:srgbClr val="D60093"/>
                </a:solidFill>
              </a:rPr>
              <a:t>1</a:t>
            </a:r>
            <a:endParaRPr lang="en-US" altLang="en-US" sz="24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114550" y="5257800"/>
            <a:ext cx="5715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D60093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D60093"/>
                </a:solidFill>
              </a:rPr>
              <a:t>2 </a:t>
            </a:r>
            <a:endParaRPr lang="en-US" altLang="en-US" sz="2400" b="1" dirty="0">
              <a:solidFill>
                <a:srgbClr val="D60093"/>
              </a:solidFill>
            </a:endParaRPr>
          </a:p>
        </p:txBody>
      </p:sp>
      <p:pic>
        <p:nvPicPr>
          <p:cNvPr id="5120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28800"/>
            <a:ext cx="5372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86250"/>
            <a:ext cx="5314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Line 22"/>
          <p:cNvSpPr>
            <a:spLocks noChangeShapeType="1"/>
          </p:cNvSpPr>
          <p:nvPr/>
        </p:nvSpPr>
        <p:spPr bwMode="auto">
          <a:xfrm>
            <a:off x="2686050" y="177165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>
            <a:off x="5543550" y="182880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25"/>
          <p:cNvSpPr txBox="1">
            <a:spLocks noChangeArrowheads="1"/>
          </p:cNvSpPr>
          <p:nvPr/>
        </p:nvSpPr>
        <p:spPr bwMode="auto">
          <a:xfrm>
            <a:off x="2000250" y="1485900"/>
            <a:ext cx="342900" cy="369888"/>
          </a:xfrm>
          <a:prstGeom prst="rect">
            <a:avLst/>
          </a:prstGeom>
          <a:solidFill>
            <a:srgbClr val="FFFF9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1211" name="Text Box 26"/>
          <p:cNvSpPr txBox="1">
            <a:spLocks noChangeArrowheads="1"/>
          </p:cNvSpPr>
          <p:nvPr/>
        </p:nvSpPr>
        <p:spPr bwMode="auto">
          <a:xfrm>
            <a:off x="3714750" y="2286000"/>
            <a:ext cx="342900" cy="369888"/>
          </a:xfrm>
          <a:prstGeom prst="rect">
            <a:avLst/>
          </a:prstGeom>
          <a:solidFill>
            <a:srgbClr val="FFFF9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212" name="Text Box 28"/>
          <p:cNvSpPr txBox="1">
            <a:spLocks noChangeArrowheads="1"/>
          </p:cNvSpPr>
          <p:nvPr/>
        </p:nvSpPr>
        <p:spPr bwMode="auto">
          <a:xfrm>
            <a:off x="5886450" y="1657350"/>
            <a:ext cx="342900" cy="369888"/>
          </a:xfrm>
          <a:prstGeom prst="rect">
            <a:avLst/>
          </a:prstGeom>
          <a:solidFill>
            <a:srgbClr val="FFFF99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1213" name="Text Box 29"/>
          <p:cNvSpPr txBox="1">
            <a:spLocks noChangeArrowheads="1"/>
          </p:cNvSpPr>
          <p:nvPr/>
        </p:nvSpPr>
        <p:spPr bwMode="auto">
          <a:xfrm>
            <a:off x="1428750" y="4343400"/>
            <a:ext cx="342900" cy="369888"/>
          </a:xfrm>
          <a:prstGeom prst="rect">
            <a:avLst/>
          </a:prstGeom>
          <a:solidFill>
            <a:srgbClr val="FFFF9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1214" name="Text Box 30"/>
          <p:cNvSpPr txBox="1">
            <a:spLocks noChangeArrowheads="1"/>
          </p:cNvSpPr>
          <p:nvPr/>
        </p:nvSpPr>
        <p:spPr bwMode="auto">
          <a:xfrm>
            <a:off x="2743200" y="2857500"/>
            <a:ext cx="45720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1215" name="Text Box 31"/>
          <p:cNvSpPr txBox="1">
            <a:spLocks noChangeArrowheads="1"/>
          </p:cNvSpPr>
          <p:nvPr/>
        </p:nvSpPr>
        <p:spPr bwMode="auto">
          <a:xfrm>
            <a:off x="2686050" y="32575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1216" name="Text Box 32"/>
          <p:cNvSpPr txBox="1">
            <a:spLocks noChangeArrowheads="1"/>
          </p:cNvSpPr>
          <p:nvPr/>
        </p:nvSpPr>
        <p:spPr bwMode="auto">
          <a:xfrm>
            <a:off x="2686050" y="36004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1217" name="Text Box 33"/>
          <p:cNvSpPr txBox="1">
            <a:spLocks noChangeArrowheads="1"/>
          </p:cNvSpPr>
          <p:nvPr/>
        </p:nvSpPr>
        <p:spPr bwMode="auto">
          <a:xfrm>
            <a:off x="2743200" y="39433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1218" name="Text Box 34"/>
          <p:cNvSpPr txBox="1">
            <a:spLocks noChangeArrowheads="1"/>
          </p:cNvSpPr>
          <p:nvPr/>
        </p:nvSpPr>
        <p:spPr bwMode="auto">
          <a:xfrm>
            <a:off x="1485900" y="1885950"/>
            <a:ext cx="342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1219" name="Text Box 37"/>
          <p:cNvSpPr txBox="1">
            <a:spLocks noChangeArrowheads="1"/>
          </p:cNvSpPr>
          <p:nvPr/>
        </p:nvSpPr>
        <p:spPr bwMode="auto">
          <a:xfrm>
            <a:off x="304800" y="1007244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Will stay in first </a:t>
            </a:r>
            <a:r>
              <a:rPr lang="en-US" altLang="en-US" sz="2800" dirty="0" smtClean="0">
                <a:solidFill>
                  <a:srgbClr val="000000"/>
                </a:solidFill>
              </a:rPr>
              <a:t>3 </a:t>
            </a:r>
            <a:r>
              <a:rPr lang="en-US" altLang="en-US" sz="2800" dirty="0">
                <a:solidFill>
                  <a:srgbClr val="000000"/>
                </a:solidFill>
              </a:rPr>
              <a:t>rows </a:t>
            </a:r>
            <a:r>
              <a:rPr lang="en-US" altLang="en-US" sz="2800" dirty="0" smtClean="0">
                <a:solidFill>
                  <a:srgbClr val="000000"/>
                </a:solidFill>
              </a:rPr>
              <a:t>so d, </a:t>
            </a:r>
            <a:r>
              <a:rPr lang="en-US" altLang="en-US" sz="2800" dirty="0">
                <a:solidFill>
                  <a:srgbClr val="000000"/>
                </a:solidFill>
              </a:rPr>
              <a:t>f orbitals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1257300" y="4800600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2114550" y="177165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2057400" y="4800600"/>
            <a:ext cx="685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0000"/>
                </a:solidFill>
              </a:rPr>
              <a:t>1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6457950" y="4800600"/>
            <a:ext cx="800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371600" y="5257800"/>
            <a:ext cx="628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Li=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971800" y="5257800"/>
            <a:ext cx="6286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2s</a:t>
            </a:r>
            <a:r>
              <a:rPr lang="en-US" altLang="en-US" sz="2400" b="1" baseline="30000">
                <a:solidFill>
                  <a:srgbClr val="D60093"/>
                </a:solidFill>
              </a:rPr>
              <a:t>1</a:t>
            </a:r>
            <a:endParaRPr lang="en-US" altLang="en-US" sz="2400" b="1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2114550" y="1600200"/>
            <a:ext cx="502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49"/>
          <p:cNvSpPr>
            <a:spLocks noChangeShapeType="1"/>
          </p:cNvSpPr>
          <p:nvPr/>
        </p:nvSpPr>
        <p:spPr bwMode="auto">
          <a:xfrm>
            <a:off x="2114550" y="240030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486150" y="52578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Be=</a:t>
            </a:r>
          </a:p>
        </p:txBody>
      </p:sp>
      <p:sp>
        <p:nvSpPr>
          <p:cNvPr id="51229" name="Line 51"/>
          <p:cNvSpPr>
            <a:spLocks noChangeShapeType="1"/>
          </p:cNvSpPr>
          <p:nvPr/>
        </p:nvSpPr>
        <p:spPr bwMode="auto">
          <a:xfrm>
            <a:off x="2114550" y="2541968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197708" y="5245502"/>
            <a:ext cx="6286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0000"/>
                </a:solidFill>
              </a:rPr>
              <a:t>2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5372100" y="5257800"/>
            <a:ext cx="7429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6050" y="5257800"/>
            <a:ext cx="342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29200" y="5257800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4091" y="2887099"/>
            <a:ext cx="6372225" cy="1855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575775" y="1647256"/>
            <a:ext cx="4288664" cy="426243"/>
          </a:xfrm>
          <a:custGeom>
            <a:avLst/>
            <a:gdLst>
              <a:gd name="connsiteX0" fmla="*/ 4288664 w 4288664"/>
              <a:gd name="connsiteY0" fmla="*/ 323212 h 426243"/>
              <a:gd name="connsiteX1" fmla="*/ 3657600 w 4288664"/>
              <a:gd name="connsiteY1" fmla="*/ 26998 h 426243"/>
              <a:gd name="connsiteX2" fmla="*/ 2060619 w 4288664"/>
              <a:gd name="connsiteY2" fmla="*/ 39876 h 426243"/>
              <a:gd name="connsiteX3" fmla="*/ 437881 w 4288664"/>
              <a:gd name="connsiteY3" fmla="*/ 258817 h 426243"/>
              <a:gd name="connsiteX4" fmla="*/ 0 w 4288664"/>
              <a:gd name="connsiteY4" fmla="*/ 426243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664" h="426243">
                <a:moveTo>
                  <a:pt x="4288664" y="323212"/>
                </a:moveTo>
                <a:cubicBezTo>
                  <a:pt x="4158802" y="198716"/>
                  <a:pt x="4028941" y="74221"/>
                  <a:pt x="3657600" y="26998"/>
                </a:cubicBezTo>
                <a:cubicBezTo>
                  <a:pt x="3286259" y="-20225"/>
                  <a:pt x="2597239" y="1240"/>
                  <a:pt x="2060619" y="39876"/>
                </a:cubicBezTo>
                <a:cubicBezTo>
                  <a:pt x="1523999" y="78512"/>
                  <a:pt x="781318" y="194422"/>
                  <a:pt x="437881" y="258817"/>
                </a:cubicBezTo>
                <a:cubicBezTo>
                  <a:pt x="94444" y="323212"/>
                  <a:pt x="47222" y="374727"/>
                  <a:pt x="0" y="426243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31 L -0.04583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0231 L -0.07083 0.002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8" grpId="0" animBg="1"/>
      <p:bldP spid="39974" grpId="0"/>
      <p:bldP spid="39975" grpId="0" animBg="1"/>
      <p:bldP spid="39976" grpId="0" animBg="1"/>
      <p:bldP spid="39978" grpId="0"/>
      <p:bldP spid="39980" grpId="0"/>
      <p:bldP spid="39981" grpId="0" animBg="1"/>
      <p:bldP spid="39981" grpId="1" animBg="1"/>
      <p:bldP spid="39983" grpId="0" animBg="1"/>
      <p:bldP spid="51227" grpId="0" animBg="1"/>
      <p:bldP spid="39986" grpId="0"/>
      <p:bldP spid="51229" grpId="0" animBg="1"/>
      <p:bldP spid="39988" grpId="0" animBg="1"/>
      <p:bldP spid="39989" grpId="0" animBg="1"/>
      <p:bldP spid="39989" grpId="1" animBg="1"/>
      <p:bldP spid="32" grpId="0"/>
      <p:bldP spid="32" grpId="1"/>
      <p:bldP spid="33" grpId="0"/>
      <p:bldP spid="33" grpId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More textbook problems on basic Bohr model </a:t>
            </a:r>
          </a:p>
          <a:p>
            <a:pPr algn="ctr"/>
            <a:r>
              <a:rPr lang="en-US" sz="4400" dirty="0" smtClean="0"/>
              <a:t>Text 2.2</a:t>
            </a:r>
            <a:endParaRPr lang="en-US" sz="4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60067"/>
              </p:ext>
            </p:extLst>
          </p:nvPr>
        </p:nvGraphicFramePr>
        <p:xfrm>
          <a:off x="1371600" y="49722"/>
          <a:ext cx="5257800" cy="680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819655" imgH="7534116" progId="Acrobat.Document.DC">
                  <p:embed/>
                </p:oleObj>
              </mc:Choice>
              <mc:Fallback>
                <p:oleObj name="Acrobat Document" r:id="rId3" imgW="5819655" imgH="753411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9722"/>
                        <a:ext cx="5257800" cy="6808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12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270000" y="555625"/>
            <a:ext cx="657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spdf song</a:t>
            </a:r>
            <a:r>
              <a:rPr lang="en-US" altLang="en-US" sz="1800" b="1">
                <a:solidFill>
                  <a:srgbClr val="000000"/>
                </a:solidFill>
              </a:rPr>
              <a:t> –continued: YOU complete electronic configuration of: 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812800" y="1841500"/>
            <a:ext cx="914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</a:rPr>
              <a:t>He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Li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771650" y="1943100"/>
            <a:ext cx="685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1s</a:t>
            </a:r>
            <a:r>
              <a:rPr lang="en-US" altLang="en-US" sz="2400" b="1" baseline="30000">
                <a:solidFill>
                  <a:srgbClr val="000000"/>
                </a:solidFill>
              </a:rPr>
              <a:t>1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2457450"/>
            <a:ext cx="9144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</a:rPr>
              <a:t>1s</a:t>
            </a:r>
            <a:r>
              <a:rPr lang="en-US" altLang="en-US" sz="2400" b="1" baseline="30000">
                <a:solidFill>
                  <a:srgbClr val="0066FF"/>
                </a:solidFill>
              </a:rPr>
              <a:t>2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771650" y="2971800"/>
            <a:ext cx="1143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1s</a:t>
            </a:r>
            <a:r>
              <a:rPr lang="en-US" altLang="en-US" sz="2400" b="1" baseline="30000">
                <a:solidFill>
                  <a:srgbClr val="D60093"/>
                </a:solidFill>
              </a:rPr>
              <a:t>2 </a:t>
            </a:r>
            <a:r>
              <a:rPr lang="en-US" altLang="en-US" sz="2400" b="1">
                <a:solidFill>
                  <a:srgbClr val="D60093"/>
                </a:solidFill>
              </a:rPr>
              <a:t>2s</a:t>
            </a:r>
            <a:r>
              <a:rPr lang="en-US" altLang="en-US" sz="2400" b="1" baseline="30000">
                <a:solidFill>
                  <a:srgbClr val="D60093"/>
                </a:solidFill>
              </a:rPr>
              <a:t>1</a:t>
            </a:r>
            <a:endParaRPr lang="en-US" altLang="en-US" sz="2400" b="1">
              <a:solidFill>
                <a:srgbClr val="D60093"/>
              </a:solidFill>
            </a:endParaRP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1771650" y="3543300"/>
            <a:ext cx="12573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1s</a:t>
            </a:r>
            <a:r>
              <a:rPr lang="en-US" altLang="en-US" sz="2400" b="1" baseline="30000">
                <a:solidFill>
                  <a:srgbClr val="000000"/>
                </a:solidFill>
              </a:rPr>
              <a:t>2 </a:t>
            </a: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71650" y="4114800"/>
            <a:ext cx="165735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66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6666"/>
                </a:solidFill>
              </a:rPr>
              <a:t>2 </a:t>
            </a:r>
            <a:r>
              <a:rPr lang="en-US" altLang="en-US" sz="2400" b="1" dirty="0">
                <a:solidFill>
                  <a:srgbClr val="006666"/>
                </a:solidFill>
              </a:rPr>
              <a:t>2s</a:t>
            </a:r>
            <a:r>
              <a:rPr lang="en-US" altLang="en-US" sz="2400" b="1" baseline="30000" dirty="0">
                <a:solidFill>
                  <a:srgbClr val="006666"/>
                </a:solidFill>
              </a:rPr>
              <a:t>2 </a:t>
            </a:r>
            <a:r>
              <a:rPr lang="en-US" altLang="en-US" sz="2400" b="1" dirty="0">
                <a:solidFill>
                  <a:srgbClr val="006666"/>
                </a:solidFill>
              </a:rPr>
              <a:t>2p</a:t>
            </a:r>
            <a:r>
              <a:rPr lang="en-US" altLang="en-US" sz="2400" b="1" baseline="30000" dirty="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771650" y="514350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71650" y="4629150"/>
            <a:ext cx="1600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1s</a:t>
            </a:r>
            <a:r>
              <a:rPr lang="en-US" altLang="en-US" sz="2400" b="1" baseline="30000">
                <a:solidFill>
                  <a:srgbClr val="006666"/>
                </a:solidFill>
              </a:rPr>
              <a:t>2 </a:t>
            </a:r>
            <a:r>
              <a:rPr lang="en-US" altLang="en-US" sz="2400" b="1">
                <a:solidFill>
                  <a:srgbClr val="006666"/>
                </a:solidFill>
              </a:rPr>
              <a:t>2s</a:t>
            </a:r>
            <a:r>
              <a:rPr lang="en-US" altLang="en-US" sz="2400" b="1" baseline="30000">
                <a:solidFill>
                  <a:srgbClr val="006666"/>
                </a:solidFill>
              </a:rPr>
              <a:t>2 </a:t>
            </a:r>
            <a:r>
              <a:rPr lang="en-US" altLang="en-US" sz="2400" b="1">
                <a:solidFill>
                  <a:srgbClr val="006666"/>
                </a:solidFill>
              </a:rPr>
              <a:t>2p</a:t>
            </a:r>
            <a:r>
              <a:rPr lang="en-US" altLang="en-US" sz="24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325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828800"/>
            <a:ext cx="46863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3429000" y="1485900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			</a:t>
            </a:r>
            <a:r>
              <a:rPr lang="en-US" altLang="en-US" sz="1800" dirty="0" smtClean="0">
                <a:solidFill>
                  <a:srgbClr val="000000"/>
                </a:solidFill>
              </a:rPr>
              <a:t>       p</a:t>
            </a:r>
            <a:r>
              <a:rPr lang="en-US" altLang="en-US" sz="18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53261" name="Text Box 15"/>
          <p:cNvSpPr txBox="1">
            <a:spLocks noChangeArrowheads="1"/>
          </p:cNvSpPr>
          <p:nvPr/>
        </p:nvSpPr>
        <p:spPr bwMode="auto">
          <a:xfrm>
            <a:off x="3067050" y="1622425"/>
            <a:ext cx="285750" cy="25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altLang="en-US" sz="2100" b="1" dirty="0">
                <a:solidFill>
                  <a:srgbClr val="D60093"/>
                </a:solidFill>
              </a:rPr>
              <a:t>1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100" b="1" dirty="0">
                <a:solidFill>
                  <a:srgbClr val="D60093"/>
                </a:solidFill>
              </a:rPr>
              <a:t>2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100" b="1" dirty="0">
                <a:solidFill>
                  <a:srgbClr val="D60093"/>
                </a:solidFill>
              </a:rPr>
              <a:t>3</a:t>
            </a:r>
          </a:p>
          <a:p>
            <a:pPr>
              <a:spcBef>
                <a:spcPts val="600"/>
              </a:spcBef>
              <a:buFontTx/>
              <a:buNone/>
            </a:pPr>
            <a:endParaRPr lang="en-US" altLang="en-US" sz="2100" b="1" dirty="0">
              <a:solidFill>
                <a:srgbClr val="D60093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2100" b="1" dirty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D60093"/>
              </a:solidFill>
            </a:endParaRPr>
          </a:p>
        </p:txBody>
      </p:sp>
      <p:sp>
        <p:nvSpPr>
          <p:cNvPr id="53262" name="Line 16"/>
          <p:cNvSpPr>
            <a:spLocks noChangeShapeType="1"/>
          </p:cNvSpPr>
          <p:nvPr/>
        </p:nvSpPr>
        <p:spPr bwMode="auto">
          <a:xfrm>
            <a:off x="3943350" y="16573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/>
          <p:cNvSpPr>
            <a:spLocks noChangeShapeType="1"/>
          </p:cNvSpPr>
          <p:nvPr/>
        </p:nvSpPr>
        <p:spPr bwMode="auto">
          <a:xfrm>
            <a:off x="6400800" y="16002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3609975" y="4057650"/>
            <a:ext cx="742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229100" y="405765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1s</a:t>
            </a:r>
            <a:r>
              <a:rPr lang="en-US" altLang="en-US" sz="2400" b="1" baseline="30000">
                <a:solidFill>
                  <a:srgbClr val="3333CC"/>
                </a:solidFill>
              </a:rPr>
              <a:t>2 </a:t>
            </a:r>
            <a:r>
              <a:rPr lang="en-US" altLang="en-US" sz="2400" b="1">
                <a:solidFill>
                  <a:srgbClr val="3333CC"/>
                </a:solidFill>
              </a:rPr>
              <a:t>2s</a:t>
            </a:r>
            <a:r>
              <a:rPr lang="en-US" altLang="en-US" sz="2400" b="1" baseline="30000">
                <a:solidFill>
                  <a:srgbClr val="3333CC"/>
                </a:solidFill>
              </a:rPr>
              <a:t>2 </a:t>
            </a:r>
            <a:r>
              <a:rPr lang="en-US" altLang="en-US" sz="2400" b="1">
                <a:solidFill>
                  <a:srgbClr val="3333CC"/>
                </a:solidFill>
              </a:rPr>
              <a:t>2p</a:t>
            </a:r>
            <a:r>
              <a:rPr lang="en-US" altLang="en-US" sz="24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343400" y="468630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80"/>
                </a:solidFill>
              </a:rPr>
              <a:t>1s</a:t>
            </a:r>
            <a:r>
              <a:rPr lang="en-US" altLang="en-US" sz="2400" b="1" baseline="30000">
                <a:solidFill>
                  <a:srgbClr val="008080"/>
                </a:solidFill>
              </a:rPr>
              <a:t>2 </a:t>
            </a:r>
            <a:r>
              <a:rPr lang="en-US" altLang="en-US" sz="2400" b="1">
                <a:solidFill>
                  <a:srgbClr val="008080"/>
                </a:solidFill>
              </a:rPr>
              <a:t>2s</a:t>
            </a:r>
            <a:r>
              <a:rPr lang="en-US" altLang="en-US" sz="2400" b="1" baseline="30000">
                <a:solidFill>
                  <a:srgbClr val="008080"/>
                </a:solidFill>
              </a:rPr>
              <a:t>2 </a:t>
            </a:r>
            <a:r>
              <a:rPr lang="en-US" altLang="en-US" sz="2400" b="1">
                <a:solidFill>
                  <a:srgbClr val="008080"/>
                </a:solidFill>
              </a:rPr>
              <a:t>2p</a:t>
            </a:r>
            <a:r>
              <a:rPr lang="en-US" altLang="en-US" sz="24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286250" y="520065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684463"/>
            <a:ext cx="4762500" cy="1265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62865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428750" y="1028700"/>
            <a:ext cx="560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s				        p					</a:t>
            </a:r>
            <a:r>
              <a:rPr lang="en-US" altLang="en-US" sz="1800" dirty="0">
                <a:solidFill>
                  <a:srgbClr val="000000"/>
                </a:solidFill>
              </a:rPr>
              <a:t>			</a:t>
            </a:r>
            <a:r>
              <a:rPr lang="en-US" altLang="en-US" sz="1800" dirty="0" smtClean="0">
                <a:solidFill>
                  <a:srgbClr val="000000"/>
                </a:solidFill>
              </a:rPr>
              <a:t>		</a:t>
            </a:r>
            <a:r>
              <a:rPr lang="en-US" altLang="en-US" sz="180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628900" y="2686050"/>
            <a:ext cx="45720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628900" y="30289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28900" y="33718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86050" y="37719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 flipV="1">
            <a:off x="20002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6"/>
          <p:cNvSpPr>
            <a:spLocks noChangeShapeType="1"/>
          </p:cNvSpPr>
          <p:nvPr/>
        </p:nvSpPr>
        <p:spPr bwMode="auto">
          <a:xfrm flipV="1">
            <a:off x="53149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Text Box 23"/>
          <p:cNvSpPr txBox="1">
            <a:spLocks noChangeArrowheads="1"/>
          </p:cNvSpPr>
          <p:nvPr/>
        </p:nvSpPr>
        <p:spPr bwMode="auto">
          <a:xfrm>
            <a:off x="7372350" y="1085850"/>
            <a:ext cx="1162050" cy="73866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He</a:t>
            </a:r>
            <a:r>
              <a:rPr lang="en-US" altLang="en-US" sz="1800" dirty="0">
                <a:solidFill>
                  <a:srgbClr val="000000"/>
                </a:solidFill>
              </a:rPr>
              <a:t> is </a:t>
            </a:r>
            <a:r>
              <a:rPr lang="en-US" altLang="en-US" sz="2100" b="1" dirty="0">
                <a:solidFill>
                  <a:srgbClr val="000000"/>
                </a:solidFill>
              </a:rPr>
              <a:t>s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not</a:t>
            </a:r>
            <a:r>
              <a:rPr lang="en-US" altLang="en-US" sz="2100" dirty="0">
                <a:solidFill>
                  <a:srgbClr val="FF0000"/>
                </a:solidFill>
              </a:rPr>
              <a:t> </a:t>
            </a:r>
            <a:r>
              <a:rPr lang="en-US" altLang="en-US" sz="2100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7315200" y="1428750"/>
            <a:ext cx="1143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TextBox 12"/>
          <p:cNvSpPr txBox="1">
            <a:spLocks noChangeArrowheads="1"/>
          </p:cNvSpPr>
          <p:nvPr/>
        </p:nvSpPr>
        <p:spPr bwMode="auto">
          <a:xfrm>
            <a:off x="1428750" y="4091189"/>
            <a:ext cx="6743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IN-CLASS EXERCISE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COMPLETE ELECTRONIC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CONFIGURATIONS: row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And textbook problems section 2.5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850" y="2612548"/>
            <a:ext cx="6286500" cy="1563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 result for bye bye 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0292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257425"/>
            <a:ext cx="21097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67138" y="2403475"/>
            <a:ext cx="1919287" cy="1770063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100" kern="0"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4648200" y="3194050"/>
            <a:ext cx="157163" cy="18891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100" kern="0"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35213"/>
            <a:ext cx="23399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31863"/>
            <a:ext cx="5816600" cy="4730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7300" y="4470400"/>
            <a:ext cx="2400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Philosophical Magazine</a:t>
            </a:r>
            <a:r>
              <a:rPr lang="en-US" altLang="en-US" sz="1800"/>
              <a:t> </a:t>
            </a:r>
            <a:r>
              <a:rPr lang="en-US" altLang="en-US" sz="1800" b="1" u="sng"/>
              <a:t>44</a:t>
            </a:r>
            <a:r>
              <a:rPr lang="en-US" altLang="en-US" sz="1800"/>
              <a:t>, 295 (1897)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4400550"/>
            <a:ext cx="24574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Philosophical </a:t>
            </a:r>
          </a:p>
          <a:p>
            <a:r>
              <a:rPr lang="en-US" altLang="en-US" sz="1800" i="1"/>
              <a:t>Magazine  </a:t>
            </a:r>
            <a:r>
              <a:rPr lang="en-US" altLang="en-US" sz="1800"/>
              <a:t>Series 6, </a:t>
            </a:r>
          </a:p>
          <a:p>
            <a:r>
              <a:rPr lang="en-US" altLang="en-US" sz="1800"/>
              <a:t> </a:t>
            </a:r>
            <a:r>
              <a:rPr lang="en-US" altLang="en-US" sz="1800" b="1" u="sng"/>
              <a:t>21</a:t>
            </a:r>
            <a:r>
              <a:rPr lang="en-US" altLang="en-US" sz="1800"/>
              <a:t>,  669-688 (1911)</a:t>
            </a:r>
          </a:p>
          <a:p>
            <a:endParaRPr lang="en-US" altLang="en-US" sz="21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6975" y="1514475"/>
            <a:ext cx="227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Thomson Model    </a:t>
            </a:r>
            <a:r>
              <a:rPr lang="en-US" altLang="en-US" sz="2400" b="1"/>
              <a:t>  </a:t>
            </a:r>
          </a:p>
          <a:p>
            <a:r>
              <a:rPr lang="en-US" altLang="en-US" sz="2400" b="1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416050"/>
            <a:ext cx="257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91213" y="4400550"/>
            <a:ext cx="21097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Philosophical Magazine Series 6</a:t>
            </a:r>
          </a:p>
          <a:p>
            <a:r>
              <a:rPr lang="en-US" altLang="en-US" sz="1800"/>
              <a:t> </a:t>
            </a:r>
            <a:r>
              <a:rPr lang="en-US" altLang="en-US" sz="1800" b="1" u="sng"/>
              <a:t>26</a:t>
            </a:r>
            <a:r>
              <a:rPr lang="en-US" altLang="en-US" sz="1800"/>
              <a:t>. 1-25 (1913)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5050" y="1514475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Bohr Model</a:t>
            </a:r>
          </a:p>
          <a:p>
            <a:r>
              <a:rPr lang="en-US" altLang="en-US" sz="2400" b="1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10934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logcdn.com/www.aoltv.com/media/2009/06/cropbreaking_bad_lj_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542925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143000" y="4953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Walter White talking chemistry in “Breaking Bad” </a:t>
            </a:r>
          </a:p>
        </p:txBody>
      </p:sp>
      <p:pic>
        <p:nvPicPr>
          <p:cNvPr id="28676" name="Picture 4" descr="http://t1.gstatic.com/images?q=tbn:ANd9GcSbXqNcNi_Ljwm7MNSYmVY5JFJGpZ_52Cxp--0zmxoQz2KLAIpqO_04WTu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87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57200" y="344488"/>
            <a:ext cx="7620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What happened to chemistry ?????</a:t>
            </a:r>
          </a:p>
        </p:txBody>
      </p:sp>
    </p:spTree>
    <p:extLst>
      <p:ext uri="{BB962C8B-B14F-4D97-AF65-F5344CB8AC3E}">
        <p14:creationId xmlns:p14="http://schemas.microsoft.com/office/powerpoint/2010/main" val="15087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8" y="4467226"/>
            <a:ext cx="8915400" cy="142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Bohr can’t predict anything right  except H. The other elements have too many lines, e.g. 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Na </a:t>
            </a:r>
          </a:p>
          <a:p>
            <a:pPr marL="400050" indent="-400050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	</a:t>
            </a:r>
            <a:endParaRPr lang="en-US" altLang="en-US" dirty="0" smtClean="0">
              <a:solidFill>
                <a:srgbClr val="0066FF"/>
              </a:solidFill>
            </a:endParaRPr>
          </a:p>
          <a:p>
            <a:pPr marL="400050" indent="-400050">
              <a:buFontTx/>
              <a:buNone/>
            </a:pPr>
            <a:endParaRPr lang="en-US" altLang="en-US" dirty="0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85900" y="3486150"/>
            <a:ext cx="1404938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</a:t>
            </a:r>
            <a:r>
              <a:rPr lang="en-US" altLang="en-US" sz="3600" b="1">
                <a:solidFill>
                  <a:srgbClr val="000000"/>
                </a:solidFill>
                <a:sym typeface="Symbol" panose="05050102010706020507" pitchFamily="18" charset="2"/>
              </a:rPr>
              <a:t></a:t>
            </a:r>
            <a:r>
              <a:rPr lang="en-US" altLang="en-US" sz="3600" b="1">
                <a:solidFill>
                  <a:srgbClr val="0066FF"/>
                </a:solidFill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314950" y="2514600"/>
            <a:ext cx="8001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169025" y="2320925"/>
            <a:ext cx="18859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</a:rPr>
              <a:t>Bohr’s prediction: 1 </a:t>
            </a:r>
            <a:r>
              <a:rPr lang="en-US" sz="2700" b="1" dirty="0">
                <a:solidFill>
                  <a:srgbClr val="15B13E"/>
                </a:solidFill>
              </a:rPr>
              <a:t>green</a:t>
            </a:r>
            <a:r>
              <a:rPr lang="en-US" sz="2700" b="1" dirty="0">
                <a:solidFill>
                  <a:srgbClr val="FF0000"/>
                </a:solidFill>
              </a:rPr>
              <a:t> line</a:t>
            </a:r>
            <a:endParaRPr lang="en-US" sz="1575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666498" y="5489577"/>
            <a:ext cx="3997325" cy="1168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</a:rPr>
              <a:t>EXPERIMENT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FF"/>
                </a:solidFill>
              </a:rPr>
              <a:t>11 LINES OBSERVED</a:t>
            </a:r>
          </a:p>
        </p:txBody>
      </p:sp>
      <p:pic>
        <p:nvPicPr>
          <p:cNvPr id="31751" name="Picture 10" descr="r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06400"/>
            <a:ext cx="12842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149475"/>
            <a:ext cx="9286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940300" y="523875"/>
            <a:ext cx="1657350" cy="15684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Observed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Na-`D’ 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Is </a:t>
            </a:r>
            <a:r>
              <a:rPr lang="en-US" altLang="en-US" sz="2400" b="1">
                <a:solidFill>
                  <a:srgbClr val="FFFF00"/>
                </a:solidFill>
              </a:rPr>
              <a:t>yellow</a:t>
            </a: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993775"/>
            <a:ext cx="666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-66675" y="1085850"/>
            <a:ext cx="3314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Even worse..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Spectroscopists observe</a:t>
            </a:r>
            <a:r>
              <a:rPr lang="en-US" altLang="en-US" sz="2800" b="1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04800" y="2743200"/>
            <a:ext cx="27813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11</a:t>
            </a:r>
            <a:r>
              <a:rPr lang="en-US" altLang="en-US" sz="3600" b="1">
                <a:solidFill>
                  <a:srgbClr val="CCCCFF"/>
                </a:solidFill>
              </a:rPr>
              <a:t> </a:t>
            </a:r>
            <a:r>
              <a:rPr lang="en-US" altLang="en-US" sz="3600" b="1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31757" name="TextBox 18"/>
          <p:cNvSpPr txBox="1">
            <a:spLocks noChangeArrowheads="1"/>
          </p:cNvSpPr>
          <p:nvPr/>
        </p:nvSpPr>
        <p:spPr bwMode="auto">
          <a:xfrm>
            <a:off x="7080250" y="769938"/>
            <a:ext cx="1138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1930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Bohr theory</a:t>
            </a:r>
          </a:p>
        </p:txBody>
      </p:sp>
      <p:sp>
        <p:nvSpPr>
          <p:cNvPr id="31758" name="TextBox 21"/>
          <p:cNvSpPr txBox="1">
            <a:spLocks noChangeArrowheads="1"/>
          </p:cNvSpPr>
          <p:nvPr/>
        </p:nvSpPr>
        <p:spPr bwMode="auto">
          <a:xfrm>
            <a:off x="693738" y="280988"/>
            <a:ext cx="377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</a:rPr>
              <a:t>Bohr’s little Problem…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629" y="5412057"/>
            <a:ext cx="393541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Bohr</a:t>
            </a:r>
          </a:p>
          <a:p>
            <a:r>
              <a:rPr lang="en-US" sz="4000" dirty="0" smtClean="0"/>
              <a:t>1 line predicted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21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7788"/>
            <a:ext cx="5829300" cy="857250"/>
          </a:xfrm>
        </p:spPr>
        <p:txBody>
          <a:bodyPr/>
          <a:lstStyle/>
          <a:p>
            <a:r>
              <a:rPr lang="en-US" altLang="en-US" smtClean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6700" y="2171700"/>
            <a:ext cx="7734300" cy="12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0000"/>
                </a:solidFill>
              </a:rPr>
              <a:t>Can’t predict magnetic `fine’ structure of </a:t>
            </a:r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e.g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0066FF"/>
                </a:solidFill>
              </a:rPr>
              <a:t>…</a:t>
            </a:r>
            <a:r>
              <a:rPr lang="en-US" altLang="en-US" sz="2100" b="1" dirty="0">
                <a:solidFill>
                  <a:srgbClr val="0066FF"/>
                </a:solidFill>
                <a:latin typeface="Lucida Sans" panose="020B0602030504020204" pitchFamily="34" charset="0"/>
              </a:rPr>
              <a:t>magnetize </a:t>
            </a:r>
            <a:r>
              <a:rPr lang="en-US" altLang="en-US" sz="2100" b="1" dirty="0">
                <a:solidFill>
                  <a:srgbClr val="FF0000"/>
                </a:solidFill>
                <a:latin typeface="Lucida Sans" panose="020B0602030504020204" pitchFamily="34" charset="0"/>
              </a:rPr>
              <a:t>H</a:t>
            </a:r>
            <a:r>
              <a:rPr lang="en-US" altLang="en-US" sz="2100" b="1" dirty="0">
                <a:solidFill>
                  <a:srgbClr val="0066FF"/>
                </a:solidFill>
                <a:latin typeface="Lucida Sans" panose="020B0602030504020204" pitchFamily="34" charset="0"/>
              </a:rPr>
              <a:t> and even </a:t>
            </a:r>
            <a:r>
              <a:rPr lang="en-US" altLang="en-US" sz="2100" b="1" dirty="0">
                <a:solidFill>
                  <a:srgbClr val="FF0000"/>
                </a:solidFill>
                <a:latin typeface="Lucida Sans" panose="020B0602030504020204" pitchFamily="34" charset="0"/>
              </a:rPr>
              <a:t>n=1</a:t>
            </a:r>
            <a:r>
              <a:rPr lang="en-US" altLang="en-US" sz="2100" b="1" dirty="0">
                <a:solidFill>
                  <a:srgbClr val="0066FF"/>
                </a:solidFill>
                <a:latin typeface="Lucida Sans" panose="020B0602030504020204" pitchFamily="34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Lucida Sans" panose="020B0602030504020204" pitchFamily="34" charset="0"/>
              </a:rPr>
              <a:t>splits into </a:t>
            </a:r>
            <a:r>
              <a:rPr lang="en-US" altLang="en-US" sz="2100" b="1" dirty="0">
                <a:solidFill>
                  <a:srgbClr val="0066FF"/>
                </a:solidFill>
                <a:latin typeface="Lucida Sans" panose="020B0602030504020204" pitchFamily="34" charset="0"/>
                <a:sym typeface="Wingdings" panose="05000000000000000000" pitchFamily="2" charset="2"/>
              </a:rPr>
              <a:t>2 lines</a:t>
            </a:r>
            <a:endParaRPr lang="en-US" altLang="en-US" sz="2100" b="1" dirty="0">
              <a:solidFill>
                <a:srgbClr val="0066FF"/>
              </a:solidFill>
              <a:latin typeface="Lucida Sans" panose="020B0602030504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2571750" y="2971800"/>
            <a:ext cx="0" cy="742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143250" y="3286125"/>
            <a:ext cx="12573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629150" y="2971800"/>
            <a:ext cx="0" cy="8350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314950" y="2971800"/>
            <a:ext cx="0" cy="835025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514600" y="3697288"/>
            <a:ext cx="2800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29250" y="3143250"/>
            <a:ext cx="1371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3000">
                <a:solidFill>
                  <a:srgbClr val="0066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 </a:t>
            </a:r>
            <a:r>
              <a:rPr lang="en-US" altLang="en-US" sz="3000">
                <a:solidFill>
                  <a:srgbClr val="0066FF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66700" y="4845050"/>
            <a:ext cx="7296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sym typeface="Wingdings" panose="05000000000000000000" pitchFamily="2" charset="2"/>
              </a:rPr>
              <a:t> </a:t>
            </a:r>
            <a:r>
              <a:rPr lang="en-US" altLang="en-US" sz="2700" b="1">
                <a:solidFill>
                  <a:srgbClr val="000000"/>
                </a:solidFill>
              </a:rPr>
              <a:t>Not even the smartest theoretical physicists of the day (Sommerfeld, Planck, Dirac) can make </a:t>
            </a:r>
            <a:r>
              <a:rPr lang="en-US" altLang="en-US" sz="2700" b="1">
                <a:solidFill>
                  <a:srgbClr val="FF0000"/>
                </a:solidFill>
              </a:rPr>
              <a:t>1</a:t>
            </a:r>
            <a:r>
              <a:rPr lang="en-US" altLang="en-US" sz="2700" b="1">
                <a:solidFill>
                  <a:srgbClr val="0066FF"/>
                </a:solidFill>
              </a:rPr>
              <a:t>=2</a:t>
            </a:r>
            <a:r>
              <a:rPr lang="en-US" altLang="en-US" sz="2700" b="1">
                <a:solidFill>
                  <a:srgbClr val="000000"/>
                </a:solidFill>
              </a:rPr>
              <a:t> or </a:t>
            </a:r>
            <a:r>
              <a:rPr lang="en-US" altLang="en-US" sz="2700" b="1">
                <a:solidFill>
                  <a:srgbClr val="FF0000"/>
                </a:solidFill>
              </a:rPr>
              <a:t>1</a:t>
            </a:r>
            <a:r>
              <a:rPr lang="en-US" altLang="en-US" sz="2700" b="1">
                <a:solidFill>
                  <a:srgbClr val="000000"/>
                </a:solidFill>
              </a:rPr>
              <a:t>=</a:t>
            </a:r>
            <a:r>
              <a:rPr lang="en-US" altLang="en-US" sz="2700" b="1">
                <a:solidFill>
                  <a:srgbClr val="0066FF"/>
                </a:solidFill>
              </a:rPr>
              <a:t>11</a:t>
            </a:r>
            <a:r>
              <a:rPr lang="en-US" altLang="en-US" sz="2700" b="1">
                <a:solidFill>
                  <a:srgbClr val="000000"/>
                </a:solidFill>
              </a:rPr>
              <a:t>…. with Bohr’s model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085850" y="1247775"/>
            <a:ext cx="782955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even Bohr’s predictions for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have problems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72050" y="2971800"/>
            <a:ext cx="0" cy="8350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79" y="2257425"/>
            <a:ext cx="21097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802063" y="2509838"/>
            <a:ext cx="1603375" cy="1915105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100" kern="0" dirty="0" smtClean="0"/>
          </a:p>
          <a:p>
            <a:pPr algn="ctr">
              <a:spcBef>
                <a:spcPct val="50000"/>
              </a:spcBef>
              <a:defRPr/>
            </a:pPr>
            <a:endParaRPr lang="en-US" sz="2100" kern="0" dirty="0"/>
          </a:p>
          <a:p>
            <a:pPr algn="ctr">
              <a:spcBef>
                <a:spcPct val="50000"/>
              </a:spcBef>
              <a:defRPr/>
            </a:pPr>
            <a:endParaRPr lang="en-US" sz="2100" kern="0" dirty="0"/>
          </a:p>
        </p:txBody>
      </p:sp>
      <p:sp>
        <p:nvSpPr>
          <p:cNvPr id="4" name="Oval 3"/>
          <p:cNvSpPr/>
          <p:nvPr/>
        </p:nvSpPr>
        <p:spPr bwMode="auto">
          <a:xfrm>
            <a:off x="4505392" y="3398495"/>
            <a:ext cx="76200" cy="13778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100" kern="0"/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35213"/>
            <a:ext cx="23399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31863"/>
            <a:ext cx="5816600" cy="4730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7300" y="4470400"/>
            <a:ext cx="2400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Philosophical Magazine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 u="sng">
                <a:solidFill>
                  <a:srgbClr val="000000"/>
                </a:solidFill>
              </a:rPr>
              <a:t>44</a:t>
            </a:r>
            <a:r>
              <a:rPr lang="en-US" altLang="en-US" sz="1800">
                <a:solidFill>
                  <a:srgbClr val="000000"/>
                </a:solidFill>
              </a:rPr>
              <a:t>, 295 (1897)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4680530"/>
            <a:ext cx="24574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</a:rPr>
              <a:t>Philosophical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</a:rPr>
              <a:t>Magazine  </a:t>
            </a:r>
            <a:r>
              <a:rPr lang="en-US" altLang="en-US" sz="1800" dirty="0">
                <a:solidFill>
                  <a:srgbClr val="000000"/>
                </a:solidFill>
              </a:rPr>
              <a:t>Series 6,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b="1" u="sng" dirty="0">
                <a:solidFill>
                  <a:srgbClr val="000000"/>
                </a:solidFill>
              </a:rPr>
              <a:t>21</a:t>
            </a:r>
            <a:r>
              <a:rPr lang="en-US" altLang="en-US" sz="1800" dirty="0">
                <a:solidFill>
                  <a:srgbClr val="000000"/>
                </a:solidFill>
              </a:rPr>
              <a:t>,  669-688 (1911)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6975" y="1514475"/>
            <a:ext cx="227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Thomson Model    </a:t>
            </a:r>
            <a:r>
              <a:rPr lang="en-US" altLang="en-US" sz="2400" b="1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416050"/>
            <a:ext cx="257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52172" y="4498181"/>
            <a:ext cx="21097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</a:rPr>
              <a:t>Philosophical Magazine Series 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b="1" u="sng" dirty="0">
                <a:solidFill>
                  <a:srgbClr val="000000"/>
                </a:solidFill>
              </a:rPr>
              <a:t>26</a:t>
            </a:r>
            <a:r>
              <a:rPr lang="en-US" altLang="en-US" sz="1800" dirty="0">
                <a:solidFill>
                  <a:srgbClr val="000000"/>
                </a:solidFill>
              </a:rPr>
              <a:t>. 1-25 (1913)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49816" y="1514475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Bohr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1913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57300" y="2257425"/>
            <a:ext cx="2114550" cy="2212975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257300" y="2422525"/>
            <a:ext cx="2209800" cy="2047875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70208" y="2342386"/>
            <a:ext cx="2114550" cy="2212975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510716" y="2369319"/>
            <a:ext cx="2208213" cy="2047875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45" y="2022475"/>
            <a:ext cx="22812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603375"/>
            <a:ext cx="666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1938" y="442466"/>
            <a:ext cx="1139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??</a:t>
            </a:r>
          </a:p>
          <a:p>
            <a:r>
              <a:rPr lang="en-US" sz="3200" dirty="0" smtClean="0"/>
              <a:t>1</a:t>
            </a:r>
            <a:r>
              <a:rPr lang="en-US" sz="3200" dirty="0" smtClean="0">
                <a:sym typeface="Symbol" panose="05050102010706020507" pitchFamily="18" charset="2"/>
              </a:rPr>
              <a:t>11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33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804988"/>
            <a:ext cx="327818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357313" y="676275"/>
            <a:ext cx="622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“</a:t>
            </a:r>
            <a:r>
              <a:rPr lang="en-US" altLang="en-US" sz="3000" b="1">
                <a:solidFill>
                  <a:srgbClr val="000000"/>
                </a:solidFill>
              </a:rPr>
              <a:t>Model 4: The spectroscopist’s atom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9338" y="2343150"/>
            <a:ext cx="2914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</a:rPr>
              <a:t>…</a:t>
            </a:r>
            <a:r>
              <a:rPr lang="en-US" altLang="en-US" sz="3000" b="1">
                <a:solidFill>
                  <a:srgbClr val="000000"/>
                </a:solidFill>
              </a:rPr>
              <a:t>or why we sing the spdf song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7413" y="1258888"/>
            <a:ext cx="3971925" cy="508000"/>
          </a:xfrm>
          <a:prstGeom prst="rect">
            <a:avLst/>
          </a:prstGeom>
          <a:solidFill>
            <a:schemeClr val="accent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</a:rPr>
              <a:t>My way or the highway…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44" y="3387290"/>
            <a:ext cx="2230438" cy="15414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5538" y="5084763"/>
            <a:ext cx="7100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</a:rPr>
              <a:t>The spectroscopists description of what they deduce from observing lines </a:t>
            </a:r>
            <a:r>
              <a:rPr lang="en-US" altLang="en-US" sz="2700" b="1" u="sng">
                <a:solidFill>
                  <a:srgbClr val="000000"/>
                </a:solidFill>
              </a:rPr>
              <a:t>is</a:t>
            </a:r>
            <a:r>
              <a:rPr lang="en-US" altLang="en-US" sz="2700" b="1">
                <a:solidFill>
                  <a:srgbClr val="000000"/>
                </a:solidFill>
              </a:rPr>
              <a:t> the `atom’</a:t>
            </a:r>
          </a:p>
        </p:txBody>
      </p:sp>
    </p:spTree>
    <p:extLst>
      <p:ext uri="{BB962C8B-B14F-4D97-AF65-F5344CB8AC3E}">
        <p14:creationId xmlns:p14="http://schemas.microsoft.com/office/powerpoint/2010/main" val="35680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943100" y="1828800"/>
            <a:ext cx="5429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Link to atomic line spectra of elements…none of which Bohr can explain except H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485900" y="3486150"/>
            <a:ext cx="605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cs typeface="Segoe UI" panose="020B0502040204020203" pitchFamily="34" charset="0"/>
                <a:hlinkClick r:id="rId2"/>
              </a:rPr>
              <a:t>http://chemistry.bd.psu.edu/jircitano/periodic4.html</a:t>
            </a:r>
            <a:endParaRPr lang="en-US" altLang="en-US" sz="1800" b="1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57300" y="670725"/>
            <a:ext cx="6286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The observed spectra define the energy levels in the elements</a:t>
            </a:r>
          </a:p>
        </p:txBody>
      </p:sp>
    </p:spTree>
    <p:extLst>
      <p:ext uri="{BB962C8B-B14F-4D97-AF65-F5344CB8AC3E}">
        <p14:creationId xmlns:p14="http://schemas.microsoft.com/office/powerpoint/2010/main" val="2678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714</Words>
  <Application>Microsoft Office PowerPoint</Application>
  <PresentationFormat>On-screen Show (4:3)</PresentationFormat>
  <Paragraphs>249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Lucida Sans</vt:lpstr>
      <vt:lpstr>Segoe UI</vt:lpstr>
      <vt:lpstr>Symbol</vt:lpstr>
      <vt:lpstr>Times New Roman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sing the spdf song without memorizing the energy levels: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133</cp:revision>
  <dcterms:created xsi:type="dcterms:W3CDTF">2010-01-13T02:23:53Z</dcterms:created>
  <dcterms:modified xsi:type="dcterms:W3CDTF">2017-09-13T13:54:04Z</dcterms:modified>
</cp:coreProperties>
</file>