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86" r:id="rId2"/>
    <p:sldId id="388" r:id="rId3"/>
    <p:sldId id="389" r:id="rId4"/>
    <p:sldId id="375" r:id="rId5"/>
    <p:sldId id="378" r:id="rId6"/>
    <p:sldId id="379" r:id="rId7"/>
    <p:sldId id="381" r:id="rId8"/>
    <p:sldId id="382" r:id="rId9"/>
    <p:sldId id="383" r:id="rId10"/>
    <p:sldId id="392" r:id="rId11"/>
    <p:sldId id="412" r:id="rId12"/>
    <p:sldId id="390" r:id="rId13"/>
    <p:sldId id="387" r:id="rId14"/>
    <p:sldId id="391" r:id="rId15"/>
    <p:sldId id="38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54"/>
    <a:srgbClr val="821072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8" autoAdjust="0"/>
    <p:restoredTop sz="99545" autoAdjust="0"/>
  </p:normalViewPr>
  <p:slideViewPr>
    <p:cSldViewPr>
      <p:cViewPr varScale="1">
        <p:scale>
          <a:sx n="86" d="100"/>
          <a:sy n="86" d="100"/>
        </p:scale>
        <p:origin x="10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16C3EB36-93F7-4CFF-86D2-8A729D304899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953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33C5F8D-FE32-4073-ADE5-C5FDEA126CF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72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89911DD2-6663-4A98-928B-34DCCC89D60C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320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5666969-20F2-445C-BA6C-548EC78DD7F9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1849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sMnOgrShqFtjsM&amp;tbnid=7yv-1AYiBusQNM:&amp;ved=0CAUQjRw&amp;url=http://deskarati.com/2011/06/27/louis-de-broglie/&amp;ei=uUUnUtGzA5ax4AOduIDQAw&amp;bvm=bv.51495398,d.cWc&amp;psig=AFQjCNE-SVwIutJ8AIz4jdijSUJ6Ba7hQw&amp;ust=137839185750022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0048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	    Oooh</a:t>
            </a:r>
            <a:r>
              <a:rPr lang="en-US" sz="2800" dirty="0" smtClean="0"/>
              <a:t>    %^&amp;*!!</a:t>
            </a:r>
          </a:p>
          <a:p>
            <a:r>
              <a:rPr lang="en-US" sz="2800" dirty="0" smtClean="0"/>
              <a:t>  </a:t>
            </a:r>
            <a:r>
              <a:rPr lang="en-US" sz="2800" dirty="0"/>
              <a:t> </a:t>
            </a:r>
            <a:r>
              <a:rPr lang="en-US" sz="2800" dirty="0" smtClean="0"/>
              <a:t> 	 </a:t>
            </a:r>
            <a:r>
              <a:rPr lang="en-US" sz="2800" dirty="0"/>
              <a:t>I</a:t>
            </a:r>
            <a:r>
              <a:rPr lang="en-US" sz="2800" dirty="0" smtClean="0"/>
              <a:t>ts ^$#U^) Monday</a:t>
            </a:r>
          </a:p>
          <a:p>
            <a:r>
              <a:rPr lang="en-US" sz="2800" dirty="0" smtClean="0"/>
              <a:t>Mini-quiz on light, energy and Bohr 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next Wednesday</a:t>
            </a:r>
            <a:endParaRPr lang="en-US" sz="2800" dirty="0"/>
          </a:p>
        </p:txBody>
      </p:sp>
      <p:pic>
        <p:nvPicPr>
          <p:cNvPr id="3074" name="Picture 2" descr="Image result for sad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20907"/>
            <a:ext cx="53340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4812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Bohr’s Quantum jump pix…really weird stuff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429000" y="2438400"/>
            <a:ext cx="19812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419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3352800" y="3352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828800" y="990600"/>
            <a:ext cx="5105400" cy="495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257800" y="2667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n=1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90600" y="259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n=2</a:t>
            </a: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381000" y="3429000"/>
            <a:ext cx="1219200" cy="0"/>
          </a:xfrm>
          <a:prstGeom prst="line">
            <a:avLst/>
          </a:prstGeom>
          <a:noFill/>
          <a:ln w="92075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76200" y="3733800"/>
            <a:ext cx="19812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Light with exactly energy E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12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3434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0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12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914400" y="2286000"/>
            <a:ext cx="1143000" cy="3810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6629400" y="1087818"/>
            <a:ext cx="2286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Light with </a:t>
            </a: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different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energy than E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12 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(even if</a:t>
            </a:r>
            <a:r>
              <a:rPr lang="en-US" sz="2800" b="1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a tiny, tiny bit smaller)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971800" y="1087818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Mr. electron </a:t>
            </a:r>
            <a:r>
              <a:rPr lang="en-US" sz="2800" b="1" dirty="0" err="1">
                <a:solidFill>
                  <a:srgbClr val="FF0066"/>
                </a:solidFill>
                <a:latin typeface="Arial" charset="0"/>
              </a:rPr>
              <a:t>sez</a:t>
            </a: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 FU…hell no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latin typeface="Arial" charset="0"/>
              </a:rPr>
              <a:t>I won’t go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2286000" y="3962400"/>
            <a:ext cx="2057400" cy="86177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  <a:latin typeface="Arial" charset="0"/>
              </a:rPr>
              <a:t>Magic happens</a:t>
            </a:r>
          </a:p>
        </p:txBody>
      </p:sp>
    </p:spTree>
    <p:extLst>
      <p:ext uri="{BB962C8B-B14F-4D97-AF65-F5344CB8AC3E}">
        <p14:creationId xmlns:p14="http://schemas.microsoft.com/office/powerpoint/2010/main" val="3722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 L 0.187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0.13333 0.1 " pathEditMode="relative" ptsTypes="AA">
                                      <p:cBhvr>
                                        <p:cTn id="61" dur="2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1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1" grpId="1" animBg="1"/>
      <p:bldP spid="111621" grpId="2" animBg="1"/>
      <p:bldP spid="111623" grpId="0" animBg="1"/>
      <p:bldP spid="111623" grpId="1" animBg="1"/>
      <p:bldP spid="111626" grpId="0" animBg="1"/>
      <p:bldP spid="111627" grpId="0" animBg="1"/>
      <p:bldP spid="111630" grpId="0" animBg="1"/>
      <p:bldP spid="111630" grpId="1" animBg="1"/>
      <p:bldP spid="111631" grpId="0" animBg="1"/>
      <p:bldP spid="111632" grpId="0"/>
      <p:bldP spid="111633" grpId="0" animBg="1"/>
      <p:bldP spid="1116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starts here, t=0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 magnified 100,000X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here t=t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436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</a:t>
            </a:r>
          </a:p>
          <a:p>
            <a:r>
              <a:rPr lang="en-US" dirty="0"/>
              <a:t>h</a:t>
            </a:r>
            <a:r>
              <a:rPr lang="en-US" dirty="0" smtClean="0"/>
              <a:t>ere t=t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242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t=t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….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Bohr </a:t>
            </a:r>
            <a:r>
              <a:rPr lang="en-US" sz="3200" dirty="0" smtClean="0"/>
              <a:t>picture of electron motion in atoms: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electrons as magic popcorn : or why the electron never goes to the proton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at t=t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760" y="1752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never, ever here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83387" y="2860584"/>
            <a:ext cx="2020973" cy="8104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/>
      <p:bldP spid="5" grpId="1"/>
      <p:bldP spid="6" grpId="0" animBg="1"/>
      <p:bldP spid="7" grpId="0"/>
      <p:bldP spid="16" grpId="0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5" grpId="0" animBg="1"/>
      <p:bldP spid="35" grpId="1" animBg="1"/>
      <p:bldP spid="35" grpId="2" animBg="1"/>
      <p:bldP spid="36" grpId="0"/>
      <p:bldP spid="36" grpId="1"/>
      <p:bldP spid="39" grpId="0" animBg="1"/>
      <p:bldP spid="39" grpId="1" animBg="1"/>
      <p:bldP spid="39" grpId="2" animBg="1"/>
      <p:bldP spid="40" grpId="0"/>
      <p:bldP spid="40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1760"/>
              </p:ext>
            </p:extLst>
          </p:nvPr>
        </p:nvGraphicFramePr>
        <p:xfrm>
          <a:off x="228600" y="7434"/>
          <a:ext cx="5537686" cy="71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Acrobat Document" r:id="rId3" imgW="5819655" imgH="7534116" progId="Acrobat.Document.DC">
                  <p:embed/>
                </p:oleObj>
              </mc:Choice>
              <mc:Fallback>
                <p:oleObj name="Acrobat Document" r:id="rId3" imgW="5819655" imgH="753411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7434"/>
                        <a:ext cx="5537686" cy="717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152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Visualizing Bohr atom absorptions for H atom  p. 38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3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00901"/>
              </p:ext>
            </p:extLst>
          </p:nvPr>
        </p:nvGraphicFramePr>
        <p:xfrm>
          <a:off x="1371600" y="49722"/>
          <a:ext cx="5257800" cy="6808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r:id="rId3" imgW="5819655" imgH="7534116" progId="Acrobat.Document.DC">
                  <p:embed/>
                </p:oleObj>
              </mc:Choice>
              <mc:Fallback>
                <p:oleObj name="Acrobat Document" r:id="rId3" imgW="5819655" imgH="753411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49722"/>
                        <a:ext cx="5257800" cy="6808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81800" y="45720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Visualizing</a:t>
            </a:r>
          </a:p>
          <a:p>
            <a:r>
              <a:rPr lang="en-US" sz="2800" dirty="0" smtClean="0"/>
              <a:t>Bohr atom emissions for H atom </a:t>
            </a:r>
          </a:p>
          <a:p>
            <a:endParaRPr lang="en-US" sz="2800" dirty="0"/>
          </a:p>
          <a:p>
            <a:r>
              <a:rPr lang="en-US" sz="2800" dirty="0" smtClean="0"/>
              <a:t>(Text pg. 39)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8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764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Text Problems illustrating Bohr atom E vs. f. vs. </a:t>
            </a:r>
            <a:r>
              <a:rPr lang="en-US" sz="4400" dirty="0" smtClean="0">
                <a:sym typeface="Symbol" panose="05050102010706020507" pitchFamily="18" charset="2"/>
              </a:rPr>
              <a:t> connections  </a:t>
            </a:r>
            <a:r>
              <a:rPr lang="en-US" sz="4400" smtClean="0">
                <a:sym typeface="Symbol" panose="05050102010706020507" pitchFamily="18" charset="2"/>
              </a:rPr>
              <a:t>(2.2)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65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257425"/>
            <a:ext cx="21097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67138" y="2403475"/>
            <a:ext cx="1919287" cy="1770063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100" kern="0"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 flipH="1">
            <a:off x="4648200" y="3194050"/>
            <a:ext cx="157163" cy="188913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100" kern="0"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35213"/>
            <a:ext cx="23399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931863"/>
            <a:ext cx="5816600" cy="4730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7300" y="4470400"/>
            <a:ext cx="2400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Philosophical Magazine</a:t>
            </a:r>
            <a:r>
              <a:rPr lang="en-US" altLang="en-US" sz="1800"/>
              <a:t> </a:t>
            </a:r>
            <a:r>
              <a:rPr lang="en-US" altLang="en-US" sz="1800" b="1" u="sng"/>
              <a:t>44</a:t>
            </a:r>
            <a:r>
              <a:rPr lang="en-US" altLang="en-US" sz="1800"/>
              <a:t>, 295 (1897)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4400550"/>
            <a:ext cx="24574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Philosophical </a:t>
            </a:r>
          </a:p>
          <a:p>
            <a:r>
              <a:rPr lang="en-US" altLang="en-US" sz="1800" i="1"/>
              <a:t>Magazine  </a:t>
            </a:r>
            <a:r>
              <a:rPr lang="en-US" altLang="en-US" sz="1800"/>
              <a:t>Series 6, </a:t>
            </a:r>
          </a:p>
          <a:p>
            <a:r>
              <a:rPr lang="en-US" altLang="en-US" sz="1800"/>
              <a:t> </a:t>
            </a:r>
            <a:r>
              <a:rPr lang="en-US" altLang="en-US" sz="1800" b="1" u="sng"/>
              <a:t>21</a:t>
            </a:r>
            <a:r>
              <a:rPr lang="en-US" altLang="en-US" sz="1800"/>
              <a:t>,  669-688 (1911)</a:t>
            </a:r>
          </a:p>
          <a:p>
            <a:endParaRPr lang="en-US" altLang="en-US" sz="21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6975" y="1514475"/>
            <a:ext cx="2270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Thomson Model    </a:t>
            </a:r>
            <a:r>
              <a:rPr lang="en-US" altLang="en-US" sz="2400" b="1"/>
              <a:t>  </a:t>
            </a:r>
          </a:p>
          <a:p>
            <a:r>
              <a:rPr lang="en-US" altLang="en-US" sz="2400" b="1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416050"/>
            <a:ext cx="257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91213" y="4400550"/>
            <a:ext cx="21097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Philosophical Magazine Series 6</a:t>
            </a:r>
          </a:p>
          <a:p>
            <a:r>
              <a:rPr lang="en-US" altLang="en-US" sz="1800"/>
              <a:t> </a:t>
            </a:r>
            <a:r>
              <a:rPr lang="en-US" altLang="en-US" sz="1800" b="1" u="sng"/>
              <a:t>26</a:t>
            </a:r>
            <a:r>
              <a:rPr lang="en-US" altLang="en-US" sz="1800"/>
              <a:t>. 1-25 (1913)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5050" y="1514475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Bohr Model</a:t>
            </a:r>
          </a:p>
          <a:p>
            <a:r>
              <a:rPr lang="en-US" altLang="en-US" sz="2400" b="1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10934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352259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As wavelength increases, energy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As frequency increases, energy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Light is a massless particle (bullet) of energy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with wave-like properties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assertion from your text, page 31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87493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For light, new school thinking: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98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610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More Text Problems illustrating E vs. f. vs. </a:t>
            </a:r>
            <a:r>
              <a:rPr lang="en-US" sz="4400" dirty="0" smtClean="0">
                <a:sym typeface="Symbol" panose="05050102010706020507" pitchFamily="18" charset="2"/>
              </a:rPr>
              <a:t> vs. color connections  (2.1)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91455"/>
            <a:ext cx="7146212" cy="3313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891573"/>
            <a:ext cx="2209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energy </a:t>
            </a:r>
          </a:p>
          <a:p>
            <a:r>
              <a:rPr lang="en-US" sz="2800" dirty="0" smtClean="0"/>
              <a:t>large </a:t>
            </a:r>
            <a:r>
              <a:rPr lang="en-US" sz="2800" dirty="0" smtClean="0">
                <a:sym typeface="Symbol" panose="05050102010706020507" pitchFamily="18" charset="2"/>
              </a:rPr>
              <a:t></a:t>
            </a:r>
          </a:p>
          <a:p>
            <a:r>
              <a:rPr lang="en-US" sz="2800" dirty="0">
                <a:sym typeface="Symbol" panose="05050102010706020507" pitchFamily="18" charset="2"/>
              </a:rPr>
              <a:t>s</a:t>
            </a:r>
            <a:r>
              <a:rPr lang="en-US" sz="2800" dirty="0" smtClean="0">
                <a:sym typeface="Symbol" panose="05050102010706020507" pitchFamily="18" charset="2"/>
              </a:rPr>
              <a:t>mall f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8789" y="5196007"/>
            <a:ext cx="2209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HIgh</a:t>
            </a:r>
            <a:r>
              <a:rPr lang="en-US" sz="2800" dirty="0" smtClean="0"/>
              <a:t> energy </a:t>
            </a:r>
          </a:p>
          <a:p>
            <a:r>
              <a:rPr lang="en-US" sz="2800" dirty="0" smtClean="0"/>
              <a:t>small </a:t>
            </a:r>
            <a:r>
              <a:rPr lang="en-US" sz="2800" dirty="0" smtClean="0">
                <a:sym typeface="Symbol" panose="05050102010706020507" pitchFamily="18" charset="2"/>
              </a:rPr>
              <a:t></a:t>
            </a:r>
          </a:p>
          <a:p>
            <a:r>
              <a:rPr lang="en-US" sz="2800" dirty="0" smtClean="0">
                <a:sym typeface="Symbol" panose="05050102010706020507" pitchFamily="18" charset="2"/>
              </a:rPr>
              <a:t>large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760538" y="1085850"/>
            <a:ext cx="4743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b="1" dirty="0"/>
              <a:t>De Broglie’s*  hypothesis   		</a:t>
            </a:r>
          </a:p>
        </p:txBody>
      </p:sp>
      <p:pic>
        <p:nvPicPr>
          <p:cNvPr id="21507" name="Picture 2" descr="http://deskarati.com/wp-content/uploads/2011/06/broglie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8850"/>
            <a:ext cx="20288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51435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/>
              <a:t>*Louis-Victor-Pierre-Raymond, 7th duc de Broglie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2457450"/>
            <a:ext cx="541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dirty="0"/>
              <a:t>If light acts `particle-like’ ….</a:t>
            </a:r>
          </a:p>
          <a:p>
            <a:r>
              <a:rPr lang="en-US" altLang="en-US" sz="3300" dirty="0"/>
              <a:t> then matter can act `</a:t>
            </a:r>
            <a:r>
              <a:rPr lang="en-US" altLang="en-US" sz="3300" dirty="0" smtClean="0"/>
              <a:t>wave-like’ and have a `wavelength’</a:t>
            </a:r>
            <a:endParaRPr lang="en-US" altLang="en-US" sz="3300" dirty="0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57200" y="1524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260" y="3733800"/>
            <a:ext cx="7572139" cy="13398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50" dirty="0"/>
              <a:t>How do these fix the problems with Rutherford’s atom ?????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990599" y="1143000"/>
            <a:ext cx="75437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b="1" dirty="0" smtClean="0"/>
              <a:t>Light energy depends on f not amplitude and acts like matter </a:t>
            </a:r>
            <a:endParaRPr lang="en-US" altLang="en-US" sz="3300" b="1" dirty="0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779462" y="2514600"/>
            <a:ext cx="75596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b="1" dirty="0" err="1" smtClean="0"/>
              <a:t>DeBroglie’s</a:t>
            </a:r>
            <a:r>
              <a:rPr lang="en-US" altLang="en-US" sz="3300" b="1" dirty="0"/>
              <a:t> </a:t>
            </a:r>
            <a:r>
              <a:rPr lang="en-US" altLang="en-US" sz="3300" b="1" dirty="0" smtClean="0"/>
              <a:t>hypothesis: matter has a `</a:t>
            </a:r>
            <a:r>
              <a:rPr lang="en-US" altLang="en-US" sz="3300" b="1" dirty="0" smtClean="0">
                <a:sym typeface="Symbol" panose="05050102010706020507" pitchFamily="18" charset="2"/>
              </a:rPr>
              <a:t>’</a:t>
            </a:r>
            <a:endParaRPr lang="en-US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42025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3200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4735513" y="1697038"/>
            <a:ext cx="32575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500" dirty="0"/>
              <a:t>Ask him !</a:t>
            </a:r>
          </a:p>
          <a:p>
            <a:r>
              <a:rPr lang="en-US" altLang="en-US" sz="3000" dirty="0"/>
              <a:t>(see also pp. </a:t>
            </a:r>
            <a:r>
              <a:rPr lang="en-US" altLang="en-US" sz="3000" smtClean="0"/>
              <a:t>34-40)</a:t>
            </a:r>
            <a:endParaRPr lang="en-US" altLang="en-US" sz="3000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540250" y="3248025"/>
            <a:ext cx="34639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b="1">
                <a:solidFill>
                  <a:srgbClr val="FF0000"/>
                </a:solidFill>
              </a:rPr>
              <a:t>Niels “the kid” Bohr </a:t>
            </a:r>
            <a:r>
              <a:rPr lang="en-US" altLang="en-US" sz="3000" b="1"/>
              <a:t>at 27 soon after he makes </a:t>
            </a:r>
          </a:p>
          <a:p>
            <a:r>
              <a:rPr lang="en-US" altLang="en-US" sz="3000" b="1"/>
              <a:t>his big theoretical breakthrough.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43400" y="2309813"/>
            <a:ext cx="392113" cy="90487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0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863"/>
            <a:ext cx="18859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343150"/>
            <a:ext cx="340201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2594714" y="564455"/>
            <a:ext cx="68008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700" dirty="0" smtClean="0"/>
              <a:t>Using </a:t>
            </a:r>
            <a:r>
              <a:rPr lang="en-US" altLang="en-US" sz="2700" dirty="0" err="1" smtClean="0"/>
              <a:t>DeBroglie’s</a:t>
            </a:r>
            <a:r>
              <a:rPr lang="en-US" altLang="en-US" sz="2700" dirty="0" smtClean="0"/>
              <a:t> idea and Einstein’s idea </a:t>
            </a:r>
            <a:r>
              <a:rPr lang="en-US" altLang="en-US" sz="2700" dirty="0"/>
              <a:t>Bohr derives </a:t>
            </a:r>
            <a:r>
              <a:rPr lang="en-US" altLang="en-US" sz="2700" dirty="0" smtClean="0"/>
              <a:t>an equation for  </a:t>
            </a:r>
            <a:r>
              <a:rPr lang="en-US" altLang="en-US" sz="2700" dirty="0"/>
              <a:t>Energy, E</a:t>
            </a:r>
            <a:r>
              <a:rPr lang="en-US" altLang="en-US" sz="2700" baseline="-25000" dirty="0"/>
              <a:t>H</a:t>
            </a:r>
            <a:r>
              <a:rPr lang="en-US" altLang="en-US" sz="2700" dirty="0"/>
              <a:t>, of the electron around Hydrogen and proposes the Bohr model</a:t>
            </a:r>
            <a:r>
              <a:rPr lang="en-US" altLang="en-US" sz="3000" dirty="0"/>
              <a:t> of the atom: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322638"/>
            <a:ext cx="4514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dirty="0"/>
              <a:t>E</a:t>
            </a:r>
            <a:r>
              <a:rPr lang="en-US" altLang="en-US" sz="3300" baseline="-25000" dirty="0"/>
              <a:t>H</a:t>
            </a:r>
            <a:r>
              <a:rPr lang="en-US" altLang="en-US" sz="3300" dirty="0"/>
              <a:t>(J)= -</a:t>
            </a:r>
            <a:r>
              <a:rPr lang="en-US" altLang="en-US" sz="3300" u="sng" dirty="0"/>
              <a:t>2.178*10</a:t>
            </a:r>
            <a:r>
              <a:rPr lang="en-US" altLang="en-US" sz="3300" u="sng" baseline="30000" dirty="0"/>
              <a:t>-18</a:t>
            </a:r>
            <a:r>
              <a:rPr lang="en-US" altLang="en-US" sz="3300" u="sng" dirty="0"/>
              <a:t> </a:t>
            </a:r>
          </a:p>
          <a:p>
            <a:r>
              <a:rPr lang="en-US" altLang="en-US" sz="3300" dirty="0"/>
              <a:t>                     n</a:t>
            </a:r>
            <a:r>
              <a:rPr lang="en-US" altLang="en-US" sz="3300" baseline="30000" dirty="0"/>
              <a:t>2</a:t>
            </a:r>
            <a:endParaRPr lang="en-US" altLang="en-US" sz="33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5825" y="2311400"/>
            <a:ext cx="1104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/>
              <a:t>n=3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42063" y="2587625"/>
            <a:ext cx="977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/>
              <a:t>n=2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70588" y="3130550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/>
              <a:t>n=1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7" y="4397832"/>
            <a:ext cx="4029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dirty="0"/>
              <a:t>n=1,2,3…are integers defining circular orbits around positive nucleus</a:t>
            </a:r>
          </a:p>
        </p:txBody>
      </p:sp>
    </p:spTree>
    <p:extLst>
      <p:ext uri="{BB962C8B-B14F-4D97-AF65-F5344CB8AC3E}">
        <p14:creationId xmlns:p14="http://schemas.microsoft.com/office/powerpoint/2010/main" val="125528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168275"/>
            <a:ext cx="6629400" cy="857250"/>
          </a:xfrm>
        </p:spPr>
        <p:txBody>
          <a:bodyPr/>
          <a:lstStyle/>
          <a:p>
            <a:pPr eaLnBrk="1" hangingPunct="1"/>
            <a:r>
              <a:rPr lang="en-US" altLang="en-US" sz="3000" b="1" dirty="0" smtClean="0">
                <a:solidFill>
                  <a:srgbClr val="FF0000"/>
                </a:solidFill>
              </a:rPr>
              <a:t>Bohr Model Predictions vs. Experiment </a:t>
            </a:r>
            <a:endParaRPr lang="en-US" altLang="en-US" sz="3000" b="1" dirty="0" smtClean="0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3257550" y="2400300"/>
            <a:ext cx="1085850" cy="1085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3486150" y="25717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971800" y="2171700"/>
            <a:ext cx="1657350" cy="165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3657600" y="2800350"/>
            <a:ext cx="285750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2800350" y="2000250"/>
            <a:ext cx="2000250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400300" y="2286000"/>
            <a:ext cx="51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800350" y="2800350"/>
            <a:ext cx="17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086100" y="3086100"/>
            <a:ext cx="17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371850" y="2800350"/>
            <a:ext cx="22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/>
              <a:t>2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886200" y="2686050"/>
            <a:ext cx="228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b="1"/>
              <a:t>1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2914650" y="2457450"/>
            <a:ext cx="628650" cy="28575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971800" y="2857500"/>
            <a:ext cx="514350" cy="571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3314700" y="3086100"/>
            <a:ext cx="228600" cy="1143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343150" y="48006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2857500" y="4229100"/>
            <a:ext cx="0" cy="5715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3429000" y="4229100"/>
            <a:ext cx="0" cy="5715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4629150" y="4229100"/>
            <a:ext cx="0" cy="571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343150" y="394335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   </a:t>
            </a: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>
                <a:sym typeface="Wingdings" panose="05000000000000000000" pitchFamily="2" charset="2"/>
              </a:rPr>
              <a:t>2</a:t>
            </a:r>
            <a:endParaRPr lang="en-US" altLang="en-US" sz="1800" b="1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114550" y="4857750"/>
            <a:ext cx="3314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66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  =</a:t>
            </a:r>
            <a:r>
              <a:rPr lang="en-US" altLang="en-US" sz="2100" b="1"/>
              <a:t> </a:t>
            </a:r>
            <a:r>
              <a:rPr lang="en-US" altLang="en-US" sz="2100" b="1">
                <a:solidFill>
                  <a:srgbClr val="7030A0"/>
                </a:solidFill>
              </a:rPr>
              <a:t>434</a:t>
            </a:r>
            <a:r>
              <a:rPr lang="en-US" altLang="en-US" sz="2100" b="1">
                <a:solidFill>
                  <a:srgbClr val="CC00FF"/>
                </a:solidFill>
              </a:rPr>
              <a:t> </a:t>
            </a:r>
            <a:r>
              <a:rPr lang="en-US" altLang="en-US" sz="2100" b="1">
                <a:solidFill>
                  <a:srgbClr val="0066FF"/>
                </a:solidFill>
              </a:rPr>
              <a:t> 486            </a:t>
            </a:r>
            <a:r>
              <a:rPr lang="en-US" altLang="en-US" sz="2100" b="1">
                <a:solidFill>
                  <a:srgbClr val="FF0000"/>
                </a:solidFill>
              </a:rPr>
              <a:t>656 </a:t>
            </a:r>
            <a:r>
              <a:rPr lang="en-US" altLang="en-US" sz="2100" b="1"/>
              <a:t> nm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171450" y="3343464"/>
            <a:ext cx="21847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3333CC"/>
                </a:solidFill>
              </a:rPr>
              <a:t>Observed H </a:t>
            </a:r>
            <a:r>
              <a:rPr lang="en-US" altLang="en-US" sz="2400" b="1" dirty="0" smtClean="0">
                <a:solidFill>
                  <a:srgbClr val="3333CC"/>
                </a:solidFill>
              </a:rPr>
              <a:t> </a:t>
            </a:r>
            <a:r>
              <a:rPr lang="en-US" altLang="en-US" sz="2400" b="1" dirty="0">
                <a:solidFill>
                  <a:srgbClr val="3333CC"/>
                </a:solidFill>
              </a:rPr>
              <a:t>(sun) spectrum (</a:t>
            </a:r>
            <a:r>
              <a:rPr lang="en-US" altLang="en-US" sz="2400" b="1" dirty="0" err="1">
                <a:solidFill>
                  <a:srgbClr val="3333CC"/>
                </a:solidFill>
              </a:rPr>
              <a:t>Balmer</a:t>
            </a:r>
            <a:r>
              <a:rPr lang="en-US" altLang="en-US" sz="2400" b="1" dirty="0">
                <a:solidFill>
                  <a:srgbClr val="3333CC"/>
                </a:solidFill>
              </a:rPr>
              <a:t> series)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200650" y="4343400"/>
            <a:ext cx="2800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333CC"/>
                </a:solidFill>
              </a:rPr>
              <a:t>Bohr’s `explanation of H spectrum’: </a:t>
            </a:r>
            <a:r>
              <a:rPr lang="en-US" altLang="en-US" sz="2400" b="1" i="1">
                <a:solidFill>
                  <a:srgbClr val="3333CC"/>
                </a:solidFill>
              </a:rPr>
              <a:t>quantum </a:t>
            </a:r>
            <a:r>
              <a:rPr lang="en-US" altLang="en-US" sz="2400" b="1">
                <a:solidFill>
                  <a:srgbClr val="3333CC"/>
                </a:solidFill>
              </a:rPr>
              <a:t>transitions between levels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 flipV="1">
            <a:off x="4772025" y="4195763"/>
            <a:ext cx="51435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4914900" y="1731963"/>
            <a:ext cx="1028700" cy="21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 err="1">
                <a:solidFill>
                  <a:srgbClr val="3333CC"/>
                </a:solidFill>
              </a:rPr>
              <a:t>obs</a:t>
            </a:r>
            <a:r>
              <a:rPr lang="en-US" sz="2400" b="1" u="sng" dirty="0">
                <a:solidFill>
                  <a:srgbClr val="3333CC"/>
                </a:solidFill>
              </a:rPr>
              <a:t> </a:t>
            </a:r>
            <a:r>
              <a:rPr lang="en-US" sz="2400" b="1" u="sng" dirty="0">
                <a:solidFill>
                  <a:srgbClr val="0066FF"/>
                </a:solidFill>
                <a:cs typeface="Arial" charset="0"/>
                <a:sym typeface="Symbol" pitchFamily="18" charset="2"/>
              </a:rPr>
              <a:t></a:t>
            </a:r>
            <a:r>
              <a:rPr lang="en-US" sz="1500" b="1" u="sng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  </a:t>
            </a:r>
            <a:r>
              <a:rPr lang="en-US" sz="1500" b="1" u="sng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sym typeface="Wingdings" pitchFamily="2" charset="2"/>
              </a:rPr>
              <a:t>434</a:t>
            </a:r>
          </a:p>
          <a:p>
            <a:pPr>
              <a:defRPr/>
            </a:pPr>
            <a:r>
              <a:rPr lang="en-US" sz="2800" b="1" dirty="0">
                <a:solidFill>
                  <a:srgbClr val="3333CC"/>
                </a:solidFill>
                <a:sym typeface="Wingdings" pitchFamily="2" charset="2"/>
              </a:rPr>
              <a:t>486     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656</a:t>
            </a:r>
          </a:p>
          <a:p>
            <a:pPr>
              <a:spcBef>
                <a:spcPct val="50000"/>
              </a:spcBef>
              <a:defRPr/>
            </a:pPr>
            <a:endParaRPr lang="en-US" sz="1500" b="1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>
            <a:off x="3771900" y="2914650"/>
            <a:ext cx="57150" cy="5715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3200400" y="3943350"/>
            <a:ext cx="742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50" b="1" dirty="0">
                <a:solidFill>
                  <a:srgbClr val="FF0000"/>
                </a:solidFill>
              </a:rPr>
              <a:t>4</a:t>
            </a:r>
            <a:r>
              <a:rPr lang="en-US" sz="1950" dirty="0">
                <a:sym typeface="Wingdings" pitchFamily="2" charset="2"/>
              </a:rPr>
              <a:t></a:t>
            </a:r>
            <a:r>
              <a:rPr lang="en-US" sz="1950" b="1" dirty="0">
                <a:sym typeface="Wingdings" pitchFamily="2" charset="2"/>
              </a:rPr>
              <a:t>2</a:t>
            </a:r>
            <a:endParaRPr lang="en-US" sz="1950" b="1" dirty="0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4343400" y="3886200"/>
            <a:ext cx="857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950" b="1" dirty="0">
                <a:solidFill>
                  <a:srgbClr val="FF0000"/>
                </a:solidFill>
              </a:rPr>
              <a:t>3</a:t>
            </a:r>
            <a:r>
              <a:rPr lang="en-US" sz="1950" b="1" dirty="0">
                <a:sym typeface="Wingdings" pitchFamily="2" charset="2"/>
              </a:rPr>
              <a:t> 2</a:t>
            </a:r>
            <a:endParaRPr lang="en-US" sz="1950" b="1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43700" y="1666875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</a:rPr>
              <a:t>n</a:t>
            </a:r>
            <a:r>
              <a:rPr lang="en-US" altLang="en-US" sz="2400" b="1" u="sng" baseline="-25000">
                <a:solidFill>
                  <a:srgbClr val="FF0000"/>
                </a:solidFill>
              </a:rPr>
              <a:t>i</a:t>
            </a:r>
            <a:r>
              <a:rPr lang="en-US" altLang="en-US" sz="2400" u="sng">
                <a:solidFill>
                  <a:srgbClr val="FF0000"/>
                </a:solidFill>
              </a:rPr>
              <a:t> </a:t>
            </a:r>
            <a:r>
              <a:rPr lang="en-US" altLang="en-US" sz="2400" u="sng"/>
              <a:t>  </a:t>
            </a:r>
            <a:r>
              <a:rPr lang="en-US" altLang="en-US" sz="2400" b="1" u="sng"/>
              <a:t>n</a:t>
            </a:r>
            <a:r>
              <a:rPr lang="en-US" altLang="en-US" sz="2400" b="1" u="sng" baseline="-25000"/>
              <a:t>f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99263" y="2043113"/>
            <a:ext cx="1085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5     </a:t>
            </a:r>
            <a:r>
              <a:rPr lang="en-US" altLang="en-US" dirty="0"/>
              <a:t>2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4     </a:t>
            </a:r>
            <a:r>
              <a:rPr lang="en-US" altLang="en-US" dirty="0"/>
              <a:t>2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3</a:t>
            </a:r>
            <a:r>
              <a:rPr lang="en-US" altLang="en-US" dirty="0"/>
              <a:t>     2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27700" y="1400175"/>
            <a:ext cx="1200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 u="sng" dirty="0" err="1"/>
              <a:t>Calc</a:t>
            </a:r>
            <a:r>
              <a:rPr lang="en-US" altLang="en-US" sz="1800" b="1" u="sng" dirty="0"/>
              <a:t> </a:t>
            </a:r>
            <a:r>
              <a:rPr lang="en-US" altLang="en-US" sz="2400" b="1" u="sng" dirty="0">
                <a:solidFill>
                  <a:srgbClr val="0070C0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400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theory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829300" y="2105417"/>
            <a:ext cx="91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7030A0"/>
                </a:solidFill>
              </a:rPr>
              <a:t>434</a:t>
            </a:r>
          </a:p>
          <a:p>
            <a:r>
              <a:rPr lang="en-US" altLang="en-US" b="1" dirty="0">
                <a:solidFill>
                  <a:srgbClr val="070BB9"/>
                </a:solidFill>
              </a:rPr>
              <a:t>486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656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7508" y="817543"/>
            <a:ext cx="452330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0</a:t>
            </a:r>
            <a:r>
              <a:rPr lang="en-US" sz="2800" dirty="0"/>
              <a:t>% error between observed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and </a:t>
            </a:r>
            <a:r>
              <a:rPr lang="en-US" sz="2800" dirty="0"/>
              <a:t>calculated !!!</a:t>
            </a:r>
          </a:p>
        </p:txBody>
      </p:sp>
    </p:spTree>
    <p:extLst>
      <p:ext uri="{BB962C8B-B14F-4D97-AF65-F5344CB8AC3E}">
        <p14:creationId xmlns:p14="http://schemas.microsoft.com/office/powerpoint/2010/main" val="24844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76" grpId="0"/>
      <p:bldP spid="109577" grpId="0"/>
      <p:bldP spid="109578" grpId="0"/>
      <p:bldP spid="109579" grpId="0"/>
      <p:bldP spid="109580" grpId="0"/>
      <p:bldP spid="109588" grpId="0"/>
      <p:bldP spid="109592" grpId="0"/>
      <p:bldP spid="109594" grpId="0" build="allAtOnce"/>
      <p:bldP spid="109598" grpId="0" animBg="1"/>
      <p:bldP spid="109599" grpId="0"/>
      <p:bldP spid="109600" grpId="0"/>
      <p:bldP spid="37" grpId="0"/>
      <p:bldP spid="38" grpId="0"/>
      <p:bldP spid="39" grpId="0"/>
      <p:bldP spid="4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1371600" y="2000250"/>
            <a:ext cx="6400800" cy="11541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500" b="1">
              <a:latin typeface="Arial" panose="020B0604020202020204" pitchFamily="34" charset="0"/>
            </a:endParaRPr>
          </a:p>
          <a:p>
            <a:r>
              <a:rPr lang="en-US" altLang="en-US" sz="2700" b="1">
                <a:latin typeface="Arial" panose="020B0604020202020204" pitchFamily="34" charset="0"/>
              </a:rPr>
              <a:t>Theoretical </a:t>
            </a:r>
            <a:r>
              <a:rPr lang="en-US" altLang="en-US" sz="2700" b="1" u="sng">
                <a:solidFill>
                  <a:srgbClr val="FF0000"/>
                </a:solidFill>
                <a:latin typeface="Arial" panose="020B0604020202020204" pitchFamily="34" charset="0"/>
              </a:rPr>
              <a:t>Computed</a:t>
            </a: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b="1">
                <a:latin typeface="Arial" panose="020B0604020202020204" pitchFamily="34" charset="0"/>
              </a:rPr>
              <a:t>radius of first H orbit:</a:t>
            </a:r>
            <a:endParaRPr lang="en-US" altLang="en-US" sz="15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71550"/>
            <a:ext cx="66294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FF0000"/>
                </a:solidFill>
              </a:rPr>
              <a:t>Bohr Model Predictions vs. Experiment (continued) </a:t>
            </a:r>
            <a:endParaRPr lang="en-US" sz="3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824288"/>
            <a:ext cx="6400800" cy="92233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700" b="1"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en-US" altLang="en-US" sz="2700" b="1" u="sng">
                <a:latin typeface="Arial" panose="020B0604020202020204" pitchFamily="34" charset="0"/>
                <a:cs typeface="Arial" panose="020B0604020202020204" pitchFamily="34" charset="0"/>
              </a:rPr>
              <a:t> measured </a:t>
            </a:r>
            <a:r>
              <a:rPr lang="en-US" altLang="en-US" sz="2700" b="1">
                <a:latin typeface="Arial" panose="020B0604020202020204" pitchFamily="34" charset="0"/>
                <a:cs typeface="Arial" panose="020B0604020202020204" pitchFamily="34" charset="0"/>
              </a:rPr>
              <a:t>ground state radius of 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3163" y="3130550"/>
            <a:ext cx="2228850" cy="71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50" b="1" dirty="0">
                <a:solidFill>
                  <a:srgbClr val="FF0000"/>
                </a:solidFill>
              </a:rPr>
              <a:t>5.20 nm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4787900"/>
            <a:ext cx="2343150" cy="715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50" b="1" dirty="0"/>
              <a:t>5.20 nm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5175" y="4649788"/>
            <a:ext cx="3228975" cy="11779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/>
              <a:t>0</a:t>
            </a:r>
            <a:r>
              <a:rPr lang="en-US" sz="2175" dirty="0"/>
              <a:t>% error between observed and calculated </a:t>
            </a:r>
            <a:r>
              <a:rPr lang="en-US" sz="2175"/>
              <a:t>(again) </a:t>
            </a:r>
            <a:r>
              <a:rPr lang="en-US" sz="2175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6342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3" grpId="0" animBg="1"/>
      <p:bldP spid="4" grpId="0"/>
      <p:bldP spid="5" grpId="0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504</Words>
  <Application>Microsoft Office PowerPoint</Application>
  <PresentationFormat>On-screen Show (4:3)</PresentationFormat>
  <Paragraphs>110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 Predictions vs. Experiment </vt:lpstr>
      <vt:lpstr>Bohr Model Predictions vs. Experiment (continued) </vt:lpstr>
      <vt:lpstr>Bohr’s Quantum jump pix…really weird stuff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127</cp:revision>
  <dcterms:created xsi:type="dcterms:W3CDTF">2010-01-13T02:23:53Z</dcterms:created>
  <dcterms:modified xsi:type="dcterms:W3CDTF">2017-09-11T18:35:12Z</dcterms:modified>
</cp:coreProperties>
</file>