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386" r:id="rId2"/>
    <p:sldId id="392" r:id="rId3"/>
    <p:sldId id="361" r:id="rId4"/>
    <p:sldId id="365" r:id="rId5"/>
    <p:sldId id="366" r:id="rId6"/>
    <p:sldId id="393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88" r:id="rId15"/>
    <p:sldId id="389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4454"/>
    <a:srgbClr val="821072"/>
    <a:srgbClr val="005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11" autoAdjust="0"/>
    <p:restoredTop sz="99545" autoAdjust="0"/>
  </p:normalViewPr>
  <p:slideViewPr>
    <p:cSldViewPr>
      <p:cViewPr varScale="1">
        <p:scale>
          <a:sx n="64" d="100"/>
          <a:sy n="64" d="100"/>
        </p:scale>
        <p:origin x="9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58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C5B13871-4546-45FF-BD76-F867AD0A238F}" type="slidenum">
              <a:rPr lang="en-US" altLang="en-US" sz="1200"/>
              <a:pPr/>
              <a:t>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062631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10EBB40D-EEDE-4BF5-916C-3B748F1F5DBE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816572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F3874A04-925D-4DE4-B5CB-1B9ED8F2E0FB}" type="slidenum">
              <a:rPr lang="en-US" altLang="en-US" sz="1200"/>
              <a:pPr/>
              <a:t>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767778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A685BD59-8471-47CD-9DEC-585825A48EAE}" type="slidenum">
              <a:rPr lang="en-US" altLang="en-US" sz="1200"/>
              <a:pPr/>
              <a:t>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398047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F5A64A9A-4ADF-42D8-9D07-6E8E459BEF6E}" type="slidenum">
              <a:rPr lang="en-US" altLang="en-US" sz="1200"/>
              <a:pPr/>
              <a:t>10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101834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C3406632-ED89-42F7-8F11-4BDDAAC41CF6}" type="slidenum">
              <a:rPr lang="en-US" altLang="en-US" sz="1200"/>
              <a:pPr/>
              <a:t>11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752255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58D59232-0756-4D01-8F05-01E29EE6C4C5}" type="slidenum">
              <a:rPr lang="en-US" altLang="en-US" sz="1200"/>
              <a:pPr/>
              <a:t>12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843635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1307F94D-AAB0-47CD-BA83-1F8064FFB630}" type="slidenum">
              <a:rPr lang="en-US" altLang="en-US" sz="1200"/>
              <a:pPr/>
              <a:t>13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4775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1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7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8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28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5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172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87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6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4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7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hyperlink" Target="http://www.google.com/url?sa=i&amp;rct=j&amp;q=&amp;esrc=s&amp;frm=1&amp;source=images&amp;cd=&amp;cad=rja&amp;docid=3pq4lVkgfXNDXM&amp;tbnid=ogiJ3CXG4dPuwM:&amp;ved=0CAUQjRw&amp;url=http://chemistry.umeche.maine.edu/~amar/spring2011/matterwave.html&amp;ei=9CwlUpT2JunY2wW-_oC4BQ&amp;bvm=bv.51495398,d.aWc&amp;psig=AFQjCNGJdUJDcJ7yYsHOC8XObQG9YDMNKg&amp;ust=1378254438585371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unhappy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7036636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95600" y="1066800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Oooh</a:t>
            </a:r>
            <a:r>
              <a:rPr lang="en-US" sz="2800" dirty="0" smtClean="0"/>
              <a:t>    %^&amp;*!!</a:t>
            </a:r>
          </a:p>
          <a:p>
            <a:r>
              <a:rPr lang="en-US" sz="2800" dirty="0" smtClean="0"/>
              <a:t>  Mini-Quiz 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764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609600" y="333375"/>
            <a:ext cx="7375525" cy="8318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/>
              <a:t>WHAT THE  PHOTOELECTRIC EFFECT MEANS (continued)</a:t>
            </a:r>
            <a:r>
              <a:rPr lang="en-US" altLang="en-US" sz="2400"/>
              <a:t>: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57250" y="3068894"/>
            <a:ext cx="44577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/>
              <a:t>The Planck equation</a:t>
            </a:r>
          </a:p>
        </p:txBody>
      </p:sp>
      <p:pic>
        <p:nvPicPr>
          <p:cNvPr id="1434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882" y="2924175"/>
            <a:ext cx="381000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1447800"/>
            <a:ext cx="815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2) </a:t>
            </a:r>
            <a:r>
              <a:rPr lang="en-US" sz="4000" b="1" dirty="0" smtClean="0"/>
              <a:t>The energy of light depends on </a:t>
            </a:r>
          </a:p>
          <a:p>
            <a:r>
              <a:rPr lang="en-US" sz="4000" b="1" dirty="0"/>
              <a:t>  </a:t>
            </a:r>
            <a:r>
              <a:rPr lang="en-US" sz="4000" b="1" dirty="0" smtClean="0"/>
              <a:t>    frequency , f , not amplitude!!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4191000"/>
            <a:ext cx="441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/>
              <a:t>E</a:t>
            </a:r>
            <a:r>
              <a:rPr lang="en-US" sz="6000" baseline="-25000" dirty="0" err="1" smtClean="0"/>
              <a:t>light</a:t>
            </a:r>
            <a:r>
              <a:rPr lang="en-US" sz="6000" dirty="0" smtClean="0"/>
              <a:t> = h*f</a:t>
            </a:r>
            <a:endParaRPr lang="en-US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54102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Planck’s constant: 6.26*10</a:t>
            </a:r>
            <a:r>
              <a:rPr lang="en-US" sz="3600" baseline="30000" dirty="0" smtClean="0"/>
              <a:t>-34</a:t>
            </a:r>
            <a:r>
              <a:rPr lang="en-US" sz="3600" dirty="0" smtClean="0"/>
              <a:t> J*s</a:t>
            </a:r>
            <a:endParaRPr lang="en-US" sz="36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352800" y="5029200"/>
            <a:ext cx="76200" cy="5334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53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1143000" y="868363"/>
            <a:ext cx="7213600" cy="8318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/>
              <a:t>WHAT THE  PHOTOELECTRIC EFFECT MEANS (continued)</a:t>
            </a:r>
            <a:endParaRPr lang="en-US" altLang="en-US" sz="2400"/>
          </a:p>
        </p:txBody>
      </p:sp>
      <p:sp>
        <p:nvSpPr>
          <p:cNvPr id="13" name="TextBox 12"/>
          <p:cNvSpPr txBox="1"/>
          <p:nvPr/>
        </p:nvSpPr>
        <p:spPr>
          <a:xfrm>
            <a:off x="477838" y="2286000"/>
            <a:ext cx="8666162" cy="784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50" b="1" dirty="0"/>
              <a:t>3</a:t>
            </a:r>
            <a:r>
              <a:rPr lang="en-US" sz="4500" b="1" dirty="0"/>
              <a:t>) </a:t>
            </a:r>
            <a:r>
              <a:rPr lang="en-US" sz="4500" b="1" dirty="0">
                <a:solidFill>
                  <a:srgbClr val="FF0000"/>
                </a:solidFill>
              </a:rPr>
              <a:t>LIGHT</a:t>
            </a:r>
            <a:r>
              <a:rPr lang="en-US" sz="4500" b="1" dirty="0"/>
              <a:t> IS NOT A WAVE !!!!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667125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197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0" y="228600"/>
            <a:ext cx="6858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000" b="1"/>
              <a:t>…so what is</a:t>
            </a:r>
            <a:r>
              <a:rPr lang="en-US" altLang="en-US" sz="3000" b="1">
                <a:solidFill>
                  <a:srgbClr val="FF0000"/>
                </a:solidFill>
              </a:rPr>
              <a:t> light </a:t>
            </a:r>
            <a:r>
              <a:rPr lang="en-US" altLang="en-US" sz="3000" b="1"/>
              <a:t>if not a wave ??????</a:t>
            </a:r>
          </a:p>
        </p:txBody>
      </p:sp>
      <p:pic>
        <p:nvPicPr>
          <p:cNvPr id="3" name="Picture 2" descr="http://amazingnotes.com/wp-content/uploads/2011/05/strange-albert-einste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43000"/>
            <a:ext cx="2286000" cy="236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6800" y="1905000"/>
            <a:ext cx="4800600" cy="50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700" b="1">
                <a:solidFill>
                  <a:srgbClr val="FF0000"/>
                </a:solidFill>
              </a:rPr>
              <a:t>LIGHT</a:t>
            </a:r>
            <a:r>
              <a:rPr lang="en-US" altLang="en-US" sz="2700" b="1"/>
              <a:t> IS A “</a:t>
            </a:r>
            <a:r>
              <a:rPr lang="en-US" altLang="en-US" sz="2700" b="1">
                <a:solidFill>
                  <a:srgbClr val="FF0000"/>
                </a:solidFill>
              </a:rPr>
              <a:t>PHOTON</a:t>
            </a:r>
            <a:r>
              <a:rPr lang="en-US" altLang="en-US" sz="2700" b="1"/>
              <a:t>”</a:t>
            </a:r>
            <a:endParaRPr lang="en-US" altLang="en-US" sz="180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74763" y="2600325"/>
            <a:ext cx="4057650" cy="9683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000" b="1"/>
              <a:t>=</a:t>
            </a:r>
            <a:r>
              <a:rPr lang="en-US" altLang="en-US" sz="2700" b="1"/>
              <a:t>A MASSLESS BULLET OF</a:t>
            </a:r>
            <a:r>
              <a:rPr lang="en-US" altLang="en-US" sz="2700" b="1">
                <a:solidFill>
                  <a:srgbClr val="FF0000"/>
                </a:solidFill>
              </a:rPr>
              <a:t> ENERGY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62000" y="1143000"/>
            <a:ext cx="41148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000"/>
              <a:t>Einstein’s image….</a:t>
            </a:r>
          </a:p>
        </p:txBody>
      </p:sp>
      <p:pic>
        <p:nvPicPr>
          <p:cNvPr id="8194" name="Picture 2" descr="http://chemistry.umeche.maine.edu/~amar/spring2011/light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513" y="3638550"/>
            <a:ext cx="3516312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>
          <a:xfrm>
            <a:off x="2000250" y="5314950"/>
            <a:ext cx="400050" cy="40005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100"/>
          </a:p>
        </p:txBody>
      </p:sp>
      <p:sp>
        <p:nvSpPr>
          <p:cNvPr id="12" name="Oval 11"/>
          <p:cNvSpPr/>
          <p:nvPr/>
        </p:nvSpPr>
        <p:spPr>
          <a:xfrm>
            <a:off x="2857500" y="5314950"/>
            <a:ext cx="400050" cy="40005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100"/>
          </a:p>
        </p:txBody>
      </p:sp>
      <p:sp>
        <p:nvSpPr>
          <p:cNvPr id="13" name="Oval 12"/>
          <p:cNvSpPr/>
          <p:nvPr/>
        </p:nvSpPr>
        <p:spPr>
          <a:xfrm>
            <a:off x="3792538" y="5314950"/>
            <a:ext cx="400050" cy="40005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100"/>
          </a:p>
        </p:txBody>
      </p:sp>
      <p:sp>
        <p:nvSpPr>
          <p:cNvPr id="14" name="Oval 13"/>
          <p:cNvSpPr/>
          <p:nvPr/>
        </p:nvSpPr>
        <p:spPr>
          <a:xfrm>
            <a:off x="4868863" y="5314950"/>
            <a:ext cx="400050" cy="40005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10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3829050"/>
            <a:ext cx="1611313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700" b="1"/>
              <a:t>OLD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074738" y="5230813"/>
            <a:ext cx="112553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700" b="1"/>
              <a:t>NEW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2971800" y="3638550"/>
            <a:ext cx="1600200" cy="1362075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2971800" y="3638550"/>
            <a:ext cx="1600200" cy="127635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584825" y="3829050"/>
            <a:ext cx="11334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700" b="1"/>
              <a:t>wave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332413" y="5334000"/>
            <a:ext cx="26685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/>
              <a:t>Stream of photons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5889625" y="3829050"/>
            <a:ext cx="492125" cy="447675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889625" y="3886200"/>
            <a:ext cx="396875" cy="433388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096000" y="685800"/>
            <a:ext cx="304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“</a:t>
            </a:r>
            <a:r>
              <a:rPr lang="en-US" altLang="en-US" b="1"/>
              <a:t>I GOT THIS…”</a:t>
            </a:r>
          </a:p>
        </p:txBody>
      </p:sp>
    </p:spTree>
    <p:extLst>
      <p:ext uri="{BB962C8B-B14F-4D97-AF65-F5344CB8AC3E}">
        <p14:creationId xmlns:p14="http://schemas.microsoft.com/office/powerpoint/2010/main" val="367409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0" grpId="0" animBg="1"/>
      <p:bldP spid="12" grpId="0" animBg="1"/>
      <p:bldP spid="13" grpId="0" animBg="1"/>
      <p:bldP spid="14" grpId="0" animBg="1"/>
      <p:bldP spid="16" grpId="0"/>
      <p:bldP spid="19" grpId="0"/>
      <p:bldP spid="27" grpId="0"/>
      <p:bldP spid="28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865313" y="2343150"/>
            <a:ext cx="400050" cy="40005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100"/>
          </a:p>
        </p:txBody>
      </p:sp>
      <p:sp>
        <p:nvSpPr>
          <p:cNvPr id="3" name="Oval 2"/>
          <p:cNvSpPr/>
          <p:nvPr/>
        </p:nvSpPr>
        <p:spPr>
          <a:xfrm>
            <a:off x="2722563" y="2343150"/>
            <a:ext cx="400050" cy="40005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100"/>
          </a:p>
        </p:txBody>
      </p:sp>
      <p:sp>
        <p:nvSpPr>
          <p:cNvPr id="4" name="Oval 3"/>
          <p:cNvSpPr/>
          <p:nvPr/>
        </p:nvSpPr>
        <p:spPr>
          <a:xfrm>
            <a:off x="3657600" y="2343150"/>
            <a:ext cx="400050" cy="40005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100"/>
          </a:p>
        </p:txBody>
      </p:sp>
      <p:sp>
        <p:nvSpPr>
          <p:cNvPr id="5" name="Oval 4"/>
          <p:cNvSpPr/>
          <p:nvPr/>
        </p:nvSpPr>
        <p:spPr>
          <a:xfrm>
            <a:off x="4733925" y="2343150"/>
            <a:ext cx="400050" cy="40005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10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197475" y="2362200"/>
            <a:ext cx="26685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/>
              <a:t>Stream of photons</a:t>
            </a:r>
          </a:p>
        </p:txBody>
      </p:sp>
      <p:pic>
        <p:nvPicPr>
          <p:cNvPr id="7" name="Picture 9" descr="http://t0.gstatic.com/images?q=tbn:ANd9GcRDIMhMSFZ5hMeOb2MNJZ_7vP8CmZsMeI8JTGZmhBHWnpzjXZYpKvtsGLh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988" y="4008438"/>
            <a:ext cx="1028700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http://t0.gstatic.com/images?q=tbn:ANd9GcRDIMhMSFZ5hMeOb2MNJZ_7vP8CmZsMeI8JTGZmhBHWnpzjXZYpKvtsGLh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38" y="4041775"/>
            <a:ext cx="11430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http://t0.gstatic.com/images?q=tbn:ANd9GcRDIMhMSFZ5hMeOb2MNJZ_7vP8CmZsMeI8JTGZmhBHWnpzjXZYpKvtsGLh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688" y="4041775"/>
            <a:ext cx="11430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http://t0.gstatic.com/images?q=tbn:ANd9GcRDIMhMSFZ5hMeOb2MNJZ_7vP8CmZsMeI8JTGZmhBHWnpzjXZYpKvtsGLh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4041775"/>
            <a:ext cx="11430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 descr="http://colli239.fts.educ.msu.edu/wp-content/uploads/2009/05/coiled2007c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388" y="4783138"/>
            <a:ext cx="1231900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 descr="http://colli239.fts.educ.msu.edu/wp-content/uploads/2009/05/coiled2007c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513" y="4862513"/>
            <a:ext cx="1146175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7" descr="http://colli239.fts.educ.msu.edu/wp-content/uploads/2009/05/coiled2007cc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350" y="4954588"/>
            <a:ext cx="107315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 descr="http://colli239.fts.educ.msu.edu/wp-content/uploads/2009/05/coiled2007cc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550" y="4887913"/>
            <a:ext cx="1130300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143000" y="857250"/>
            <a:ext cx="6400800" cy="715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50" dirty="0"/>
              <a:t>Planck’s equation: </a:t>
            </a:r>
            <a:r>
              <a:rPr lang="en-US" sz="4050" dirty="0" err="1"/>
              <a:t>h</a:t>
            </a:r>
            <a:r>
              <a:rPr lang="en-US" sz="4050" dirty="0" err="1">
                <a:solidFill>
                  <a:srgbClr val="FF0000"/>
                </a:solidFill>
              </a:rPr>
              <a:t>f</a:t>
            </a:r>
            <a:r>
              <a:rPr lang="en-US" sz="4050" dirty="0"/>
              <a:t>=</a:t>
            </a:r>
            <a:r>
              <a:rPr lang="en-US" sz="4050" dirty="0" err="1"/>
              <a:t>E</a:t>
            </a:r>
            <a:r>
              <a:rPr lang="en-US" sz="4050" baseline="-25000" dirty="0" err="1"/>
              <a:t>photon</a:t>
            </a:r>
            <a:endParaRPr lang="en-US" sz="4050" dirty="0"/>
          </a:p>
        </p:txBody>
      </p:sp>
      <p:sp>
        <p:nvSpPr>
          <p:cNvPr id="17424" name="TextBox 15"/>
          <p:cNvSpPr txBox="1">
            <a:spLocks noChangeArrowheads="1"/>
          </p:cNvSpPr>
          <p:nvPr/>
        </p:nvSpPr>
        <p:spPr bwMode="auto">
          <a:xfrm>
            <a:off x="1714500" y="1657350"/>
            <a:ext cx="628650" cy="5540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000" b="1"/>
              <a:t>h</a:t>
            </a:r>
            <a:r>
              <a:rPr lang="en-US" altLang="en-US" sz="3000" b="1">
                <a:solidFill>
                  <a:srgbClr val="FF0000"/>
                </a:solidFill>
              </a:rPr>
              <a:t>f</a:t>
            </a:r>
            <a:r>
              <a:rPr lang="en-US" altLang="en-US" sz="3000"/>
              <a:t> </a:t>
            </a:r>
          </a:p>
        </p:txBody>
      </p:sp>
      <p:sp>
        <p:nvSpPr>
          <p:cNvPr id="17425" name="TextBox 16"/>
          <p:cNvSpPr txBox="1">
            <a:spLocks noChangeArrowheads="1"/>
          </p:cNvSpPr>
          <p:nvPr/>
        </p:nvSpPr>
        <p:spPr bwMode="auto">
          <a:xfrm>
            <a:off x="2608263" y="1682750"/>
            <a:ext cx="628650" cy="5540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000" b="1"/>
              <a:t>h</a:t>
            </a:r>
            <a:r>
              <a:rPr lang="en-US" altLang="en-US" sz="3000" b="1">
                <a:solidFill>
                  <a:srgbClr val="FF0000"/>
                </a:solidFill>
              </a:rPr>
              <a:t>f</a:t>
            </a:r>
            <a:r>
              <a:rPr lang="en-US" altLang="en-US" sz="3000"/>
              <a:t> </a:t>
            </a:r>
          </a:p>
        </p:txBody>
      </p:sp>
      <p:sp>
        <p:nvSpPr>
          <p:cNvPr id="17426" name="TextBox 17"/>
          <p:cNvSpPr txBox="1">
            <a:spLocks noChangeArrowheads="1"/>
          </p:cNvSpPr>
          <p:nvPr/>
        </p:nvSpPr>
        <p:spPr bwMode="auto">
          <a:xfrm>
            <a:off x="3516313" y="1663700"/>
            <a:ext cx="628650" cy="5540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000" b="1"/>
              <a:t>h</a:t>
            </a:r>
            <a:r>
              <a:rPr lang="en-US" altLang="en-US" sz="3000" b="1">
                <a:solidFill>
                  <a:srgbClr val="FF0000"/>
                </a:solidFill>
              </a:rPr>
              <a:t>f</a:t>
            </a:r>
            <a:r>
              <a:rPr lang="en-US" altLang="en-US" sz="3000"/>
              <a:t> </a:t>
            </a:r>
          </a:p>
        </p:txBody>
      </p:sp>
      <p:sp>
        <p:nvSpPr>
          <p:cNvPr id="17427" name="TextBox 18"/>
          <p:cNvSpPr txBox="1">
            <a:spLocks noChangeArrowheads="1"/>
          </p:cNvSpPr>
          <p:nvPr/>
        </p:nvSpPr>
        <p:spPr bwMode="auto">
          <a:xfrm>
            <a:off x="4548188" y="1728788"/>
            <a:ext cx="628650" cy="5540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000" b="1"/>
              <a:t>h</a:t>
            </a:r>
            <a:r>
              <a:rPr lang="en-US" altLang="en-US" sz="3000" b="1">
                <a:solidFill>
                  <a:srgbClr val="FF0000"/>
                </a:solidFill>
              </a:rPr>
              <a:t>f</a:t>
            </a:r>
            <a:r>
              <a:rPr lang="en-US" altLang="en-US" sz="3000"/>
              <a:t> 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2971800"/>
            <a:ext cx="9144000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Doc’s analogy: A Photon is like a unit of coiled spring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06525" y="3478213"/>
            <a:ext cx="5873750" cy="48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550" b="1" dirty="0">
                <a:solidFill>
                  <a:schemeClr val="accent2">
                    <a:lumMod val="75000"/>
                  </a:schemeClr>
                </a:solidFill>
              </a:rPr>
              <a:t>High</a:t>
            </a:r>
            <a:r>
              <a:rPr lang="en-US" sz="2550" b="1" dirty="0"/>
              <a:t> </a:t>
            </a:r>
            <a:r>
              <a:rPr lang="en-US" sz="2550" b="1" dirty="0">
                <a:solidFill>
                  <a:srgbClr val="FF0000"/>
                </a:solidFill>
              </a:rPr>
              <a:t>frequency</a:t>
            </a:r>
            <a:r>
              <a:rPr lang="en-US" sz="2550" dirty="0"/>
              <a:t>(high </a:t>
            </a:r>
            <a:r>
              <a:rPr lang="en-US" sz="2550" b="1" dirty="0">
                <a:solidFill>
                  <a:srgbClr val="FF0000"/>
                </a:solidFill>
              </a:rPr>
              <a:t>f</a:t>
            </a:r>
            <a:r>
              <a:rPr lang="en-US" sz="2550" dirty="0"/>
              <a:t>)…</a:t>
            </a:r>
            <a:r>
              <a:rPr lang="en-US" sz="2550" b="1" i="1" dirty="0">
                <a:solidFill>
                  <a:srgbClr val="002060"/>
                </a:solidFill>
              </a:rPr>
              <a:t>high</a:t>
            </a:r>
            <a:r>
              <a:rPr lang="en-US" sz="2550" dirty="0"/>
              <a:t> energy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79538" y="4686300"/>
            <a:ext cx="6632575" cy="48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550" b="1" dirty="0">
                <a:solidFill>
                  <a:srgbClr val="C00000"/>
                </a:solidFill>
              </a:rPr>
              <a:t>low </a:t>
            </a:r>
            <a:r>
              <a:rPr lang="en-US" sz="2550" b="1" dirty="0">
                <a:solidFill>
                  <a:srgbClr val="FF0000"/>
                </a:solidFill>
              </a:rPr>
              <a:t>frequency  </a:t>
            </a:r>
            <a:r>
              <a:rPr lang="en-US" sz="2550" dirty="0"/>
              <a:t>(low </a:t>
            </a:r>
            <a:r>
              <a:rPr lang="en-US" sz="2550" b="1" dirty="0">
                <a:solidFill>
                  <a:srgbClr val="FF0000"/>
                </a:solidFill>
              </a:rPr>
              <a:t>f</a:t>
            </a:r>
            <a:r>
              <a:rPr lang="en-US" sz="2550" dirty="0"/>
              <a:t>)…</a:t>
            </a:r>
            <a:r>
              <a:rPr lang="en-US" sz="2550" b="1" i="1" dirty="0">
                <a:solidFill>
                  <a:srgbClr val="C00000"/>
                </a:solidFill>
              </a:rPr>
              <a:t>low</a:t>
            </a:r>
            <a:r>
              <a:rPr lang="en-US" sz="2550" dirty="0"/>
              <a:t> energy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73850" y="4041775"/>
            <a:ext cx="1192213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</a:rPr>
              <a:t>tight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777038" y="4968875"/>
            <a:ext cx="1192212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000" b="1">
                <a:solidFill>
                  <a:srgbClr val="C00000"/>
                </a:solidFill>
              </a:rPr>
              <a:t>loose</a:t>
            </a:r>
          </a:p>
        </p:txBody>
      </p:sp>
    </p:spTree>
    <p:extLst>
      <p:ext uri="{BB962C8B-B14F-4D97-AF65-F5344CB8AC3E}">
        <p14:creationId xmlns:p14="http://schemas.microsoft.com/office/powerpoint/2010/main" val="190872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  <p:bldP spid="20" grpId="0" animBg="1"/>
      <p:bldP spid="21" grpId="0"/>
      <p:bldP spid="22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693114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As wavelength increases, energy decreases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As frequency increases, energy increases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286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assertion from your text, page 31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874931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For light, new school thinking: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0983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676400"/>
            <a:ext cx="6781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Text Problems illustrating E vs. f. vs. </a:t>
            </a:r>
            <a:r>
              <a:rPr lang="en-US" sz="4400" dirty="0" smtClean="0">
                <a:sym typeface="Symbol" panose="05050102010706020507" pitchFamily="18" charset="2"/>
              </a:rPr>
              <a:t> connections  (2.1)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8607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95400"/>
            <a:ext cx="9144000" cy="34778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rgbClr val="FF0000"/>
                </a:solidFill>
              </a:rPr>
              <a:t>Homework 1 due Friday 8 September in class (today)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400" dirty="0" smtClean="0">
              <a:solidFill>
                <a:srgbClr val="FF000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rgbClr val="FF0000"/>
                </a:solidFill>
              </a:rPr>
              <a:t>Homework 2 posted.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rgbClr val="FF0000"/>
                </a:solidFill>
              </a:rPr>
              <a:t>Due Friday  15 September in class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29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" y="457200"/>
            <a:ext cx="8763000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Frequency</a:t>
            </a:r>
            <a:r>
              <a:rPr lang="en-US" sz="4000" dirty="0" smtClean="0"/>
              <a:t> (</a:t>
            </a:r>
            <a:r>
              <a:rPr lang="en-US" sz="4000" b="1" dirty="0">
                <a:solidFill>
                  <a:srgbClr val="FF0000"/>
                </a:solidFill>
              </a:rPr>
              <a:t>f</a:t>
            </a:r>
            <a:r>
              <a:rPr lang="en-US" sz="4000" dirty="0" smtClean="0"/>
              <a:t>) is inverse to </a:t>
            </a:r>
            <a:r>
              <a:rPr lang="en-US" sz="4000" dirty="0" smtClean="0">
                <a:solidFill>
                  <a:srgbClr val="0070C0"/>
                </a:solidFill>
              </a:rPr>
              <a:t>wavelength</a:t>
            </a:r>
            <a:r>
              <a:rPr lang="en-US" sz="4000" dirty="0" smtClean="0"/>
              <a:t> (</a:t>
            </a:r>
            <a:r>
              <a:rPr lang="en-US" sz="4000" b="1" dirty="0" smtClean="0">
                <a:solidFill>
                  <a:srgbClr val="0000CC"/>
                </a:solidFill>
                <a:sym typeface="Symbol"/>
              </a:rPr>
              <a:t>)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131632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Text examples exploring this (2.1)</a:t>
            </a:r>
            <a:endParaRPr lang="en-US" sz="4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950930"/>
            <a:ext cx="7146212" cy="33138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2000" y="1676400"/>
            <a:ext cx="838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R</a:t>
            </a:r>
            <a:r>
              <a:rPr lang="en-US" sz="4000" dirty="0" smtClean="0"/>
              <a:t>           </a:t>
            </a:r>
            <a:r>
              <a:rPr lang="en-US" sz="4000" b="1" dirty="0" smtClean="0">
                <a:solidFill>
                  <a:srgbClr val="FFC000"/>
                </a:solidFill>
              </a:rPr>
              <a:t>O</a:t>
            </a:r>
            <a:r>
              <a:rPr lang="en-US" sz="4000" dirty="0" smtClean="0"/>
              <a:t>      </a:t>
            </a:r>
            <a:r>
              <a:rPr lang="en-US" sz="4000" b="1" dirty="0" smtClean="0">
                <a:solidFill>
                  <a:srgbClr val="92D050"/>
                </a:solidFill>
              </a:rPr>
              <a:t>G</a:t>
            </a:r>
            <a:r>
              <a:rPr lang="en-US" sz="4000" dirty="0" smtClean="0"/>
              <a:t>           </a:t>
            </a:r>
            <a:r>
              <a:rPr lang="en-US" sz="4000" b="1" dirty="0" smtClean="0">
                <a:solidFill>
                  <a:srgbClr val="0070C0"/>
                </a:solidFill>
              </a:rPr>
              <a:t>B</a:t>
            </a:r>
            <a:r>
              <a:rPr lang="en-US" sz="4000" dirty="0" smtClean="0"/>
              <a:t>          </a:t>
            </a:r>
            <a:r>
              <a:rPr lang="en-US" sz="4000" b="1" dirty="0" smtClean="0">
                <a:solidFill>
                  <a:srgbClr val="002060"/>
                </a:solidFill>
              </a:rPr>
              <a:t>I</a:t>
            </a:r>
            <a:r>
              <a:rPr lang="en-US" sz="4000" dirty="0" smtClean="0"/>
              <a:t>        </a:t>
            </a:r>
            <a:r>
              <a:rPr lang="en-US" sz="4000" b="1" dirty="0" smtClean="0">
                <a:solidFill>
                  <a:srgbClr val="7030A0"/>
                </a:solidFill>
              </a:rPr>
              <a:t>V 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red </a:t>
            </a:r>
            <a:r>
              <a:rPr lang="en-US" sz="2800" dirty="0" smtClean="0"/>
              <a:t>   </a:t>
            </a:r>
            <a:r>
              <a:rPr lang="en-US" sz="4000" dirty="0" smtClean="0"/>
              <a:t>   </a:t>
            </a:r>
            <a:r>
              <a:rPr lang="en-US" sz="2800" b="1" dirty="0" smtClean="0">
                <a:solidFill>
                  <a:srgbClr val="FFC000"/>
                </a:solidFill>
              </a:rPr>
              <a:t>orange   </a:t>
            </a:r>
            <a:r>
              <a:rPr lang="en-US" sz="2800" b="1" dirty="0" smtClean="0">
                <a:solidFill>
                  <a:srgbClr val="92D050"/>
                </a:solidFill>
              </a:rPr>
              <a:t>green       </a:t>
            </a:r>
            <a:r>
              <a:rPr lang="en-US" sz="2800" b="1" dirty="0" smtClean="0">
                <a:solidFill>
                  <a:srgbClr val="0070C0"/>
                </a:solidFill>
              </a:rPr>
              <a:t>blue        </a:t>
            </a:r>
            <a:r>
              <a:rPr lang="en-US" sz="2800" b="1" dirty="0" smtClean="0">
                <a:solidFill>
                  <a:srgbClr val="005392"/>
                </a:solidFill>
              </a:rPr>
              <a:t>indigo     </a:t>
            </a:r>
            <a:r>
              <a:rPr lang="en-US" sz="2800" b="1" dirty="0" smtClean="0">
                <a:solidFill>
                  <a:srgbClr val="821072"/>
                </a:solidFill>
              </a:rPr>
              <a:t>violet</a:t>
            </a:r>
            <a:endParaRPr lang="en-US" sz="2800" b="1" dirty="0">
              <a:solidFill>
                <a:srgbClr val="8210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37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693114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As wavelength increases, energy decreases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As frequency increases, energy increases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286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An assertion from your text, page 31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874931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For light:</a:t>
            </a:r>
            <a:endParaRPr lang="en-US" sz="4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3657600"/>
            <a:ext cx="4206605" cy="187773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5800" y="2893443"/>
            <a:ext cx="2133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Huh ?????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2381722" y="3826958"/>
            <a:ext cx="4572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 b="1" dirty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" name="TextBox 16"/>
          <p:cNvSpPr txBox="1">
            <a:spLocks noChangeArrowheads="1"/>
          </p:cNvSpPr>
          <p:nvPr/>
        </p:nvSpPr>
        <p:spPr bwMode="auto">
          <a:xfrm>
            <a:off x="5715000" y="3403600"/>
            <a:ext cx="33337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 b="1" dirty="0">
                <a:solidFill>
                  <a:srgbClr val="000000"/>
                </a:solidFill>
              </a:rPr>
              <a:t>Wave Energy ~ A</a:t>
            </a:r>
            <a:r>
              <a:rPr lang="en-US" altLang="en-US" sz="2700" b="1" baseline="30000" dirty="0">
                <a:solidFill>
                  <a:srgbClr val="000000"/>
                </a:solidFill>
              </a:rPr>
              <a:t>2</a:t>
            </a:r>
            <a:r>
              <a:rPr lang="en-US" altLang="en-US" sz="2700" b="1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13546"/>
            <a:ext cx="253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75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2979738"/>
            <a:ext cx="2400300" cy="302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 descr="http://library.thinkquest.org/28383/grafika/1/aeffotoelektr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792413"/>
            <a:ext cx="3371850" cy="271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057650" y="4962525"/>
            <a:ext cx="3943350" cy="10620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100"/>
              <a:t>Threshold frequency for emission varies with metals (f</a:t>
            </a:r>
            <a:r>
              <a:rPr lang="en-US" altLang="en-US" sz="2100" baseline="-25000"/>
              <a:t>1</a:t>
            </a:r>
            <a:r>
              <a:rPr lang="en-US" altLang="en-US" sz="2100"/>
              <a:t>=</a:t>
            </a:r>
            <a:r>
              <a:rPr lang="en-US" altLang="en-US" sz="2100">
                <a:sym typeface="Symbol" panose="05050102010706020507" pitchFamily="18" charset="2"/>
              </a:rPr>
              <a:t></a:t>
            </a:r>
            <a:r>
              <a:rPr lang="en-US" altLang="en-US" sz="2100" baseline="-25000"/>
              <a:t>1</a:t>
            </a:r>
            <a:r>
              <a:rPr lang="en-US" altLang="en-US" sz="2100"/>
              <a:t> for metal 1, f</a:t>
            </a:r>
            <a:r>
              <a:rPr lang="en-US" altLang="en-US" sz="2100" baseline="-25000"/>
              <a:t>2</a:t>
            </a:r>
            <a:r>
              <a:rPr lang="en-US" altLang="en-US" sz="2100"/>
              <a:t>=</a:t>
            </a:r>
            <a:r>
              <a:rPr lang="en-US" altLang="en-US" sz="2100">
                <a:sym typeface="Symbol" panose="05050102010706020507" pitchFamily="18" charset="2"/>
              </a:rPr>
              <a:t></a:t>
            </a:r>
            <a:r>
              <a:rPr lang="en-US" altLang="en-US" sz="2100" baseline="-25000"/>
              <a:t>2</a:t>
            </a:r>
            <a:r>
              <a:rPr lang="en-US" altLang="en-US" sz="2100"/>
              <a:t> for metal 2 etc.)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30350" y="1597025"/>
            <a:ext cx="16573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E=Energy of ejected electron from metal</a:t>
            </a:r>
          </a:p>
        </p:txBody>
      </p:sp>
      <p:pic>
        <p:nvPicPr>
          <p:cNvPr id="1024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188" y="857250"/>
            <a:ext cx="4627562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TextBox 9"/>
          <p:cNvSpPr txBox="1">
            <a:spLocks noChangeArrowheads="1"/>
          </p:cNvSpPr>
          <p:nvPr/>
        </p:nvSpPr>
        <p:spPr bwMode="auto">
          <a:xfrm>
            <a:off x="533400" y="296994"/>
            <a:ext cx="310515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100" b="1" dirty="0"/>
              <a:t>Photoelectric effect: </a:t>
            </a:r>
            <a:r>
              <a:rPr lang="en-US" altLang="en-US" sz="2100" b="1" dirty="0" smtClean="0"/>
              <a:t>typical </a:t>
            </a:r>
            <a:r>
              <a:rPr lang="en-US" altLang="en-US" sz="2100" b="1" dirty="0"/>
              <a:t>textbook version</a:t>
            </a:r>
          </a:p>
          <a:p>
            <a:endParaRPr lang="en-US" altLang="en-US" sz="2100" dirty="0"/>
          </a:p>
        </p:txBody>
      </p:sp>
    </p:spTree>
    <p:extLst>
      <p:ext uri="{BB962C8B-B14F-4D97-AF65-F5344CB8AC3E}">
        <p14:creationId xmlns:p14="http://schemas.microsoft.com/office/powerpoint/2010/main" val="356493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tsunam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633321"/>
            <a:ext cx="5238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lake wav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665" y="3579283"/>
            <a:ext cx="5238750" cy="3278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57400" y="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Photoelectric effect analogies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086600" y="18288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EC4454"/>
                </a:solidFill>
              </a:rPr>
              <a:t>Red light</a:t>
            </a:r>
          </a:p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long wavelength, low frequency)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62800" y="42672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Blue light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(short wavelength,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High frequency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524000"/>
            <a:ext cx="190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Huge Amplitude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343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Tiny amplitude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99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257300" y="1657350"/>
            <a:ext cx="4845050" cy="2159000"/>
          </a:xfrm>
          <a:custGeom>
            <a:avLst/>
            <a:gdLst>
              <a:gd name="connsiteX0" fmla="*/ 0 w 6460620"/>
              <a:gd name="connsiteY0" fmla="*/ 1382994 h 3183308"/>
              <a:gd name="connsiteX1" fmla="*/ 837488 w 6460620"/>
              <a:gd name="connsiteY1" fmla="*/ 254950 h 3183308"/>
              <a:gd name="connsiteX2" fmla="*/ 1914258 w 6460620"/>
              <a:gd name="connsiteY2" fmla="*/ 2912692 h 3183308"/>
              <a:gd name="connsiteX3" fmla="*/ 2931207 w 6460620"/>
              <a:gd name="connsiteY3" fmla="*/ 1425723 h 3183308"/>
              <a:gd name="connsiteX4" fmla="*/ 3555050 w 6460620"/>
              <a:gd name="connsiteY4" fmla="*/ 229312 h 3183308"/>
              <a:gd name="connsiteX5" fmla="*/ 4469450 w 6460620"/>
              <a:gd name="connsiteY5" fmla="*/ 1921380 h 3183308"/>
              <a:gd name="connsiteX6" fmla="*/ 5332576 w 6460620"/>
              <a:gd name="connsiteY6" fmla="*/ 3023787 h 3183308"/>
              <a:gd name="connsiteX7" fmla="*/ 6460620 w 6460620"/>
              <a:gd name="connsiteY7" fmla="*/ 964251 h 318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60620" h="3183308">
                <a:moveTo>
                  <a:pt x="0" y="1382994"/>
                </a:moveTo>
                <a:cubicBezTo>
                  <a:pt x="259222" y="691497"/>
                  <a:pt x="518445" y="0"/>
                  <a:pt x="837488" y="254950"/>
                </a:cubicBezTo>
                <a:cubicBezTo>
                  <a:pt x="1156531" y="509900"/>
                  <a:pt x="1565305" y="2717563"/>
                  <a:pt x="1914258" y="2912692"/>
                </a:cubicBezTo>
                <a:cubicBezTo>
                  <a:pt x="2263211" y="3107821"/>
                  <a:pt x="2657742" y="1872953"/>
                  <a:pt x="2931207" y="1425723"/>
                </a:cubicBezTo>
                <a:cubicBezTo>
                  <a:pt x="3204672" y="978493"/>
                  <a:pt x="3298676" y="146703"/>
                  <a:pt x="3555050" y="229312"/>
                </a:cubicBezTo>
                <a:cubicBezTo>
                  <a:pt x="3811424" y="311921"/>
                  <a:pt x="4173196" y="1455634"/>
                  <a:pt x="4469450" y="1921380"/>
                </a:cubicBezTo>
                <a:cubicBezTo>
                  <a:pt x="4765704" y="2387126"/>
                  <a:pt x="5000714" y="3183308"/>
                  <a:pt x="5332576" y="3023787"/>
                </a:cubicBezTo>
                <a:cubicBezTo>
                  <a:pt x="5664438" y="2864266"/>
                  <a:pt x="6460620" y="964251"/>
                  <a:pt x="6460620" y="964251"/>
                </a:cubicBezTo>
              </a:path>
            </a:pathLst>
          </a:cu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100"/>
          </a:p>
        </p:txBody>
      </p:sp>
      <p:pic>
        <p:nvPicPr>
          <p:cNvPr id="11267" name="Picture 2" descr="http://www.dizpins.com/pinventory/images/dl_pirates/rowbo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325" y="2400300"/>
            <a:ext cx="19716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reeform 3"/>
          <p:cNvSpPr/>
          <p:nvPr/>
        </p:nvSpPr>
        <p:spPr>
          <a:xfrm>
            <a:off x="1885950" y="4400550"/>
            <a:ext cx="2457450" cy="57150"/>
          </a:xfrm>
          <a:custGeom>
            <a:avLst/>
            <a:gdLst>
              <a:gd name="connsiteX0" fmla="*/ 0 w 3349951"/>
              <a:gd name="connsiteY0" fmla="*/ 95428 h 233585"/>
              <a:gd name="connsiteX1" fmla="*/ 59821 w 3349951"/>
              <a:gd name="connsiteY1" fmla="*/ 1424 h 233585"/>
              <a:gd name="connsiteX2" fmla="*/ 128187 w 3349951"/>
              <a:gd name="connsiteY2" fmla="*/ 86882 h 233585"/>
              <a:gd name="connsiteX3" fmla="*/ 213645 w 3349951"/>
              <a:gd name="connsiteY3" fmla="*/ 35608 h 233585"/>
              <a:gd name="connsiteX4" fmla="*/ 273465 w 3349951"/>
              <a:gd name="connsiteY4" fmla="*/ 95428 h 233585"/>
              <a:gd name="connsiteX5" fmla="*/ 341832 w 3349951"/>
              <a:gd name="connsiteY5" fmla="*/ 35608 h 233585"/>
              <a:gd name="connsiteX6" fmla="*/ 452927 w 3349951"/>
              <a:gd name="connsiteY6" fmla="*/ 121066 h 233585"/>
              <a:gd name="connsiteX7" fmla="*/ 521294 w 3349951"/>
              <a:gd name="connsiteY7" fmla="*/ 52699 h 233585"/>
              <a:gd name="connsiteX8" fmla="*/ 598206 w 3349951"/>
              <a:gd name="connsiteY8" fmla="*/ 112520 h 233585"/>
              <a:gd name="connsiteX9" fmla="*/ 692209 w 3349951"/>
              <a:gd name="connsiteY9" fmla="*/ 35608 h 233585"/>
              <a:gd name="connsiteX10" fmla="*/ 769122 w 3349951"/>
              <a:gd name="connsiteY10" fmla="*/ 103974 h 233585"/>
              <a:gd name="connsiteX11" fmla="*/ 871671 w 3349951"/>
              <a:gd name="connsiteY11" fmla="*/ 61245 h 233585"/>
              <a:gd name="connsiteX12" fmla="*/ 991312 w 3349951"/>
              <a:gd name="connsiteY12" fmla="*/ 121066 h 233585"/>
              <a:gd name="connsiteX13" fmla="*/ 1051133 w 3349951"/>
              <a:gd name="connsiteY13" fmla="*/ 61245 h 233585"/>
              <a:gd name="connsiteX14" fmla="*/ 1110953 w 3349951"/>
              <a:gd name="connsiteY14" fmla="*/ 129611 h 233585"/>
              <a:gd name="connsiteX15" fmla="*/ 1247686 w 3349951"/>
              <a:gd name="connsiteY15" fmla="*/ 78337 h 233585"/>
              <a:gd name="connsiteX16" fmla="*/ 1350236 w 3349951"/>
              <a:gd name="connsiteY16" fmla="*/ 146703 h 233585"/>
              <a:gd name="connsiteX17" fmla="*/ 1427148 w 3349951"/>
              <a:gd name="connsiteY17" fmla="*/ 95428 h 233585"/>
              <a:gd name="connsiteX18" fmla="*/ 1572426 w 3349951"/>
              <a:gd name="connsiteY18" fmla="*/ 172340 h 233585"/>
              <a:gd name="connsiteX19" fmla="*/ 1666430 w 3349951"/>
              <a:gd name="connsiteY19" fmla="*/ 95428 h 233585"/>
              <a:gd name="connsiteX20" fmla="*/ 1786071 w 3349951"/>
              <a:gd name="connsiteY20" fmla="*/ 180886 h 233585"/>
              <a:gd name="connsiteX21" fmla="*/ 1837346 w 3349951"/>
              <a:gd name="connsiteY21" fmla="*/ 129611 h 233585"/>
              <a:gd name="connsiteX22" fmla="*/ 1914258 w 3349951"/>
              <a:gd name="connsiteY22" fmla="*/ 189432 h 233585"/>
              <a:gd name="connsiteX23" fmla="*/ 1999716 w 3349951"/>
              <a:gd name="connsiteY23" fmla="*/ 112520 h 233585"/>
              <a:gd name="connsiteX24" fmla="*/ 2093720 w 3349951"/>
              <a:gd name="connsiteY24" fmla="*/ 197978 h 233585"/>
              <a:gd name="connsiteX25" fmla="*/ 2221907 w 3349951"/>
              <a:gd name="connsiteY25" fmla="*/ 138157 h 233585"/>
              <a:gd name="connsiteX26" fmla="*/ 2307365 w 3349951"/>
              <a:gd name="connsiteY26" fmla="*/ 206523 h 233585"/>
              <a:gd name="connsiteX27" fmla="*/ 2367185 w 3349951"/>
              <a:gd name="connsiteY27" fmla="*/ 146703 h 233585"/>
              <a:gd name="connsiteX28" fmla="*/ 2469735 w 3349951"/>
              <a:gd name="connsiteY28" fmla="*/ 223615 h 233585"/>
              <a:gd name="connsiteX29" fmla="*/ 3349951 w 3349951"/>
              <a:gd name="connsiteY29" fmla="*/ 206523 h 233585"/>
              <a:gd name="connsiteX30" fmla="*/ 3349951 w 3349951"/>
              <a:gd name="connsiteY30" fmla="*/ 206523 h 233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349951" h="233585">
                <a:moveTo>
                  <a:pt x="0" y="95428"/>
                </a:moveTo>
                <a:cubicBezTo>
                  <a:pt x="19228" y="49138"/>
                  <a:pt x="38457" y="2848"/>
                  <a:pt x="59821" y="1424"/>
                </a:cubicBezTo>
                <a:cubicBezTo>
                  <a:pt x="81186" y="0"/>
                  <a:pt x="102550" y="81185"/>
                  <a:pt x="128187" y="86882"/>
                </a:cubicBezTo>
                <a:cubicBezTo>
                  <a:pt x="153824" y="92579"/>
                  <a:pt x="189432" y="34184"/>
                  <a:pt x="213645" y="35608"/>
                </a:cubicBezTo>
                <a:cubicBezTo>
                  <a:pt x="237858" y="37032"/>
                  <a:pt x="252101" y="95428"/>
                  <a:pt x="273465" y="95428"/>
                </a:cubicBezTo>
                <a:cubicBezTo>
                  <a:pt x="294829" y="95428"/>
                  <a:pt x="311922" y="31335"/>
                  <a:pt x="341832" y="35608"/>
                </a:cubicBezTo>
                <a:cubicBezTo>
                  <a:pt x="371742" y="39881"/>
                  <a:pt x="423017" y="118217"/>
                  <a:pt x="452927" y="121066"/>
                </a:cubicBezTo>
                <a:cubicBezTo>
                  <a:pt x="482837" y="123915"/>
                  <a:pt x="497081" y="54123"/>
                  <a:pt x="521294" y="52699"/>
                </a:cubicBezTo>
                <a:cubicBezTo>
                  <a:pt x="545507" y="51275"/>
                  <a:pt x="569720" y="115369"/>
                  <a:pt x="598206" y="112520"/>
                </a:cubicBezTo>
                <a:cubicBezTo>
                  <a:pt x="626692" y="109672"/>
                  <a:pt x="663723" y="37032"/>
                  <a:pt x="692209" y="35608"/>
                </a:cubicBezTo>
                <a:cubicBezTo>
                  <a:pt x="720695" y="34184"/>
                  <a:pt x="739212" y="99701"/>
                  <a:pt x="769122" y="103974"/>
                </a:cubicBezTo>
                <a:cubicBezTo>
                  <a:pt x="799032" y="108247"/>
                  <a:pt x="834639" y="58396"/>
                  <a:pt x="871671" y="61245"/>
                </a:cubicBezTo>
                <a:cubicBezTo>
                  <a:pt x="908703" y="64094"/>
                  <a:pt x="961402" y="121066"/>
                  <a:pt x="991312" y="121066"/>
                </a:cubicBezTo>
                <a:cubicBezTo>
                  <a:pt x="1021222" y="121066"/>
                  <a:pt x="1031193" y="59821"/>
                  <a:pt x="1051133" y="61245"/>
                </a:cubicBezTo>
                <a:cubicBezTo>
                  <a:pt x="1071073" y="62669"/>
                  <a:pt x="1078194" y="126762"/>
                  <a:pt x="1110953" y="129611"/>
                </a:cubicBezTo>
                <a:cubicBezTo>
                  <a:pt x="1143712" y="132460"/>
                  <a:pt x="1207806" y="75488"/>
                  <a:pt x="1247686" y="78337"/>
                </a:cubicBezTo>
                <a:cubicBezTo>
                  <a:pt x="1287566" y="81186"/>
                  <a:pt x="1320326" y="143854"/>
                  <a:pt x="1350236" y="146703"/>
                </a:cubicBezTo>
                <a:cubicBezTo>
                  <a:pt x="1380146" y="149552"/>
                  <a:pt x="1390116" y="91155"/>
                  <a:pt x="1427148" y="95428"/>
                </a:cubicBezTo>
                <a:cubicBezTo>
                  <a:pt x="1464180" y="99701"/>
                  <a:pt x="1532546" y="172340"/>
                  <a:pt x="1572426" y="172340"/>
                </a:cubicBezTo>
                <a:cubicBezTo>
                  <a:pt x="1612306" y="172340"/>
                  <a:pt x="1630823" y="94004"/>
                  <a:pt x="1666430" y="95428"/>
                </a:cubicBezTo>
                <a:cubicBezTo>
                  <a:pt x="1702037" y="96852"/>
                  <a:pt x="1757585" y="175189"/>
                  <a:pt x="1786071" y="180886"/>
                </a:cubicBezTo>
                <a:cubicBezTo>
                  <a:pt x="1814557" y="186583"/>
                  <a:pt x="1815982" y="128187"/>
                  <a:pt x="1837346" y="129611"/>
                </a:cubicBezTo>
                <a:cubicBezTo>
                  <a:pt x="1858711" y="131035"/>
                  <a:pt x="1887196" y="192280"/>
                  <a:pt x="1914258" y="189432"/>
                </a:cubicBezTo>
                <a:cubicBezTo>
                  <a:pt x="1941320" y="186584"/>
                  <a:pt x="1969806" y="111096"/>
                  <a:pt x="1999716" y="112520"/>
                </a:cubicBezTo>
                <a:cubicBezTo>
                  <a:pt x="2029626" y="113944"/>
                  <a:pt x="2056688" y="193705"/>
                  <a:pt x="2093720" y="197978"/>
                </a:cubicBezTo>
                <a:cubicBezTo>
                  <a:pt x="2130752" y="202251"/>
                  <a:pt x="2186300" y="136733"/>
                  <a:pt x="2221907" y="138157"/>
                </a:cubicBezTo>
                <a:cubicBezTo>
                  <a:pt x="2257514" y="139581"/>
                  <a:pt x="2283152" y="205099"/>
                  <a:pt x="2307365" y="206523"/>
                </a:cubicBezTo>
                <a:cubicBezTo>
                  <a:pt x="2331578" y="207947"/>
                  <a:pt x="2340123" y="143854"/>
                  <a:pt x="2367185" y="146703"/>
                </a:cubicBezTo>
                <a:cubicBezTo>
                  <a:pt x="2394247" y="149552"/>
                  <a:pt x="2305941" y="213645"/>
                  <a:pt x="2469735" y="223615"/>
                </a:cubicBezTo>
                <a:cubicBezTo>
                  <a:pt x="2633529" y="233585"/>
                  <a:pt x="3349951" y="206523"/>
                  <a:pt x="3349951" y="206523"/>
                </a:cubicBezTo>
                <a:lnTo>
                  <a:pt x="3349951" y="206523"/>
                </a:lnTo>
              </a:path>
            </a:pathLst>
          </a:custGeom>
          <a:ln w="349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1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71650" y="4572000"/>
            <a:ext cx="30289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</a:rPr>
              <a:t>Low amplitude (A)</a:t>
            </a:r>
          </a:p>
          <a:p>
            <a:r>
              <a:rPr lang="en-US" altLang="en-US" sz="2400" b="1">
                <a:solidFill>
                  <a:srgbClr val="FF0000"/>
                </a:solidFill>
              </a:rPr>
              <a:t>high frequency (f)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75920" y="1814985"/>
            <a:ext cx="47434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 dirty="0">
                <a:solidFill>
                  <a:srgbClr val="002060"/>
                </a:solidFill>
              </a:rPr>
              <a:t>High amplitude (A)</a:t>
            </a:r>
          </a:p>
          <a:p>
            <a:r>
              <a:rPr lang="en-US" altLang="en-US" sz="2400" b="1" dirty="0">
                <a:solidFill>
                  <a:srgbClr val="002060"/>
                </a:solidFill>
              </a:rPr>
              <a:t>Low frequency (f)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257300" y="941388"/>
            <a:ext cx="67437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100" b="1"/>
              <a:t>According to `common’ sense, which wave capsizes Mickey and the gang ?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600700" y="4572000"/>
            <a:ext cx="2400300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100" b="1"/>
              <a:t>Let Mickey and friends be electrons in a metal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971800" y="2800350"/>
            <a:ext cx="2457450" cy="0"/>
          </a:xfrm>
          <a:prstGeom prst="straightConnector1">
            <a:avLst/>
          </a:prstGeom>
          <a:ln w="539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743200" y="4343400"/>
            <a:ext cx="3048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92150" y="1653285"/>
            <a:ext cx="5410200" cy="2205037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7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5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257300" y="1657350"/>
            <a:ext cx="4845050" cy="2159000"/>
          </a:xfrm>
          <a:custGeom>
            <a:avLst/>
            <a:gdLst>
              <a:gd name="connsiteX0" fmla="*/ 0 w 6460620"/>
              <a:gd name="connsiteY0" fmla="*/ 1382994 h 3183308"/>
              <a:gd name="connsiteX1" fmla="*/ 837488 w 6460620"/>
              <a:gd name="connsiteY1" fmla="*/ 254950 h 3183308"/>
              <a:gd name="connsiteX2" fmla="*/ 1914258 w 6460620"/>
              <a:gd name="connsiteY2" fmla="*/ 2912692 h 3183308"/>
              <a:gd name="connsiteX3" fmla="*/ 2931207 w 6460620"/>
              <a:gd name="connsiteY3" fmla="*/ 1425723 h 3183308"/>
              <a:gd name="connsiteX4" fmla="*/ 3555050 w 6460620"/>
              <a:gd name="connsiteY4" fmla="*/ 229312 h 3183308"/>
              <a:gd name="connsiteX5" fmla="*/ 4469450 w 6460620"/>
              <a:gd name="connsiteY5" fmla="*/ 1921380 h 3183308"/>
              <a:gd name="connsiteX6" fmla="*/ 5332576 w 6460620"/>
              <a:gd name="connsiteY6" fmla="*/ 3023787 h 3183308"/>
              <a:gd name="connsiteX7" fmla="*/ 6460620 w 6460620"/>
              <a:gd name="connsiteY7" fmla="*/ 964251 h 318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60620" h="3183308">
                <a:moveTo>
                  <a:pt x="0" y="1382994"/>
                </a:moveTo>
                <a:cubicBezTo>
                  <a:pt x="259222" y="691497"/>
                  <a:pt x="518445" y="0"/>
                  <a:pt x="837488" y="254950"/>
                </a:cubicBezTo>
                <a:cubicBezTo>
                  <a:pt x="1156531" y="509900"/>
                  <a:pt x="1565305" y="2717563"/>
                  <a:pt x="1914258" y="2912692"/>
                </a:cubicBezTo>
                <a:cubicBezTo>
                  <a:pt x="2263211" y="3107821"/>
                  <a:pt x="2657742" y="1872953"/>
                  <a:pt x="2931207" y="1425723"/>
                </a:cubicBezTo>
                <a:cubicBezTo>
                  <a:pt x="3204672" y="978493"/>
                  <a:pt x="3298676" y="146703"/>
                  <a:pt x="3555050" y="229312"/>
                </a:cubicBezTo>
                <a:cubicBezTo>
                  <a:pt x="3811424" y="311921"/>
                  <a:pt x="4173196" y="1455634"/>
                  <a:pt x="4469450" y="1921380"/>
                </a:cubicBezTo>
                <a:cubicBezTo>
                  <a:pt x="4765704" y="2387126"/>
                  <a:pt x="5000714" y="3183308"/>
                  <a:pt x="5332576" y="3023787"/>
                </a:cubicBezTo>
                <a:cubicBezTo>
                  <a:pt x="5664438" y="2864266"/>
                  <a:pt x="6460620" y="964251"/>
                  <a:pt x="6460620" y="964251"/>
                </a:cubicBezTo>
              </a:path>
            </a:pathLst>
          </a:cu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100"/>
          </a:p>
        </p:txBody>
      </p:sp>
      <p:pic>
        <p:nvPicPr>
          <p:cNvPr id="29698" name="Picture 2" descr="http://www.dizpins.com/pinventory/images/dl_pirates/rowbo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325" y="2400300"/>
            <a:ext cx="19716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reeform 3"/>
          <p:cNvSpPr/>
          <p:nvPr/>
        </p:nvSpPr>
        <p:spPr>
          <a:xfrm>
            <a:off x="1885950" y="4400550"/>
            <a:ext cx="2457450" cy="57150"/>
          </a:xfrm>
          <a:custGeom>
            <a:avLst/>
            <a:gdLst>
              <a:gd name="connsiteX0" fmla="*/ 0 w 3349951"/>
              <a:gd name="connsiteY0" fmla="*/ 95428 h 233585"/>
              <a:gd name="connsiteX1" fmla="*/ 59821 w 3349951"/>
              <a:gd name="connsiteY1" fmla="*/ 1424 h 233585"/>
              <a:gd name="connsiteX2" fmla="*/ 128187 w 3349951"/>
              <a:gd name="connsiteY2" fmla="*/ 86882 h 233585"/>
              <a:gd name="connsiteX3" fmla="*/ 213645 w 3349951"/>
              <a:gd name="connsiteY3" fmla="*/ 35608 h 233585"/>
              <a:gd name="connsiteX4" fmla="*/ 273465 w 3349951"/>
              <a:gd name="connsiteY4" fmla="*/ 95428 h 233585"/>
              <a:gd name="connsiteX5" fmla="*/ 341832 w 3349951"/>
              <a:gd name="connsiteY5" fmla="*/ 35608 h 233585"/>
              <a:gd name="connsiteX6" fmla="*/ 452927 w 3349951"/>
              <a:gd name="connsiteY6" fmla="*/ 121066 h 233585"/>
              <a:gd name="connsiteX7" fmla="*/ 521294 w 3349951"/>
              <a:gd name="connsiteY7" fmla="*/ 52699 h 233585"/>
              <a:gd name="connsiteX8" fmla="*/ 598206 w 3349951"/>
              <a:gd name="connsiteY8" fmla="*/ 112520 h 233585"/>
              <a:gd name="connsiteX9" fmla="*/ 692209 w 3349951"/>
              <a:gd name="connsiteY9" fmla="*/ 35608 h 233585"/>
              <a:gd name="connsiteX10" fmla="*/ 769122 w 3349951"/>
              <a:gd name="connsiteY10" fmla="*/ 103974 h 233585"/>
              <a:gd name="connsiteX11" fmla="*/ 871671 w 3349951"/>
              <a:gd name="connsiteY11" fmla="*/ 61245 h 233585"/>
              <a:gd name="connsiteX12" fmla="*/ 991312 w 3349951"/>
              <a:gd name="connsiteY12" fmla="*/ 121066 h 233585"/>
              <a:gd name="connsiteX13" fmla="*/ 1051133 w 3349951"/>
              <a:gd name="connsiteY13" fmla="*/ 61245 h 233585"/>
              <a:gd name="connsiteX14" fmla="*/ 1110953 w 3349951"/>
              <a:gd name="connsiteY14" fmla="*/ 129611 h 233585"/>
              <a:gd name="connsiteX15" fmla="*/ 1247686 w 3349951"/>
              <a:gd name="connsiteY15" fmla="*/ 78337 h 233585"/>
              <a:gd name="connsiteX16" fmla="*/ 1350236 w 3349951"/>
              <a:gd name="connsiteY16" fmla="*/ 146703 h 233585"/>
              <a:gd name="connsiteX17" fmla="*/ 1427148 w 3349951"/>
              <a:gd name="connsiteY17" fmla="*/ 95428 h 233585"/>
              <a:gd name="connsiteX18" fmla="*/ 1572426 w 3349951"/>
              <a:gd name="connsiteY18" fmla="*/ 172340 h 233585"/>
              <a:gd name="connsiteX19" fmla="*/ 1666430 w 3349951"/>
              <a:gd name="connsiteY19" fmla="*/ 95428 h 233585"/>
              <a:gd name="connsiteX20" fmla="*/ 1786071 w 3349951"/>
              <a:gd name="connsiteY20" fmla="*/ 180886 h 233585"/>
              <a:gd name="connsiteX21" fmla="*/ 1837346 w 3349951"/>
              <a:gd name="connsiteY21" fmla="*/ 129611 h 233585"/>
              <a:gd name="connsiteX22" fmla="*/ 1914258 w 3349951"/>
              <a:gd name="connsiteY22" fmla="*/ 189432 h 233585"/>
              <a:gd name="connsiteX23" fmla="*/ 1999716 w 3349951"/>
              <a:gd name="connsiteY23" fmla="*/ 112520 h 233585"/>
              <a:gd name="connsiteX24" fmla="*/ 2093720 w 3349951"/>
              <a:gd name="connsiteY24" fmla="*/ 197978 h 233585"/>
              <a:gd name="connsiteX25" fmla="*/ 2221907 w 3349951"/>
              <a:gd name="connsiteY25" fmla="*/ 138157 h 233585"/>
              <a:gd name="connsiteX26" fmla="*/ 2307365 w 3349951"/>
              <a:gd name="connsiteY26" fmla="*/ 206523 h 233585"/>
              <a:gd name="connsiteX27" fmla="*/ 2367185 w 3349951"/>
              <a:gd name="connsiteY27" fmla="*/ 146703 h 233585"/>
              <a:gd name="connsiteX28" fmla="*/ 2469735 w 3349951"/>
              <a:gd name="connsiteY28" fmla="*/ 223615 h 233585"/>
              <a:gd name="connsiteX29" fmla="*/ 3349951 w 3349951"/>
              <a:gd name="connsiteY29" fmla="*/ 206523 h 233585"/>
              <a:gd name="connsiteX30" fmla="*/ 3349951 w 3349951"/>
              <a:gd name="connsiteY30" fmla="*/ 206523 h 233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349951" h="233585">
                <a:moveTo>
                  <a:pt x="0" y="95428"/>
                </a:moveTo>
                <a:cubicBezTo>
                  <a:pt x="19228" y="49138"/>
                  <a:pt x="38457" y="2848"/>
                  <a:pt x="59821" y="1424"/>
                </a:cubicBezTo>
                <a:cubicBezTo>
                  <a:pt x="81186" y="0"/>
                  <a:pt x="102550" y="81185"/>
                  <a:pt x="128187" y="86882"/>
                </a:cubicBezTo>
                <a:cubicBezTo>
                  <a:pt x="153824" y="92579"/>
                  <a:pt x="189432" y="34184"/>
                  <a:pt x="213645" y="35608"/>
                </a:cubicBezTo>
                <a:cubicBezTo>
                  <a:pt x="237858" y="37032"/>
                  <a:pt x="252101" y="95428"/>
                  <a:pt x="273465" y="95428"/>
                </a:cubicBezTo>
                <a:cubicBezTo>
                  <a:pt x="294829" y="95428"/>
                  <a:pt x="311922" y="31335"/>
                  <a:pt x="341832" y="35608"/>
                </a:cubicBezTo>
                <a:cubicBezTo>
                  <a:pt x="371742" y="39881"/>
                  <a:pt x="423017" y="118217"/>
                  <a:pt x="452927" y="121066"/>
                </a:cubicBezTo>
                <a:cubicBezTo>
                  <a:pt x="482837" y="123915"/>
                  <a:pt x="497081" y="54123"/>
                  <a:pt x="521294" y="52699"/>
                </a:cubicBezTo>
                <a:cubicBezTo>
                  <a:pt x="545507" y="51275"/>
                  <a:pt x="569720" y="115369"/>
                  <a:pt x="598206" y="112520"/>
                </a:cubicBezTo>
                <a:cubicBezTo>
                  <a:pt x="626692" y="109672"/>
                  <a:pt x="663723" y="37032"/>
                  <a:pt x="692209" y="35608"/>
                </a:cubicBezTo>
                <a:cubicBezTo>
                  <a:pt x="720695" y="34184"/>
                  <a:pt x="739212" y="99701"/>
                  <a:pt x="769122" y="103974"/>
                </a:cubicBezTo>
                <a:cubicBezTo>
                  <a:pt x="799032" y="108247"/>
                  <a:pt x="834639" y="58396"/>
                  <a:pt x="871671" y="61245"/>
                </a:cubicBezTo>
                <a:cubicBezTo>
                  <a:pt x="908703" y="64094"/>
                  <a:pt x="961402" y="121066"/>
                  <a:pt x="991312" y="121066"/>
                </a:cubicBezTo>
                <a:cubicBezTo>
                  <a:pt x="1021222" y="121066"/>
                  <a:pt x="1031193" y="59821"/>
                  <a:pt x="1051133" y="61245"/>
                </a:cubicBezTo>
                <a:cubicBezTo>
                  <a:pt x="1071073" y="62669"/>
                  <a:pt x="1078194" y="126762"/>
                  <a:pt x="1110953" y="129611"/>
                </a:cubicBezTo>
                <a:cubicBezTo>
                  <a:pt x="1143712" y="132460"/>
                  <a:pt x="1207806" y="75488"/>
                  <a:pt x="1247686" y="78337"/>
                </a:cubicBezTo>
                <a:cubicBezTo>
                  <a:pt x="1287566" y="81186"/>
                  <a:pt x="1320326" y="143854"/>
                  <a:pt x="1350236" y="146703"/>
                </a:cubicBezTo>
                <a:cubicBezTo>
                  <a:pt x="1380146" y="149552"/>
                  <a:pt x="1390116" y="91155"/>
                  <a:pt x="1427148" y="95428"/>
                </a:cubicBezTo>
                <a:cubicBezTo>
                  <a:pt x="1464180" y="99701"/>
                  <a:pt x="1532546" y="172340"/>
                  <a:pt x="1572426" y="172340"/>
                </a:cubicBezTo>
                <a:cubicBezTo>
                  <a:pt x="1612306" y="172340"/>
                  <a:pt x="1630823" y="94004"/>
                  <a:pt x="1666430" y="95428"/>
                </a:cubicBezTo>
                <a:cubicBezTo>
                  <a:pt x="1702037" y="96852"/>
                  <a:pt x="1757585" y="175189"/>
                  <a:pt x="1786071" y="180886"/>
                </a:cubicBezTo>
                <a:cubicBezTo>
                  <a:pt x="1814557" y="186583"/>
                  <a:pt x="1815982" y="128187"/>
                  <a:pt x="1837346" y="129611"/>
                </a:cubicBezTo>
                <a:cubicBezTo>
                  <a:pt x="1858711" y="131035"/>
                  <a:pt x="1887196" y="192280"/>
                  <a:pt x="1914258" y="189432"/>
                </a:cubicBezTo>
                <a:cubicBezTo>
                  <a:pt x="1941320" y="186584"/>
                  <a:pt x="1969806" y="111096"/>
                  <a:pt x="1999716" y="112520"/>
                </a:cubicBezTo>
                <a:cubicBezTo>
                  <a:pt x="2029626" y="113944"/>
                  <a:pt x="2056688" y="193705"/>
                  <a:pt x="2093720" y="197978"/>
                </a:cubicBezTo>
                <a:cubicBezTo>
                  <a:pt x="2130752" y="202251"/>
                  <a:pt x="2186300" y="136733"/>
                  <a:pt x="2221907" y="138157"/>
                </a:cubicBezTo>
                <a:cubicBezTo>
                  <a:pt x="2257514" y="139581"/>
                  <a:pt x="2283152" y="205099"/>
                  <a:pt x="2307365" y="206523"/>
                </a:cubicBezTo>
                <a:cubicBezTo>
                  <a:pt x="2331578" y="207947"/>
                  <a:pt x="2340123" y="143854"/>
                  <a:pt x="2367185" y="146703"/>
                </a:cubicBezTo>
                <a:cubicBezTo>
                  <a:pt x="2394247" y="149552"/>
                  <a:pt x="2305941" y="213645"/>
                  <a:pt x="2469735" y="223615"/>
                </a:cubicBezTo>
                <a:cubicBezTo>
                  <a:pt x="2633529" y="233585"/>
                  <a:pt x="3349951" y="206523"/>
                  <a:pt x="3349951" y="206523"/>
                </a:cubicBezTo>
                <a:lnTo>
                  <a:pt x="3349951" y="206523"/>
                </a:lnTo>
              </a:path>
            </a:pathLst>
          </a:custGeom>
          <a:ln w="349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1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71650" y="4572000"/>
            <a:ext cx="30289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</a:rPr>
              <a:t>Low amplitude (A)</a:t>
            </a:r>
          </a:p>
          <a:p>
            <a:r>
              <a:rPr lang="en-US" altLang="en-US" sz="2400" b="1">
                <a:solidFill>
                  <a:srgbClr val="FF0000"/>
                </a:solidFill>
              </a:rPr>
              <a:t>high frequency (f)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57300" y="3257550"/>
            <a:ext cx="47434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 dirty="0">
                <a:solidFill>
                  <a:srgbClr val="002060"/>
                </a:solidFill>
              </a:rPr>
              <a:t>High amplitude (A)</a:t>
            </a:r>
          </a:p>
          <a:p>
            <a:r>
              <a:rPr lang="en-US" altLang="en-US" sz="2400" b="1" dirty="0">
                <a:solidFill>
                  <a:srgbClr val="002060"/>
                </a:solidFill>
              </a:rPr>
              <a:t>Low frequency (f)</a:t>
            </a:r>
          </a:p>
        </p:txBody>
      </p:sp>
      <p:sp>
        <p:nvSpPr>
          <p:cNvPr id="12295" name="TextBox 13"/>
          <p:cNvSpPr txBox="1">
            <a:spLocks noChangeArrowheads="1"/>
          </p:cNvSpPr>
          <p:nvPr/>
        </p:nvSpPr>
        <p:spPr bwMode="auto">
          <a:xfrm>
            <a:off x="1371600" y="857250"/>
            <a:ext cx="64579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700" b="1"/>
              <a:t>What actually happens in the photoelectric effect experiment</a:t>
            </a:r>
          </a:p>
        </p:txBody>
      </p:sp>
      <p:sp>
        <p:nvSpPr>
          <p:cNvPr id="12296" name="TextBox 14"/>
          <p:cNvSpPr txBox="1">
            <a:spLocks noChangeArrowheads="1"/>
          </p:cNvSpPr>
          <p:nvPr/>
        </p:nvSpPr>
        <p:spPr bwMode="auto">
          <a:xfrm>
            <a:off x="5600700" y="4572000"/>
            <a:ext cx="2400300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100" b="1"/>
              <a:t>Let Mickey and friends be electrons in metal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971800" y="2800350"/>
            <a:ext cx="2457450" cy="0"/>
          </a:xfrm>
          <a:prstGeom prst="straightConnector1">
            <a:avLst/>
          </a:prstGeom>
          <a:ln w="539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743200" y="4343400"/>
            <a:ext cx="2286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12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486 0.00948 -0.00173 -0.00232 0.00573 0.00624 C 0.01198 0.01318 0.00087 0.0067 0.01129 0.01503 C 0.01302 0.01642 0.01684 0.01734 0.01684 0.01734 C 0.02275 0.0229 0.02952 0.02706 0.03559 0.03238 C 0.0441 0.03978 0.03924 0.03747 0.04497 0.03978 C 0.0507 0.04742 0.06198 0.05667 0.06927 0.05968 C 0.07743 0.06638 0.07414 0.06407 0.07865 0.06731 " pathEditMode="relative" ptsTypes="fffffffA">
                                      <p:cBhvr>
                                        <p:cTn id="2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673 -0.00532 0.05069 -0.00162 0.07951 -0.00116 C 0.10694 0.00555 0.08611 0.00092 0.15434 -0.00232 C 0.15937 -0.00255 0.16423 -0.00417 0.16927 -0.00486 C 0.17552 -0.00579 0.18784 -0.00741 0.18784 -0.00741 C 0.20052 -0.00694 0.22396 -0.00463 0.23837 -0.00741 C 0.24913 -0.00949 0.25712 -0.0162 0.26649 -0.02221 C 0.2717 -0.02568 0.2776 -0.02545 0.28316 -0.0273 C 0.28663 -0.03169 0.29028 -0.03262 0.29444 -0.03609 C 0.29687 -0.04095 0.30034 -0.04257 0.30382 -0.04604 C 0.30573 -0.05089 0.30677 -0.0546 0.31041 -0.05714 C 0.31302 -0.05899 0.31875 -0.06084 0.31875 -0.06084 C 0.32187 -0.06362 0.32066 -0.06246 0.32257 -0.06454 " pathEditMode="relative" ptsTypes="ffffffffffffA">
                                      <p:cBhvr>
                                        <p:cTn id="32" dur="17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1143000" y="857250"/>
            <a:ext cx="8001000" cy="11080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300" b="1" dirty="0"/>
              <a:t>WHAT THE  PHOTOELECTRIC EFFECT </a:t>
            </a:r>
            <a:r>
              <a:rPr lang="en-US" altLang="en-US" sz="3300" b="1" dirty="0" smtClean="0"/>
              <a:t>MEANS</a:t>
            </a:r>
            <a:endParaRPr lang="en-US" altLang="en-US" sz="33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362200"/>
            <a:ext cx="9144000" cy="1338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/>
              <a:t> 1) </a:t>
            </a:r>
            <a:r>
              <a:rPr lang="en-US" sz="4050" b="1" dirty="0"/>
              <a:t>THE </a:t>
            </a:r>
            <a:r>
              <a:rPr lang="en-US" sz="4050" b="1" dirty="0">
                <a:solidFill>
                  <a:srgbClr val="FF0000"/>
                </a:solidFill>
              </a:rPr>
              <a:t>ENERGY</a:t>
            </a:r>
            <a:r>
              <a:rPr lang="en-US" sz="4050" b="1" dirty="0"/>
              <a:t>, </a:t>
            </a:r>
            <a:r>
              <a:rPr lang="en-US" sz="4050" b="1" dirty="0">
                <a:solidFill>
                  <a:srgbClr val="FF0000"/>
                </a:solidFill>
              </a:rPr>
              <a:t>E</a:t>
            </a:r>
            <a:r>
              <a:rPr lang="en-US" sz="4050" b="1" dirty="0"/>
              <a:t>, OF </a:t>
            </a:r>
            <a:r>
              <a:rPr lang="en-US" sz="4050" b="1" dirty="0">
                <a:solidFill>
                  <a:srgbClr val="FF0000"/>
                </a:solidFill>
              </a:rPr>
              <a:t>LIGHT</a:t>
            </a:r>
            <a:r>
              <a:rPr lang="en-US" sz="4050" b="1" dirty="0"/>
              <a:t> IS </a:t>
            </a:r>
            <a:r>
              <a:rPr lang="en-US" sz="4050" b="1" u="sng" dirty="0"/>
              <a:t>NOT</a:t>
            </a:r>
            <a:r>
              <a:rPr lang="en-US" sz="4050" b="1" dirty="0"/>
              <a:t>  CONNECTED TO AMPLITUDE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810000"/>
            <a:ext cx="29972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40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0.0.2212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978</TotalTime>
  <Words>423</Words>
  <Application>Microsoft Office PowerPoint</Application>
  <PresentationFormat>On-screen Show (4:3)</PresentationFormat>
  <Paragraphs>83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111</cp:revision>
  <dcterms:created xsi:type="dcterms:W3CDTF">2010-01-13T02:23:53Z</dcterms:created>
  <dcterms:modified xsi:type="dcterms:W3CDTF">2017-09-08T18:44:48Z</dcterms:modified>
</cp:coreProperties>
</file>