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sldIdLst>
    <p:sldId id="386" r:id="rId2"/>
    <p:sldId id="392" r:id="rId3"/>
    <p:sldId id="354" r:id="rId4"/>
    <p:sldId id="355" r:id="rId5"/>
    <p:sldId id="356" r:id="rId6"/>
    <p:sldId id="357" r:id="rId7"/>
    <p:sldId id="358" r:id="rId8"/>
    <p:sldId id="364" r:id="rId9"/>
    <p:sldId id="359" r:id="rId10"/>
    <p:sldId id="360" r:id="rId11"/>
    <p:sldId id="361" r:id="rId12"/>
    <p:sldId id="365" r:id="rId13"/>
    <p:sldId id="366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4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58" autoAdjust="0"/>
    <p:restoredTop sz="99545" autoAdjust="0"/>
  </p:normalViewPr>
  <p:slideViewPr>
    <p:cSldViewPr>
      <p:cViewPr varScale="1">
        <p:scale>
          <a:sx n="86" d="100"/>
          <a:sy n="86" d="100"/>
        </p:scale>
        <p:origin x="127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58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B9086505-8027-4E2E-8EF7-CAD9943DEAD6}" type="slidenum">
              <a:rPr lang="en-US" altLang="en-US" sz="1200" smtClean="0"/>
              <a:pPr/>
              <a:t>3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899412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73071B84-D0E7-455E-B1C1-421152B73F0A}" type="slidenum">
              <a:rPr lang="en-US" altLang="en-US" sz="1200" smtClean="0"/>
              <a:pPr/>
              <a:t>4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55788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ADBCFA0F-8DCF-4E02-8263-457CDC723227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26030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C234F37A-B812-41FF-81F4-EDBFE2E89255}" type="slidenum">
              <a:rPr lang="en-US" altLang="en-US" sz="1200" smtClean="0"/>
              <a:pPr/>
              <a:t>6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78763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4C66D802-C7A7-4DA2-B559-36A23AF64287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797782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67808146-F462-47B7-BE95-F5D27C26CB7B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886312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C5B13871-4546-45FF-BD76-F867AD0A238F}" type="slidenum">
              <a:rPr lang="en-US" altLang="en-US" sz="1200"/>
              <a:pPr/>
              <a:t>13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062631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10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7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8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28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5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172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876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6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4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87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unhappy 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33600"/>
            <a:ext cx="7036636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95600" y="1066800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Oooh</a:t>
            </a:r>
            <a:r>
              <a:rPr lang="en-US" sz="2800" dirty="0" smtClean="0"/>
              <a:t>    %^&amp;*!!</a:t>
            </a:r>
          </a:p>
          <a:p>
            <a:r>
              <a:rPr lang="en-US" sz="2800" dirty="0" smtClean="0"/>
              <a:t>  </a:t>
            </a:r>
            <a:r>
              <a:rPr lang="en-US" sz="2800" smtClean="0"/>
              <a:t>Mini-Quiz 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7648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Box 1"/>
          <p:cNvSpPr txBox="1">
            <a:spLocks noChangeArrowheads="1"/>
          </p:cNvSpPr>
          <p:nvPr/>
        </p:nvSpPr>
        <p:spPr bwMode="auto">
          <a:xfrm>
            <a:off x="1943100" y="971550"/>
            <a:ext cx="59817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000000"/>
                </a:solidFill>
              </a:rPr>
              <a:t>Units for </a:t>
            </a:r>
            <a:r>
              <a:rPr lang="en-US" altLang="en-US" sz="3000" b="1" dirty="0" smtClean="0">
                <a:solidFill>
                  <a:srgbClr val="000000"/>
                </a:solidFill>
              </a:rPr>
              <a:t>classical wave </a:t>
            </a:r>
            <a:r>
              <a:rPr lang="en-US" altLang="en-US" sz="3000" b="1" dirty="0">
                <a:solidFill>
                  <a:srgbClr val="000000"/>
                </a:solidFill>
              </a:rPr>
              <a:t>equation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857500" y="2057400"/>
            <a:ext cx="20002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f </a:t>
            </a:r>
            <a:r>
              <a:rPr lang="en-US" altLang="en-US" sz="3600" b="1">
                <a:solidFill>
                  <a:srgbClr val="000000"/>
                </a:solidFill>
              </a:rPr>
              <a:t>* </a:t>
            </a:r>
            <a:r>
              <a:rPr lang="en-US" altLang="en-US" sz="3600" b="1">
                <a:solidFill>
                  <a:srgbClr val="0000CC"/>
                </a:solidFill>
                <a:sym typeface="Symbol" panose="05050102010706020507" pitchFamily="18" charset="2"/>
              </a:rPr>
              <a:t> </a:t>
            </a:r>
            <a:r>
              <a:rPr lang="en-US" altLang="en-US" sz="3600" b="1">
                <a:solidFill>
                  <a:srgbClr val="000000"/>
                </a:solidFill>
                <a:sym typeface="Symbol" panose="05050102010706020507" pitchFamily="18" charset="2"/>
              </a:rPr>
              <a:t>=c      </a:t>
            </a:r>
            <a:endParaRPr lang="en-US" altLang="en-US" sz="3600" b="1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8200" y="3028950"/>
            <a:ext cx="2705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100" b="1" u="sng">
                <a:solidFill>
                  <a:srgbClr val="FF0000"/>
                </a:solidFill>
              </a:rPr>
              <a:t>     </a:t>
            </a:r>
            <a:r>
              <a:rPr lang="en-US" altLang="en-US" sz="2700" b="1" u="sng">
                <a:solidFill>
                  <a:srgbClr val="FF0000"/>
                </a:solidFill>
              </a:rPr>
              <a:t>1	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FF0000"/>
                </a:solidFill>
              </a:rPr>
              <a:t>seconds(s)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714750" y="3257550"/>
            <a:ext cx="17145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0000CC"/>
                </a:solidFill>
              </a:rPr>
              <a:t>meters(m)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71825" y="3222625"/>
            <a:ext cx="2857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971550" y="4071938"/>
            <a:ext cx="2305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=Hertz (Hz)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66800" y="4572000"/>
            <a:ext cx="3619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=Cycles/second (cps)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372100" y="3314700"/>
            <a:ext cx="24003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>
                <a:solidFill>
                  <a:srgbClr val="000000"/>
                </a:solidFill>
              </a:rPr>
              <a:t>=</a:t>
            </a:r>
            <a:r>
              <a:rPr lang="en-US" altLang="en-US" sz="2100" b="1">
                <a:solidFill>
                  <a:srgbClr val="000000"/>
                </a:solidFill>
              </a:rPr>
              <a:t> </a:t>
            </a:r>
            <a:r>
              <a:rPr lang="en-US" altLang="en-US" sz="3000" b="1">
                <a:solidFill>
                  <a:srgbClr val="000000"/>
                </a:solidFill>
              </a:rPr>
              <a:t>3.0*10</a:t>
            </a:r>
            <a:r>
              <a:rPr lang="en-US" altLang="en-US" sz="3000" b="1" baseline="30000">
                <a:solidFill>
                  <a:srgbClr val="000000"/>
                </a:solidFill>
              </a:rPr>
              <a:t>8</a:t>
            </a:r>
            <a:r>
              <a:rPr lang="en-US" altLang="en-US" sz="3000" b="1">
                <a:solidFill>
                  <a:srgbClr val="000000"/>
                </a:solidFill>
              </a:rPr>
              <a:t>   </a:t>
            </a:r>
            <a:r>
              <a:rPr lang="en-US" altLang="en-US" sz="3000" b="1" u="sng">
                <a:solidFill>
                  <a:srgbClr val="0000CC"/>
                </a:solidFill>
              </a:rPr>
              <a:t>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>
                <a:solidFill>
                  <a:srgbClr val="0000CC"/>
                </a:solidFill>
              </a:rPr>
              <a:t>                   </a:t>
            </a:r>
            <a:r>
              <a:rPr lang="en-US" altLang="en-US" sz="3000" b="1">
                <a:solidFill>
                  <a:srgbClr val="FF0000"/>
                </a:solidFill>
              </a:rPr>
              <a:t>s</a:t>
            </a:r>
            <a:r>
              <a:rPr lang="en-US" altLang="en-US" sz="3000" b="1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771650" y="1543050"/>
            <a:ext cx="59436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FF0000"/>
                </a:solidFill>
              </a:rPr>
              <a:t>frequency </a:t>
            </a:r>
            <a:r>
              <a:rPr lang="en-US" altLang="en-US" sz="2100" b="1">
                <a:solidFill>
                  <a:srgbClr val="000000"/>
                </a:solidFill>
              </a:rPr>
              <a:t>* </a:t>
            </a:r>
            <a:r>
              <a:rPr lang="en-US" altLang="en-US" sz="2400" b="1">
                <a:solidFill>
                  <a:srgbClr val="0000CC"/>
                </a:solidFill>
              </a:rPr>
              <a:t>wavelength</a:t>
            </a:r>
            <a:r>
              <a:rPr lang="en-US" altLang="en-US" sz="2100" b="1">
                <a:solidFill>
                  <a:srgbClr val="000000"/>
                </a:solidFill>
              </a:rPr>
              <a:t> </a:t>
            </a:r>
            <a:r>
              <a:rPr lang="en-US" altLang="en-US" sz="2700" b="1">
                <a:solidFill>
                  <a:srgbClr val="000000"/>
                </a:solidFill>
              </a:rPr>
              <a:t>= speed of light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686050" y="2628900"/>
            <a:ext cx="228600" cy="57150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657600" y="2571750"/>
            <a:ext cx="742950" cy="742950"/>
          </a:xfrm>
          <a:prstGeom prst="straightConnector1">
            <a:avLst/>
          </a:prstGeom>
          <a:ln w="444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457700" y="2514600"/>
            <a:ext cx="1657350" cy="80010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074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9239" y="850323"/>
            <a:ext cx="2000250" cy="715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050" b="1" dirty="0">
                <a:solidFill>
                  <a:srgbClr val="FF0000"/>
                </a:solidFill>
              </a:rPr>
              <a:t>f </a:t>
            </a:r>
            <a:r>
              <a:rPr lang="en-US" sz="4050" b="1" dirty="0"/>
              <a:t>* </a:t>
            </a:r>
            <a:r>
              <a:rPr lang="en-US" sz="4050" b="1" dirty="0">
                <a:solidFill>
                  <a:srgbClr val="0000CC"/>
                </a:solidFill>
                <a:sym typeface="Symbol"/>
              </a:rPr>
              <a:t> </a:t>
            </a:r>
            <a:r>
              <a:rPr lang="en-US" sz="4050" b="1" dirty="0">
                <a:sym typeface="Symbol"/>
              </a:rPr>
              <a:t>=c      </a:t>
            </a:r>
            <a:endParaRPr lang="en-US" sz="405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821037" y="843222"/>
            <a:ext cx="1737959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f</a:t>
            </a:r>
            <a:r>
              <a:rPr lang="en-US" sz="4000" b="1" dirty="0" smtClean="0"/>
              <a:t>=</a:t>
            </a:r>
            <a:r>
              <a:rPr lang="en-US" sz="4000" b="1" dirty="0" smtClean="0">
                <a:sym typeface="Symbol" panose="05050102010706020507" pitchFamily="18" charset="2"/>
              </a:rPr>
              <a:t>c/</a:t>
            </a:r>
            <a:r>
              <a:rPr lang="en-US" sz="4000" b="1" dirty="0">
                <a:solidFill>
                  <a:srgbClr val="0000CC"/>
                </a:solidFill>
                <a:sym typeface="Symbol"/>
              </a:rPr>
              <a:t> 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05600" y="822219"/>
            <a:ext cx="1924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00CC"/>
                </a:solidFill>
                <a:sym typeface="Symbol"/>
              </a:rPr>
              <a:t>= </a:t>
            </a:r>
            <a:r>
              <a:rPr lang="en-US" sz="4000" b="1" dirty="0" smtClean="0">
                <a:sym typeface="Symbol"/>
              </a:rPr>
              <a:t>c/</a:t>
            </a:r>
            <a:r>
              <a:rPr lang="en-US" sz="4000" b="1" dirty="0">
                <a:solidFill>
                  <a:srgbClr val="FF0000"/>
                </a:solidFill>
              </a:rPr>
              <a:t> f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685328" y="228600"/>
            <a:ext cx="7544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Ways to write the classical wave equation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963256" y="835583"/>
            <a:ext cx="588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or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5610818" y="820139"/>
            <a:ext cx="588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or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270417" y="1552313"/>
            <a:ext cx="8763000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Frequency</a:t>
            </a:r>
            <a:r>
              <a:rPr lang="en-US" sz="4000" dirty="0" smtClean="0"/>
              <a:t> (</a:t>
            </a:r>
            <a:r>
              <a:rPr lang="en-US" sz="4000" b="1" dirty="0">
                <a:solidFill>
                  <a:srgbClr val="FF0000"/>
                </a:solidFill>
              </a:rPr>
              <a:t>f</a:t>
            </a:r>
            <a:r>
              <a:rPr lang="en-US" sz="4000" dirty="0" smtClean="0"/>
              <a:t>) is inverse to </a:t>
            </a:r>
            <a:r>
              <a:rPr lang="en-US" sz="4000" dirty="0" smtClean="0">
                <a:solidFill>
                  <a:srgbClr val="0070C0"/>
                </a:solidFill>
              </a:rPr>
              <a:t>wavelength</a:t>
            </a:r>
            <a:r>
              <a:rPr lang="en-US" sz="4000" dirty="0" smtClean="0"/>
              <a:t> (</a:t>
            </a:r>
            <a:r>
              <a:rPr lang="en-US" sz="4000" b="1" dirty="0" smtClean="0">
                <a:solidFill>
                  <a:srgbClr val="0000CC"/>
                </a:solidFill>
                <a:sym typeface="Symbol"/>
              </a:rPr>
              <a:t>)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346616" y="2260199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Text examples exploring this (2.1)</a:t>
            </a:r>
            <a:endParaRPr lang="en-US" sz="4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588" y="3116508"/>
            <a:ext cx="7146212" cy="3313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37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6" grpId="0"/>
      <p:bldP spid="8" grpId="0"/>
      <p:bldP spid="7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693114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As wavelength increases, energy decreases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As frequency increases, energy increases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286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An assertion from your text, page 31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874931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For light:</a:t>
            </a:r>
            <a:endParaRPr lang="en-US" sz="4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3657600"/>
            <a:ext cx="4206605" cy="187773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85800" y="2893443"/>
            <a:ext cx="2133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Huh ?????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2381722" y="3826958"/>
            <a:ext cx="4572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700" b="1" dirty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" name="TextBox 16"/>
          <p:cNvSpPr txBox="1">
            <a:spLocks noChangeArrowheads="1"/>
          </p:cNvSpPr>
          <p:nvPr/>
        </p:nvSpPr>
        <p:spPr bwMode="auto">
          <a:xfrm>
            <a:off x="5715000" y="3403600"/>
            <a:ext cx="33337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700" b="1" dirty="0">
                <a:solidFill>
                  <a:srgbClr val="000000"/>
                </a:solidFill>
              </a:rPr>
              <a:t>Wave Energy ~ A</a:t>
            </a:r>
            <a:r>
              <a:rPr lang="en-US" altLang="en-US" sz="2700" b="1" baseline="30000" dirty="0">
                <a:solidFill>
                  <a:srgbClr val="000000"/>
                </a:solidFill>
              </a:rPr>
              <a:t>2</a:t>
            </a:r>
            <a:r>
              <a:rPr lang="en-US" altLang="en-US" sz="2700" b="1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13546"/>
            <a:ext cx="25336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75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2979738"/>
            <a:ext cx="2400300" cy="302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 descr="http://library.thinkquest.org/28383/grafika/1/aeffotoelektr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792413"/>
            <a:ext cx="3371850" cy="271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057650" y="4962525"/>
            <a:ext cx="3943350" cy="10620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100"/>
              <a:t>Threshold frequency for emission varies with metals (f</a:t>
            </a:r>
            <a:r>
              <a:rPr lang="en-US" altLang="en-US" sz="2100" baseline="-25000"/>
              <a:t>1</a:t>
            </a:r>
            <a:r>
              <a:rPr lang="en-US" altLang="en-US" sz="2100"/>
              <a:t>=</a:t>
            </a:r>
            <a:r>
              <a:rPr lang="en-US" altLang="en-US" sz="2100">
                <a:sym typeface="Symbol" panose="05050102010706020507" pitchFamily="18" charset="2"/>
              </a:rPr>
              <a:t></a:t>
            </a:r>
            <a:r>
              <a:rPr lang="en-US" altLang="en-US" sz="2100" baseline="-25000"/>
              <a:t>1</a:t>
            </a:r>
            <a:r>
              <a:rPr lang="en-US" altLang="en-US" sz="2100"/>
              <a:t> for metal 1, f</a:t>
            </a:r>
            <a:r>
              <a:rPr lang="en-US" altLang="en-US" sz="2100" baseline="-25000"/>
              <a:t>2</a:t>
            </a:r>
            <a:r>
              <a:rPr lang="en-US" altLang="en-US" sz="2100"/>
              <a:t>=</a:t>
            </a:r>
            <a:r>
              <a:rPr lang="en-US" altLang="en-US" sz="2100">
                <a:sym typeface="Symbol" panose="05050102010706020507" pitchFamily="18" charset="2"/>
              </a:rPr>
              <a:t></a:t>
            </a:r>
            <a:r>
              <a:rPr lang="en-US" altLang="en-US" sz="2100" baseline="-25000"/>
              <a:t>2</a:t>
            </a:r>
            <a:r>
              <a:rPr lang="en-US" altLang="en-US" sz="2100"/>
              <a:t> for metal 2 etc.)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30350" y="1597025"/>
            <a:ext cx="16573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E=Energy of ejected electron from metal</a:t>
            </a:r>
          </a:p>
        </p:txBody>
      </p:sp>
      <p:pic>
        <p:nvPicPr>
          <p:cNvPr id="1024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188" y="857250"/>
            <a:ext cx="4627562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TextBox 9"/>
          <p:cNvSpPr txBox="1">
            <a:spLocks noChangeArrowheads="1"/>
          </p:cNvSpPr>
          <p:nvPr/>
        </p:nvSpPr>
        <p:spPr bwMode="auto">
          <a:xfrm>
            <a:off x="533400" y="296994"/>
            <a:ext cx="310515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100" b="1" dirty="0"/>
              <a:t>Photoelectric effect: </a:t>
            </a:r>
            <a:r>
              <a:rPr lang="en-US" altLang="en-US" sz="2100" b="1" dirty="0" smtClean="0"/>
              <a:t>typical </a:t>
            </a:r>
            <a:r>
              <a:rPr lang="en-US" altLang="en-US" sz="2100" b="1" dirty="0"/>
              <a:t>textbook version</a:t>
            </a:r>
          </a:p>
          <a:p>
            <a:endParaRPr lang="en-US" altLang="en-US" sz="2100" dirty="0"/>
          </a:p>
        </p:txBody>
      </p:sp>
    </p:spTree>
    <p:extLst>
      <p:ext uri="{BB962C8B-B14F-4D97-AF65-F5344CB8AC3E}">
        <p14:creationId xmlns:p14="http://schemas.microsoft.com/office/powerpoint/2010/main" val="356493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95400"/>
            <a:ext cx="9144000" cy="34778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rgbClr val="FF0000"/>
                </a:solidFill>
              </a:rPr>
              <a:t>Homework 1 due Friday 8 September in class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400" dirty="0" smtClean="0">
              <a:solidFill>
                <a:srgbClr val="FF0000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rgbClr val="FF0000"/>
                </a:solidFill>
              </a:rPr>
              <a:t>Homework 2 posted.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rgbClr val="FF0000"/>
                </a:solidFill>
              </a:rPr>
              <a:t>Due Friday  15 September in class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297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4" descr="rutherfo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54225"/>
            <a:ext cx="3733800" cy="480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4800600" y="4095750"/>
            <a:ext cx="3962400" cy="17541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100">
                <a:solidFill>
                  <a:srgbClr val="000000"/>
                </a:solidFill>
              </a:rPr>
              <a:t>“</a:t>
            </a:r>
            <a:r>
              <a:rPr lang="en-US" altLang="en-US" sz="3600" b="1">
                <a:solidFill>
                  <a:srgbClr val="FF0000"/>
                </a:solidFill>
              </a:rPr>
              <a:t>All science is either Physics or stamp collecting</a:t>
            </a:r>
            <a:r>
              <a:rPr lang="en-US" altLang="en-US" sz="3600">
                <a:solidFill>
                  <a:srgbClr val="FF0000"/>
                </a:solidFill>
              </a:rPr>
              <a:t>.”</a:t>
            </a:r>
          </a:p>
        </p:txBody>
      </p:sp>
      <p:sp>
        <p:nvSpPr>
          <p:cNvPr id="58372" name="Text Box 7"/>
          <p:cNvSpPr txBox="1">
            <a:spLocks noChangeArrowheads="1"/>
          </p:cNvSpPr>
          <p:nvPr/>
        </p:nvSpPr>
        <p:spPr bwMode="auto">
          <a:xfrm>
            <a:off x="304800" y="165100"/>
            <a:ext cx="8686800" cy="20621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1912</a:t>
            </a:r>
            <a:r>
              <a:rPr lang="en-US" altLang="en-US">
                <a:solidFill>
                  <a:srgbClr val="000000"/>
                </a:solidFill>
              </a:rPr>
              <a:t> : Ernst Rutherford is the `Man’…and presides over the </a:t>
            </a:r>
            <a:r>
              <a:rPr lang="en-US" altLang="en-US" b="1">
                <a:solidFill>
                  <a:srgbClr val="000000"/>
                </a:solidFill>
              </a:rPr>
              <a:t>`Golden Age of Experimental Physics’…THE ATOM APPEARS CONQUERED</a:t>
            </a:r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4581525" y="2227263"/>
            <a:ext cx="4162425" cy="144621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0000"/>
                </a:solidFill>
              </a:rPr>
              <a:t>vintage Rutherford:</a:t>
            </a:r>
          </a:p>
        </p:txBody>
      </p:sp>
    </p:spTree>
    <p:extLst>
      <p:ext uri="{BB962C8B-B14F-4D97-AF65-F5344CB8AC3E}">
        <p14:creationId xmlns:p14="http://schemas.microsoft.com/office/powerpoint/2010/main" val="312222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7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6" grpId="0" animBg="1"/>
      <p:bldP spid="11776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020763" y="171450"/>
            <a:ext cx="77422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 anchor="ctr"/>
          <a:lstStyle/>
          <a:p>
            <a:pPr algn="ctr">
              <a:defRPr/>
            </a:pPr>
            <a:r>
              <a:rPr lang="en-US" sz="3600" b="1" i="1" u="sng" kern="0" dirty="0">
                <a:solidFill>
                  <a:srgbClr val="FF0000"/>
                </a:solidFill>
                <a:latin typeface="Times New Roman"/>
              </a:rPr>
              <a:t>But there are 2 BIG Problems</a:t>
            </a:r>
            <a:r>
              <a:rPr lang="en-US" sz="3600" kern="0" dirty="0">
                <a:latin typeface="Times New Roman"/>
              </a:rPr>
              <a:t> </a:t>
            </a:r>
            <a:br>
              <a:rPr lang="en-US" sz="3600" kern="0" dirty="0">
                <a:latin typeface="Times New Roman"/>
              </a:rPr>
            </a:br>
            <a:r>
              <a:rPr lang="en-US" sz="3600" kern="0" dirty="0">
                <a:latin typeface="Times New Roman"/>
              </a:rPr>
              <a:t> with </a:t>
            </a:r>
            <a:r>
              <a:rPr lang="en-US" sz="3600" kern="0" dirty="0">
                <a:solidFill>
                  <a:srgbClr val="3333CC"/>
                </a:solidFill>
                <a:latin typeface="Times New Roman"/>
              </a:rPr>
              <a:t>Rutherford’s </a:t>
            </a:r>
            <a:r>
              <a:rPr lang="en-US" sz="3600" kern="0" dirty="0">
                <a:latin typeface="Times New Roman"/>
              </a:rPr>
              <a:t>model</a:t>
            </a:r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1020763" y="1506538"/>
            <a:ext cx="6686550" cy="157003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Arial" panose="020B0604020202020204" pitchFamily="34" charset="0"/>
              </a:rPr>
              <a:t>1)Why don’t the </a:t>
            </a:r>
            <a:r>
              <a:rPr lang="en-US" altLang="en-US" b="1">
                <a:solidFill>
                  <a:srgbClr val="FF0000"/>
                </a:solidFill>
                <a:latin typeface="Arial" panose="020B0604020202020204" pitchFamily="34" charset="0"/>
              </a:rPr>
              <a:t>p</a:t>
            </a:r>
            <a:r>
              <a:rPr lang="en-US" altLang="en-US" b="1" baseline="30000">
                <a:solidFill>
                  <a:srgbClr val="FF0000"/>
                </a:solidFill>
                <a:latin typeface="Arial" panose="020B0604020202020204" pitchFamily="34" charset="0"/>
              </a:rPr>
              <a:t>+</a:t>
            </a:r>
            <a:r>
              <a:rPr lang="en-US" altLang="en-US" b="1">
                <a:solidFill>
                  <a:srgbClr val="000000"/>
                </a:solidFill>
                <a:latin typeface="Arial" panose="020B0604020202020204" pitchFamily="34" charset="0"/>
              </a:rPr>
              <a:t> and e</a:t>
            </a:r>
            <a:r>
              <a:rPr lang="en-US" altLang="en-US" b="1" baseline="3000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r>
              <a:rPr lang="en-US" altLang="en-US">
                <a:solidFill>
                  <a:srgbClr val="0066FF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>
                <a:solidFill>
                  <a:srgbClr val="000000"/>
                </a:solidFill>
                <a:latin typeface="Arial" panose="020B0604020202020204" pitchFamily="34" charset="0"/>
              </a:rPr>
              <a:t> attract and come together ??? (or…</a:t>
            </a:r>
            <a:r>
              <a:rPr lang="en-US" altLang="en-US" b="1">
                <a:solidFill>
                  <a:srgbClr val="FF0000"/>
                </a:solidFill>
                <a:latin typeface="Arial" panose="020B0604020202020204" pitchFamily="34" charset="0"/>
              </a:rPr>
              <a:t>why isn’t Earth the size of a golf ball?)</a:t>
            </a:r>
          </a:p>
        </p:txBody>
      </p:sp>
      <p:pic>
        <p:nvPicPr>
          <p:cNvPr id="1030" name="Picture 6" descr="http://www.earthview.pair.com/earth300co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3554413"/>
            <a:ext cx="2914650" cy="307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>
            <a:off x="5029200" y="4114800"/>
            <a:ext cx="1314450" cy="22225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 descr="http://1.bp.blogspot.com/_MH6O6gr_WCY/S73Yj9gqdAI/AAAAAAAABUg/Ci09PIn1Jp0/s1600/golfbal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3829050"/>
            <a:ext cx="4857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Straight Connector 14"/>
          <p:cNvCxnSpPr/>
          <p:nvPr/>
        </p:nvCxnSpPr>
        <p:spPr>
          <a:xfrm flipH="1">
            <a:off x="5486400" y="3829050"/>
            <a:ext cx="400050" cy="62865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5372100" y="3943350"/>
            <a:ext cx="628650" cy="34290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7" descr="rutherfor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550" y="4514850"/>
            <a:ext cx="121285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972300" y="4000500"/>
            <a:ext cx="1143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89652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celestiamotherlode.net/catalog/images/screenshots/various/sol_A_portrait_of_our_sun_1__rthorval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38" y="2971800"/>
            <a:ext cx="3325812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http://www.clipperlight.com/FLAGS/telescop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50" y="2857500"/>
            <a:ext cx="1212850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266700" y="912813"/>
            <a:ext cx="7620000" cy="110807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57175" indent="-2571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>
                <a:solidFill>
                  <a:srgbClr val="000000"/>
                </a:solidFill>
                <a:latin typeface="Arial" panose="020B0604020202020204" pitchFamily="34" charset="0"/>
              </a:rPr>
              <a:t>2)</a:t>
            </a:r>
            <a:r>
              <a:rPr lang="en-US" altLang="en-US" sz="2100" b="1">
                <a:solidFill>
                  <a:srgbClr val="000000"/>
                </a:solidFill>
                <a:latin typeface="Arial" panose="020B0604020202020204" pitchFamily="34" charset="0"/>
              </a:rPr>
              <a:t>Why doesn’t the </a:t>
            </a:r>
            <a:r>
              <a:rPr lang="en-US" altLang="en-US" sz="3600" b="1">
                <a:solidFill>
                  <a:srgbClr val="FFFF00"/>
                </a:solidFill>
                <a:latin typeface="Arial" panose="020B0604020202020204" pitchFamily="34" charset="0"/>
              </a:rPr>
              <a:t>sun</a:t>
            </a:r>
            <a:r>
              <a:rPr lang="en-US" altLang="en-US" sz="2100" b="1">
                <a:solidFill>
                  <a:srgbClr val="000000"/>
                </a:solidFill>
                <a:latin typeface="Arial" panose="020B0604020202020204" pitchFamily="34" charset="0"/>
              </a:rPr>
              <a:t> show  </a:t>
            </a:r>
            <a:r>
              <a:rPr lang="en-US" altLang="en-US" sz="2100" b="1" u="sng">
                <a:solidFill>
                  <a:srgbClr val="000000"/>
                </a:solidFill>
                <a:latin typeface="Arial" panose="020B0604020202020204" pitchFamily="34" charset="0"/>
              </a:rPr>
              <a:t>all </a:t>
            </a:r>
            <a:r>
              <a:rPr lang="en-US" altLang="en-US" sz="2100" b="1">
                <a:solidFill>
                  <a:srgbClr val="000000"/>
                </a:solidFill>
                <a:latin typeface="Arial" panose="020B0604020202020204" pitchFamily="34" charset="0"/>
              </a:rPr>
              <a:t>colors (e.g. show </a:t>
            </a:r>
            <a:r>
              <a:rPr lang="en-US" altLang="en-US" sz="3000" b="1">
                <a:solidFill>
                  <a:srgbClr val="000000"/>
                </a:solidFill>
                <a:latin typeface="Arial" panose="020B0604020202020204" pitchFamily="34" charset="0"/>
              </a:rPr>
              <a:t>white</a:t>
            </a:r>
            <a:r>
              <a:rPr lang="en-US" altLang="en-US" sz="2100" b="1">
                <a:solidFill>
                  <a:srgbClr val="000000"/>
                </a:solidFill>
                <a:latin typeface="Arial" panose="020B0604020202020204" pitchFamily="34" charset="0"/>
              </a:rPr>
              <a:t> light)  when telescopes record spectrum?</a:t>
            </a:r>
          </a:p>
        </p:txBody>
      </p:sp>
      <p:pic>
        <p:nvPicPr>
          <p:cNvPr id="5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450" y="2192338"/>
            <a:ext cx="300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rutherfor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038" y="5484813"/>
            <a:ext cx="695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315200" y="4579938"/>
            <a:ext cx="1143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???</a:t>
            </a:r>
          </a:p>
        </p:txBody>
      </p:sp>
      <p:sp>
        <p:nvSpPr>
          <p:cNvPr id="62472" name="TextBox 7"/>
          <p:cNvSpPr txBox="1">
            <a:spLocks noChangeArrowheads="1"/>
          </p:cNvSpPr>
          <p:nvPr/>
        </p:nvSpPr>
        <p:spPr bwMode="auto">
          <a:xfrm>
            <a:off x="533400" y="236538"/>
            <a:ext cx="44005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100">
                <a:solidFill>
                  <a:srgbClr val="000000"/>
                </a:solidFill>
              </a:rPr>
              <a:t>Rutherford atom’s problems (continued)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143000" y="5314950"/>
            <a:ext cx="6115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  <a:latin typeface="Arial" panose="020B0604020202020204" pitchFamily="34" charset="0"/>
              </a:rPr>
              <a:t>Why only  </a:t>
            </a:r>
            <a:r>
              <a:rPr lang="en-US" altLang="en-US" sz="3600" b="1">
                <a:solidFill>
                  <a:srgbClr val="FF0000"/>
                </a:solidFill>
                <a:latin typeface="Arial" panose="020B0604020202020204" pitchFamily="34" charset="0"/>
              </a:rPr>
              <a:t>few </a:t>
            </a:r>
            <a:r>
              <a:rPr lang="en-US" altLang="en-US" sz="3600" b="1">
                <a:solidFill>
                  <a:srgbClr val="0066FF"/>
                </a:solidFill>
                <a:latin typeface="Arial" panose="020B0604020202020204" pitchFamily="34" charset="0"/>
              </a:rPr>
              <a:t>really</a:t>
            </a:r>
            <a:r>
              <a:rPr lang="en-US" altLang="en-US" sz="36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600" b="1">
                <a:solidFill>
                  <a:srgbClr val="6600CC"/>
                </a:solidFill>
                <a:latin typeface="Arial" panose="020B0604020202020204" pitchFamily="34" charset="0"/>
              </a:rPr>
              <a:t>strong</a:t>
            </a:r>
            <a:r>
              <a:rPr lang="en-US" altLang="en-US" sz="3600" b="1">
                <a:solidFill>
                  <a:srgbClr val="000000"/>
                </a:solidFill>
                <a:latin typeface="Arial" panose="020B0604020202020204" pitchFamily="34" charset="0"/>
              </a:rPr>
              <a:t> lines </a:t>
            </a:r>
            <a:endParaRPr lang="en-US" altLang="en-US" sz="3600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5829300" y="2628900"/>
            <a:ext cx="285750" cy="285750"/>
          </a:xfrm>
          <a:prstGeom prst="line">
            <a:avLst/>
          </a:prstGeom>
          <a:ln w="53975">
            <a:solidFill>
              <a:srgbClr val="7030A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829300" y="2800350"/>
            <a:ext cx="571500" cy="114300"/>
          </a:xfrm>
          <a:prstGeom prst="straightConnector1">
            <a:avLst/>
          </a:prstGeom>
          <a:ln w="50800">
            <a:solidFill>
              <a:srgbClr val="0000CC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886450" y="2771775"/>
            <a:ext cx="2347913" cy="200025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657850" y="2514600"/>
            <a:ext cx="857250" cy="857250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828800" y="2049463"/>
            <a:ext cx="29940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0000"/>
                </a:solidFill>
              </a:rPr>
              <a:t>Diffraction grating divides up light colors</a:t>
            </a:r>
          </a:p>
        </p:txBody>
      </p:sp>
    </p:spTree>
    <p:extLst>
      <p:ext uri="{BB962C8B-B14F-4D97-AF65-F5344CB8AC3E}">
        <p14:creationId xmlns:p14="http://schemas.microsoft.com/office/powerpoint/2010/main" val="132431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9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2975" y="261938"/>
            <a:ext cx="6686550" cy="1938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000" b="1" dirty="0"/>
              <a:t>AN EVEN </a:t>
            </a:r>
            <a:r>
              <a:rPr lang="en-US" sz="4950" b="1" dirty="0"/>
              <a:t>BIGGER</a:t>
            </a:r>
            <a:r>
              <a:rPr lang="en-US" sz="3000" b="1" dirty="0"/>
              <a:t> </a:t>
            </a:r>
            <a:r>
              <a:rPr lang="en-US" sz="6000" b="1" dirty="0">
                <a:solidFill>
                  <a:srgbClr val="FF0000"/>
                </a:solidFill>
              </a:rPr>
              <a:t>third </a:t>
            </a:r>
            <a:r>
              <a:rPr lang="en-US" sz="3000" b="1" dirty="0"/>
              <a:t>PROBLEM FOR RUTHERFORD’S LAB</a:t>
            </a:r>
            <a:endParaRPr lang="en-US" sz="3300" b="1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19200" y="2200275"/>
            <a:ext cx="6686550" cy="20542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500" b="1" dirty="0">
                <a:solidFill>
                  <a:srgbClr val="000000"/>
                </a:solidFill>
              </a:rPr>
              <a:t>3)</a:t>
            </a:r>
            <a:r>
              <a:rPr lang="en-US" altLang="en-US" sz="3300" b="1" dirty="0">
                <a:solidFill>
                  <a:srgbClr val="000000"/>
                </a:solidFill>
              </a:rPr>
              <a:t> The photoelectric effect problem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rgbClr val="000000"/>
                </a:solidFill>
              </a:rPr>
              <a:t>and the trouble with the theory of light</a:t>
            </a:r>
          </a:p>
        </p:txBody>
      </p:sp>
      <p:pic>
        <p:nvPicPr>
          <p:cNvPr id="4" name="Picture 7" descr="rutherfo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850" y="5200650"/>
            <a:ext cx="5461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86250" y="5143500"/>
            <a:ext cx="24495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>
                <a:solidFill>
                  <a:srgbClr val="000000"/>
                </a:solidFill>
              </a:rPr>
              <a:t>Help!!!!</a:t>
            </a:r>
          </a:p>
        </p:txBody>
      </p:sp>
    </p:spTree>
    <p:extLst>
      <p:ext uri="{BB962C8B-B14F-4D97-AF65-F5344CB8AC3E}">
        <p14:creationId xmlns:p14="http://schemas.microsoft.com/office/powerpoint/2010/main" val="252811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Box 1"/>
          <p:cNvSpPr txBox="1">
            <a:spLocks noChangeArrowheads="1"/>
          </p:cNvSpPr>
          <p:nvPr/>
        </p:nvSpPr>
        <p:spPr bwMode="auto">
          <a:xfrm>
            <a:off x="1428750" y="4114800"/>
            <a:ext cx="20002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100">
              <a:solidFill>
                <a:srgbClr val="000000"/>
              </a:solidFill>
            </a:endParaRPr>
          </a:p>
        </p:txBody>
      </p:sp>
      <p:sp>
        <p:nvSpPr>
          <p:cNvPr id="66563" name="TextBox 3"/>
          <p:cNvSpPr txBox="1">
            <a:spLocks noChangeArrowheads="1"/>
          </p:cNvSpPr>
          <p:nvPr/>
        </p:nvSpPr>
        <p:spPr bwMode="auto">
          <a:xfrm>
            <a:off x="1943100" y="4343400"/>
            <a:ext cx="1714500" cy="415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100">
              <a:solidFill>
                <a:srgbClr val="000000"/>
              </a:solidFill>
            </a:endParaRPr>
          </a:p>
        </p:txBody>
      </p:sp>
      <p:pic>
        <p:nvPicPr>
          <p:cNvPr id="6656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1600200"/>
            <a:ext cx="4210050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5" name="TextBox 13"/>
          <p:cNvSpPr txBox="1">
            <a:spLocks noChangeArrowheads="1"/>
          </p:cNvSpPr>
          <p:nvPr/>
        </p:nvSpPr>
        <p:spPr bwMode="auto">
          <a:xfrm>
            <a:off x="1257300" y="1714500"/>
            <a:ext cx="4572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700" b="1" dirty="0">
                <a:solidFill>
                  <a:srgbClr val="000000"/>
                </a:solidFill>
              </a:rPr>
              <a:t>A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171700" y="1485900"/>
            <a:ext cx="1600200" cy="1588"/>
          </a:xfrm>
          <a:prstGeom prst="straightConnector1">
            <a:avLst/>
          </a:prstGeom>
          <a:ln w="508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567" name="TextBox 6"/>
          <p:cNvSpPr txBox="1">
            <a:spLocks noChangeArrowheads="1"/>
          </p:cNvSpPr>
          <p:nvPr/>
        </p:nvSpPr>
        <p:spPr bwMode="auto">
          <a:xfrm>
            <a:off x="2686050" y="1028700"/>
            <a:ext cx="4000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700" b="1" dirty="0">
                <a:solidFill>
                  <a:srgbClr val="000000"/>
                </a:solidFill>
                <a:sym typeface="Symbol" panose="05050102010706020507" pitchFamily="18" charset="2"/>
              </a:rPr>
              <a:t></a:t>
            </a:r>
            <a:endParaRPr lang="en-US" altLang="en-US" sz="2700" b="1" dirty="0">
              <a:solidFill>
                <a:srgbClr val="000000"/>
              </a:solidFill>
            </a:endParaRPr>
          </a:p>
        </p:txBody>
      </p:sp>
      <p:sp>
        <p:nvSpPr>
          <p:cNvPr id="66568" name="TextBox 7"/>
          <p:cNvSpPr txBox="1">
            <a:spLocks noChangeArrowheads="1"/>
          </p:cNvSpPr>
          <p:nvPr/>
        </p:nvSpPr>
        <p:spPr bwMode="auto">
          <a:xfrm>
            <a:off x="5600700" y="2228850"/>
            <a:ext cx="723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000000"/>
                </a:solidFill>
              </a:rPr>
              <a:t>c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66569" name="TextBox 8"/>
          <p:cNvSpPr txBox="1">
            <a:spLocks noChangeArrowheads="1"/>
          </p:cNvSpPr>
          <p:nvPr/>
        </p:nvSpPr>
        <p:spPr bwMode="auto">
          <a:xfrm>
            <a:off x="1704424" y="12554"/>
            <a:ext cx="6324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00"/>
                </a:solidFill>
              </a:rPr>
              <a:t>Language of classical light theory (see also: p </a:t>
            </a:r>
            <a:r>
              <a:rPr lang="en-US" altLang="en-US" b="1" dirty="0" smtClean="0">
                <a:solidFill>
                  <a:srgbClr val="000000"/>
                </a:solidFill>
              </a:rPr>
              <a:t>31-33</a:t>
            </a:r>
            <a:r>
              <a:rPr lang="en-US" altLang="en-US" dirty="0" smtClean="0">
                <a:solidFill>
                  <a:srgbClr val="000000"/>
                </a:solidFill>
              </a:rPr>
              <a:t>)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6570" name="TextBox 9"/>
          <p:cNvSpPr txBox="1">
            <a:spLocks noChangeArrowheads="1"/>
          </p:cNvSpPr>
          <p:nvPr/>
        </p:nvSpPr>
        <p:spPr bwMode="auto">
          <a:xfrm>
            <a:off x="1257300" y="3407799"/>
            <a:ext cx="58293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400" b="1" dirty="0">
                <a:solidFill>
                  <a:srgbClr val="000000"/>
                </a:solidFill>
              </a:rPr>
              <a:t>A= amplitude</a:t>
            </a:r>
          </a:p>
          <a:p>
            <a:pPr>
              <a:spcBef>
                <a:spcPct val="0"/>
              </a:spcBef>
            </a:pPr>
            <a:r>
              <a:rPr lang="en-US" altLang="en-US" sz="2400" b="1" dirty="0">
                <a:solidFill>
                  <a:srgbClr val="000000"/>
                </a:solidFill>
                <a:sym typeface="Symbol" panose="05050102010706020507" pitchFamily="18" charset="2"/>
              </a:rPr>
              <a:t>= wavelength (meters)</a:t>
            </a:r>
          </a:p>
          <a:p>
            <a:pPr>
              <a:spcBef>
                <a:spcPct val="0"/>
              </a:spcBef>
            </a:pPr>
            <a:r>
              <a:rPr lang="en-US" altLang="en-US" sz="2400" b="1" dirty="0">
                <a:solidFill>
                  <a:srgbClr val="000000"/>
                </a:solidFill>
                <a:sym typeface="Symbol" panose="05050102010706020507" pitchFamily="18" charset="2"/>
              </a:rPr>
              <a:t>c= speed of light = 3*10</a:t>
            </a:r>
            <a:r>
              <a:rPr lang="en-US" altLang="en-US" sz="2400" b="1" baseline="30000" dirty="0">
                <a:solidFill>
                  <a:srgbClr val="000000"/>
                </a:solidFill>
                <a:sym typeface="Symbol" panose="05050102010706020507" pitchFamily="18" charset="2"/>
              </a:rPr>
              <a:t>8</a:t>
            </a:r>
            <a:r>
              <a:rPr lang="en-US" altLang="en-US" sz="2400" b="1" dirty="0">
                <a:solidFill>
                  <a:srgbClr val="000000"/>
                </a:solidFill>
                <a:sym typeface="Symbol" panose="05050102010706020507" pitchFamily="18" charset="2"/>
              </a:rPr>
              <a:t> meters/second</a:t>
            </a:r>
            <a:endParaRPr lang="en-US" altLang="en-US" sz="24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29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6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6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5" grpId="0"/>
      <p:bldP spid="66567" grpId="0"/>
      <p:bldP spid="665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/>
          <p:cNvSpPr txBox="1">
            <a:spLocks noChangeArrowheads="1"/>
          </p:cNvSpPr>
          <p:nvPr/>
        </p:nvSpPr>
        <p:spPr bwMode="auto">
          <a:xfrm>
            <a:off x="1600200" y="3810000"/>
            <a:ext cx="740399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=f = frequency = # full waves </a:t>
            </a:r>
            <a:r>
              <a:rPr lang="en-US" altLang="en-US" sz="2800" dirty="0" smtClean="0">
                <a:solidFill>
                  <a:srgbClr val="FF0000"/>
                </a:solidFill>
                <a:sym typeface="Symbol" panose="05050102010706020507" pitchFamily="18" charset="2"/>
              </a:rPr>
              <a:t>observed passing </a:t>
            </a:r>
            <a:r>
              <a:rPr lang="en-US" alt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a point in </a:t>
            </a:r>
            <a:r>
              <a:rPr lang="en-US" altLang="en-US" sz="2800" dirty="0" smtClean="0">
                <a:solidFill>
                  <a:srgbClr val="FF0000"/>
                </a:solidFill>
                <a:sym typeface="Symbol" panose="05050102010706020507" pitchFamily="18" charset="2"/>
              </a:rPr>
              <a:t>1 (one) </a:t>
            </a:r>
            <a:r>
              <a:rPr lang="en-US" alt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second (cycles/second)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11"/>
          <p:cNvSpPr txBox="1">
            <a:spLocks noChangeArrowheads="1"/>
          </p:cNvSpPr>
          <p:nvPr/>
        </p:nvSpPr>
        <p:spPr bwMode="auto">
          <a:xfrm>
            <a:off x="469796" y="3810000"/>
            <a:ext cx="959900" cy="46166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“nu”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1600200"/>
            <a:ext cx="4210050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57400" y="1752600"/>
            <a:ext cx="152400" cy="76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171700" y="1485900"/>
            <a:ext cx="1600200" cy="1588"/>
          </a:xfrm>
          <a:prstGeom prst="straightConnector1">
            <a:avLst/>
          </a:prstGeom>
          <a:ln w="508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686050" y="1028700"/>
            <a:ext cx="4000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700" b="1" dirty="0">
                <a:solidFill>
                  <a:srgbClr val="000000"/>
                </a:solidFill>
                <a:sym typeface="Symbol" panose="05050102010706020507" pitchFamily="18" charset="2"/>
              </a:rPr>
              <a:t></a:t>
            </a:r>
            <a:endParaRPr lang="en-US" altLang="en-US" sz="2700" b="1" dirty="0">
              <a:solidFill>
                <a:srgbClr val="00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0139" y="1676400"/>
            <a:ext cx="637018" cy="62360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09600" y="1524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Frequency of light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429696" y="4038600"/>
            <a:ext cx="259300" cy="762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28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Box 1"/>
          <p:cNvSpPr txBox="1">
            <a:spLocks noChangeArrowheads="1"/>
          </p:cNvSpPr>
          <p:nvPr/>
        </p:nvSpPr>
        <p:spPr bwMode="auto">
          <a:xfrm>
            <a:off x="1428750" y="4114800"/>
            <a:ext cx="20002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100">
              <a:solidFill>
                <a:srgbClr val="000000"/>
              </a:solidFill>
            </a:endParaRPr>
          </a:p>
        </p:txBody>
      </p:sp>
      <p:sp>
        <p:nvSpPr>
          <p:cNvPr id="68611" name="TextBox 3"/>
          <p:cNvSpPr txBox="1">
            <a:spLocks noChangeArrowheads="1"/>
          </p:cNvSpPr>
          <p:nvPr/>
        </p:nvSpPr>
        <p:spPr bwMode="auto">
          <a:xfrm>
            <a:off x="1943100" y="4343400"/>
            <a:ext cx="1714500" cy="415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100">
              <a:solidFill>
                <a:srgbClr val="000000"/>
              </a:solidFill>
            </a:endParaRPr>
          </a:p>
        </p:txBody>
      </p:sp>
      <p:pic>
        <p:nvPicPr>
          <p:cNvPr id="686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1600200"/>
            <a:ext cx="4210050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3" name="TextBox 13"/>
          <p:cNvSpPr txBox="1">
            <a:spLocks noChangeArrowheads="1"/>
          </p:cNvSpPr>
          <p:nvPr/>
        </p:nvSpPr>
        <p:spPr bwMode="auto">
          <a:xfrm>
            <a:off x="1257300" y="1714500"/>
            <a:ext cx="4572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700" b="1" dirty="0">
                <a:solidFill>
                  <a:srgbClr val="000000"/>
                </a:solidFill>
              </a:rPr>
              <a:t>A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171700" y="1485900"/>
            <a:ext cx="1600200" cy="1588"/>
          </a:xfrm>
          <a:prstGeom prst="straightConnector1">
            <a:avLst/>
          </a:prstGeom>
          <a:ln w="508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615" name="TextBox 6"/>
          <p:cNvSpPr txBox="1">
            <a:spLocks noChangeArrowheads="1"/>
          </p:cNvSpPr>
          <p:nvPr/>
        </p:nvSpPr>
        <p:spPr bwMode="auto">
          <a:xfrm>
            <a:off x="2686050" y="1028700"/>
            <a:ext cx="4000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700" b="1" dirty="0">
                <a:solidFill>
                  <a:srgbClr val="000000"/>
                </a:solidFill>
                <a:sym typeface="Symbol" panose="05050102010706020507" pitchFamily="18" charset="2"/>
              </a:rPr>
              <a:t></a:t>
            </a:r>
            <a:endParaRPr lang="en-US" altLang="en-US" sz="2700" b="1" dirty="0">
              <a:solidFill>
                <a:srgbClr val="000000"/>
              </a:solidFill>
            </a:endParaRPr>
          </a:p>
        </p:txBody>
      </p:sp>
      <p:sp>
        <p:nvSpPr>
          <p:cNvPr id="68616" name="TextBox 7"/>
          <p:cNvSpPr txBox="1">
            <a:spLocks noChangeArrowheads="1"/>
          </p:cNvSpPr>
          <p:nvPr/>
        </p:nvSpPr>
        <p:spPr bwMode="auto">
          <a:xfrm>
            <a:off x="5600700" y="2228850"/>
            <a:ext cx="2400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68617" name="TextBox 8"/>
          <p:cNvSpPr txBox="1">
            <a:spLocks noChangeArrowheads="1"/>
          </p:cNvSpPr>
          <p:nvPr/>
        </p:nvSpPr>
        <p:spPr bwMode="auto">
          <a:xfrm>
            <a:off x="1066800" y="57150"/>
            <a:ext cx="7543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</a:rPr>
              <a:t>Equations of classical light theory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(not in text)</a:t>
            </a:r>
            <a:endParaRPr lang="en-US" altLang="en-US" sz="2400" b="1" dirty="0">
              <a:solidFill>
                <a:srgbClr val="000000"/>
              </a:solidFill>
            </a:endParaRPr>
          </a:p>
        </p:txBody>
      </p:sp>
      <p:sp>
        <p:nvSpPr>
          <p:cNvPr id="68618" name="TextBox 12"/>
          <p:cNvSpPr txBox="1">
            <a:spLocks noChangeArrowheads="1"/>
          </p:cNvSpPr>
          <p:nvPr/>
        </p:nvSpPr>
        <p:spPr bwMode="auto">
          <a:xfrm>
            <a:off x="2686050" y="3600450"/>
            <a:ext cx="38290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rgbClr val="FF0000"/>
                </a:solidFill>
              </a:rPr>
              <a:t>f</a:t>
            </a:r>
            <a:r>
              <a:rPr lang="en-US" altLang="en-US" sz="4400" b="1" dirty="0">
                <a:solidFill>
                  <a:srgbClr val="000000"/>
                </a:solidFill>
              </a:rPr>
              <a:t>*</a:t>
            </a:r>
            <a:r>
              <a:rPr lang="en-US" altLang="en-US" sz="4400" b="1" dirty="0">
                <a:solidFill>
                  <a:srgbClr val="0000CC"/>
                </a:solidFill>
                <a:sym typeface="Symbol" panose="05050102010706020507" pitchFamily="18" charset="2"/>
              </a:rPr>
              <a:t></a:t>
            </a:r>
            <a:r>
              <a:rPr lang="en-US" altLang="en-US" sz="4400" b="1" dirty="0">
                <a:solidFill>
                  <a:srgbClr val="000000"/>
                </a:solidFill>
                <a:sym typeface="Symbol" panose="05050102010706020507" pitchFamily="18" charset="2"/>
              </a:rPr>
              <a:t>=c    </a:t>
            </a:r>
            <a:endParaRPr lang="en-US" altLang="en-US" sz="4400" b="1" dirty="0">
              <a:solidFill>
                <a:srgbClr val="000000"/>
              </a:solidFill>
            </a:endParaRPr>
          </a:p>
        </p:txBody>
      </p:sp>
      <p:sp>
        <p:nvSpPr>
          <p:cNvPr id="68619" name="TextBox 14"/>
          <p:cNvSpPr txBox="1">
            <a:spLocks noChangeArrowheads="1"/>
          </p:cNvSpPr>
          <p:nvPr/>
        </p:nvSpPr>
        <p:spPr bwMode="auto">
          <a:xfrm>
            <a:off x="1428750" y="4972050"/>
            <a:ext cx="64579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sym typeface="Symbol" panose="05050102010706020507" pitchFamily="18" charset="2"/>
              </a:rPr>
              <a:t>=f = frequency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sym typeface="Symbol" panose="05050102010706020507" pitchFamily="18" charset="2"/>
              </a:rPr>
              <a:t>       = # full waves passing a point in a second </a:t>
            </a:r>
            <a:endParaRPr lang="en-US" altLang="en-US" sz="2400" b="1">
              <a:solidFill>
                <a:srgbClr val="FF0000"/>
              </a:solidFill>
            </a:endParaRPr>
          </a:p>
        </p:txBody>
      </p:sp>
      <p:sp>
        <p:nvSpPr>
          <p:cNvPr id="68620" name="TextBox 16"/>
          <p:cNvSpPr txBox="1">
            <a:spLocks noChangeArrowheads="1"/>
          </p:cNvSpPr>
          <p:nvPr/>
        </p:nvSpPr>
        <p:spPr bwMode="auto">
          <a:xfrm>
            <a:off x="2686050" y="4253489"/>
            <a:ext cx="33337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700" b="1" dirty="0">
                <a:solidFill>
                  <a:srgbClr val="000000"/>
                </a:solidFill>
              </a:rPr>
              <a:t>Wave Energy ~ A</a:t>
            </a:r>
            <a:r>
              <a:rPr lang="en-US" altLang="en-US" sz="2700" b="1" baseline="30000" dirty="0">
                <a:solidFill>
                  <a:srgbClr val="000000"/>
                </a:solidFill>
              </a:rPr>
              <a:t>2</a:t>
            </a:r>
            <a:r>
              <a:rPr lang="en-US" altLang="en-US" sz="27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1028700"/>
            <a:ext cx="1714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mplitude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19600" y="3718502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Classical wave equation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4993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0.0.2212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935</TotalTime>
  <Words>406</Words>
  <Application>Microsoft Office PowerPoint</Application>
  <PresentationFormat>On-screen Show (4:3)</PresentationFormat>
  <Paragraphs>78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Fong, Jerry</cp:lastModifiedBy>
  <cp:revision>105</cp:revision>
  <dcterms:created xsi:type="dcterms:W3CDTF">2010-01-13T02:23:53Z</dcterms:created>
  <dcterms:modified xsi:type="dcterms:W3CDTF">2017-09-06T18:10:30Z</dcterms:modified>
</cp:coreProperties>
</file>