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351" r:id="rId2"/>
    <p:sldId id="353" r:id="rId3"/>
    <p:sldId id="336" r:id="rId4"/>
    <p:sldId id="337" r:id="rId5"/>
    <p:sldId id="338" r:id="rId6"/>
    <p:sldId id="339" r:id="rId7"/>
    <p:sldId id="352" r:id="rId8"/>
    <p:sldId id="340" r:id="rId9"/>
    <p:sldId id="341" r:id="rId10"/>
    <p:sldId id="342" r:id="rId11"/>
    <p:sldId id="343" r:id="rId12"/>
    <p:sldId id="344" r:id="rId13"/>
    <p:sldId id="348" r:id="rId14"/>
    <p:sldId id="347" r:id="rId15"/>
    <p:sldId id="349" r:id="rId16"/>
    <p:sldId id="350" r:id="rId17"/>
    <p:sldId id="354" r:id="rId18"/>
    <p:sldId id="355" r:id="rId19"/>
    <p:sldId id="356" r:id="rId20"/>
    <p:sldId id="363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99545" autoAdjust="0"/>
  </p:normalViewPr>
  <p:slideViewPr>
    <p:cSldViewPr>
      <p:cViewPr varScale="1">
        <p:scale>
          <a:sx n="127" d="100"/>
          <a:sy n="127" d="100"/>
        </p:scale>
        <p:origin x="165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50AF0B3-587D-43A5-9EA8-8E22EDB49BDB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2424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FDA2DD9-47B3-4AD8-A3AF-883BC01A43CF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296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1F56AD15-7B44-4AFF-8A7D-DAD15E9469F6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8815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B9086505-8027-4E2E-8EF7-CAD9943DEAD6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9941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73071B84-D0E7-455E-B1C1-421152B73F0A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578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ADBCFA0F-8DCF-4E02-8263-457CDC723227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603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6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happy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260"/>
            <a:ext cx="9144000" cy="50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 know it’s Monday…but try to act as if its okay….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4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800" y="179388"/>
            <a:ext cx="8991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</a:rPr>
              <a:t>One more `U-Do-it’ Example: 					Boron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2481263"/>
            <a:ext cx="47244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baseline="30000">
                <a:solidFill>
                  <a:srgbClr val="FF0000"/>
                </a:solidFill>
              </a:rPr>
              <a:t>11</a:t>
            </a:r>
            <a:r>
              <a:rPr lang="en-US" altLang="en-US" sz="4400">
                <a:solidFill>
                  <a:srgbClr val="000000"/>
                </a:solidFill>
              </a:rPr>
              <a:t>B             81%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baseline="30000">
                <a:solidFill>
                  <a:srgbClr val="FF0000"/>
                </a:solidFill>
              </a:rPr>
              <a:t>10</a:t>
            </a:r>
            <a:r>
              <a:rPr lang="en-US" altLang="en-US" sz="4400">
                <a:solidFill>
                  <a:srgbClr val="000000"/>
                </a:solidFill>
              </a:rPr>
              <a:t>B             19%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1871663"/>
            <a:ext cx="632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</a:rPr>
              <a:t>Isotope       P= % abundance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0" y="2679700"/>
            <a:ext cx="2743200" cy="13223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Average B mass ???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5273675"/>
            <a:ext cx="36576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</a:rPr>
              <a:t>=81*</a:t>
            </a:r>
            <a:r>
              <a:rPr lang="en-US" altLang="en-US" sz="3600" b="1" u="sng">
                <a:solidFill>
                  <a:srgbClr val="FF0000"/>
                </a:solidFill>
              </a:rPr>
              <a:t>11</a:t>
            </a:r>
            <a:r>
              <a:rPr lang="en-US" altLang="en-US" sz="3600" b="1" u="sng">
                <a:solidFill>
                  <a:srgbClr val="000000"/>
                </a:solidFill>
              </a:rPr>
              <a:t> +  19*</a:t>
            </a:r>
            <a:r>
              <a:rPr lang="en-US" altLang="en-US" sz="3600" b="1" u="sng">
                <a:solidFill>
                  <a:srgbClr val="FF0000"/>
                </a:solidFill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    100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04800" y="4224338"/>
            <a:ext cx="8534400" cy="1076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AV. MASS =</a:t>
            </a:r>
            <a:r>
              <a:rPr lang="en-US" altLang="en-US" b="1" u="sng">
                <a:solidFill>
                  <a:srgbClr val="000000"/>
                </a:solidFill>
              </a:rPr>
              <a:t>P</a:t>
            </a:r>
            <a:r>
              <a:rPr lang="en-US" altLang="en-US" b="1" u="sng" baseline="-25000">
                <a:solidFill>
                  <a:srgbClr val="000000"/>
                </a:solidFill>
              </a:rPr>
              <a:t>1</a:t>
            </a:r>
            <a:r>
              <a:rPr lang="en-US" altLang="en-US" b="1" u="sng">
                <a:solidFill>
                  <a:srgbClr val="000000"/>
                </a:solidFill>
              </a:rPr>
              <a:t>*</a:t>
            </a:r>
            <a:r>
              <a:rPr lang="en-US" altLang="en-US" b="1" u="sng">
                <a:solidFill>
                  <a:srgbClr val="FF0000"/>
                </a:solidFill>
              </a:rPr>
              <a:t>m</a:t>
            </a:r>
            <a:r>
              <a:rPr lang="en-US" altLang="en-US" b="1" u="sng" baseline="-25000">
                <a:solidFill>
                  <a:srgbClr val="FF0000"/>
                </a:solidFill>
              </a:rPr>
              <a:t>1</a:t>
            </a:r>
            <a:r>
              <a:rPr lang="en-US" altLang="en-US" b="1" u="sng">
                <a:solidFill>
                  <a:srgbClr val="000000"/>
                </a:solidFill>
              </a:rPr>
              <a:t>+</a:t>
            </a:r>
            <a:r>
              <a:rPr lang="en-US" altLang="en-US" b="1" u="sng"/>
              <a:t>P</a:t>
            </a:r>
            <a:r>
              <a:rPr lang="en-US" altLang="en-US" b="1" u="sng" baseline="-25000"/>
              <a:t>2</a:t>
            </a:r>
            <a:r>
              <a:rPr lang="en-US" altLang="en-US" b="1" u="sng">
                <a:solidFill>
                  <a:srgbClr val="000000"/>
                </a:solidFill>
              </a:rPr>
              <a:t>*</a:t>
            </a:r>
            <a:r>
              <a:rPr lang="en-US" altLang="en-US" b="1" u="sng">
                <a:solidFill>
                  <a:srgbClr val="FF0000"/>
                </a:solidFill>
              </a:rPr>
              <a:t>m</a:t>
            </a:r>
            <a:r>
              <a:rPr lang="en-US" altLang="en-US" b="1" u="sng" baseline="-25000">
                <a:solidFill>
                  <a:srgbClr val="FF0000"/>
                </a:solidFill>
              </a:rPr>
              <a:t>2</a:t>
            </a:r>
            <a:r>
              <a:rPr lang="en-US" altLang="en-US" b="1" u="sng">
                <a:solidFill>
                  <a:srgbClr val="000000"/>
                </a:solidFill>
              </a:rPr>
              <a:t> +…..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				100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77000" y="5459413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=</a:t>
            </a:r>
            <a:r>
              <a:rPr lang="en-US" altLang="en-US" sz="4800" b="1">
                <a:solidFill>
                  <a:srgbClr val="FF0000"/>
                </a:solidFill>
              </a:rPr>
              <a:t>10.81 </a:t>
            </a:r>
          </a:p>
        </p:txBody>
      </p:sp>
    </p:spTree>
    <p:extLst>
      <p:ext uri="{BB962C8B-B14F-4D97-AF65-F5344CB8AC3E}">
        <p14:creationId xmlns:p14="http://schemas.microsoft.com/office/powerpoint/2010/main" val="36702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exhausted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3440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685800" y="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Need more, or are you exhausted ???</a:t>
            </a:r>
          </a:p>
        </p:txBody>
      </p:sp>
    </p:spTree>
    <p:extLst>
      <p:ext uri="{BB962C8B-B14F-4D97-AF65-F5344CB8AC3E}">
        <p14:creationId xmlns:p14="http://schemas.microsoft.com/office/powerpoint/2010/main" val="40992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685800" y="1676400"/>
            <a:ext cx="533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000000"/>
                </a:solidFill>
              </a:rPr>
              <a:t>1</a:t>
            </a:r>
            <a:r>
              <a:rPr lang="en-US" altLang="en-US" sz="2800">
                <a:solidFill>
                  <a:srgbClr val="000000"/>
                </a:solidFill>
              </a:rPr>
              <a:t>H	        1.008		99.985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H	        2	.014	            0.015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685800" y="12192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</a:rPr>
              <a:t>Isotope   ~mass       % abundanc</a:t>
            </a:r>
            <a:r>
              <a:rPr lang="en-US" altLang="en-US" sz="2800" u="sng">
                <a:solidFill>
                  <a:srgbClr val="000000"/>
                </a:solidFill>
              </a:rPr>
              <a:t>e 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762000" y="2971800"/>
            <a:ext cx="4953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000000"/>
                </a:solidFill>
              </a:rPr>
              <a:t>28</a:t>
            </a:r>
            <a:r>
              <a:rPr lang="en-US" altLang="en-US" sz="2800">
                <a:solidFill>
                  <a:srgbClr val="000000"/>
                </a:solidFill>
              </a:rPr>
              <a:t>Si	      27.98		92.2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000000"/>
                </a:solidFill>
              </a:rPr>
              <a:t>29</a:t>
            </a:r>
            <a:r>
              <a:rPr lang="en-US" altLang="en-US" sz="2800">
                <a:solidFill>
                  <a:srgbClr val="000000"/>
                </a:solidFill>
              </a:rPr>
              <a:t>Si          28.98		  4.8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000000"/>
                </a:solidFill>
              </a:rPr>
              <a:t>30</a:t>
            </a:r>
            <a:r>
              <a:rPr lang="en-US" altLang="en-US" sz="2800">
                <a:solidFill>
                  <a:srgbClr val="000000"/>
                </a:solidFill>
              </a:rPr>
              <a:t>Si          29.97                  3.0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457200" y="1524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In Case you aren’t exhausted: estimate average atomic masses for elements below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762000" y="4724400"/>
            <a:ext cx="495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000000"/>
                </a:solidFill>
              </a:rPr>
              <a:t>35</a:t>
            </a:r>
            <a:r>
              <a:rPr lang="en-US" altLang="en-US" sz="2800">
                <a:solidFill>
                  <a:srgbClr val="000000"/>
                </a:solidFill>
              </a:rPr>
              <a:t>Cl	      34.97		  75.8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000000"/>
                </a:solidFill>
              </a:rPr>
              <a:t>37</a:t>
            </a:r>
            <a:r>
              <a:rPr lang="en-US" altLang="en-US" sz="2800">
                <a:solidFill>
                  <a:srgbClr val="000000"/>
                </a:solidFill>
              </a:rPr>
              <a:t>Cl	      36.97                  24.2  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6019800" y="121920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~ average mass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4600" y="19050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1.008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48400" y="3276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28.081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72200" y="4876800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35.454</a:t>
            </a:r>
          </a:p>
        </p:txBody>
      </p:sp>
    </p:spTree>
    <p:extLst>
      <p:ext uri="{BB962C8B-B14F-4D97-AF65-F5344CB8AC3E}">
        <p14:creationId xmlns:p14="http://schemas.microsoft.com/office/powerpoint/2010/main" val="8101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772400" cy="540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Dividing Up the Periodic Table: The Big Three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895600"/>
            <a:ext cx="2286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Metals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600200"/>
            <a:ext cx="1371600" cy="1077218"/>
          </a:xfrm>
          <a:prstGeom prst="rect">
            <a:avLst/>
          </a:prstGeom>
          <a:solidFill>
            <a:srgbClr val="EC445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Non-Metals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914400"/>
            <a:ext cx="2362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Metalloids</a:t>
            </a:r>
            <a:endParaRPr 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38800" y="1499175"/>
            <a:ext cx="152400" cy="18573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5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Geography of Periodic Table</a:t>
            </a:r>
            <a:br>
              <a:rPr lang="en-US" dirty="0" smtClean="0"/>
            </a:br>
            <a:r>
              <a:rPr lang="en-US" sz="2000" b="1" dirty="0" smtClean="0"/>
              <a:t>see also: text pages 14 -16   (use blank tables provides to label these regions)</a:t>
            </a:r>
          </a:p>
        </p:txBody>
      </p:sp>
      <p:pic>
        <p:nvPicPr>
          <p:cNvPr id="9219" name="Picture 3" descr="periodi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9248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4876800"/>
            <a:ext cx="1295400" cy="80021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Alkali metals</a:t>
            </a: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1143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600200" y="1600200"/>
            <a:ext cx="18288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59C"/>
                </a:solidFill>
              </a:rPr>
              <a:t>Alkaline earth metals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1600200" y="2362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>
            <a:off x="7772400" y="2133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7086600" y="2057400"/>
            <a:ext cx="20574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9900"/>
                </a:solidFill>
              </a:rPr>
              <a:t>Noble gases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19050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1828800" y="3352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5410200" y="3352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2590800" y="4343400"/>
            <a:ext cx="23622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CC0000"/>
                </a:solidFill>
              </a:rPr>
              <a:t>Transition metals</a:t>
            </a: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71628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V="1">
            <a:off x="71628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7239000" y="4457827"/>
            <a:ext cx="13716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59C"/>
                </a:solidFill>
              </a:rPr>
              <a:t>halogens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2857500" y="4757586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lanthanides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2895600" y="51816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actinides</a:t>
            </a:r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>
            <a:off x="5486400" y="2956729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3657599" y="1371600"/>
            <a:ext cx="1676399" cy="1169551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Noble metals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Ag, Au, Pt (Cu)</a:t>
            </a:r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46482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>
            <a:off x="4648200" y="3505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9" name="Line 24"/>
          <p:cNvSpPr>
            <a:spLocks noChangeShapeType="1"/>
          </p:cNvSpPr>
          <p:nvPr/>
        </p:nvSpPr>
        <p:spPr bwMode="auto">
          <a:xfrm>
            <a:off x="46482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5486400" y="1108502"/>
            <a:ext cx="213360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Main group elements</a:t>
            </a:r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5410200" y="160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>
            <a:off x="76200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5410200" y="1905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5029200" y="5486400"/>
            <a:ext cx="4114800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Know names of regions in yellow boxes too</a:t>
            </a: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228600" y="5670550"/>
            <a:ext cx="4495800" cy="83099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Know where </a:t>
            </a:r>
            <a:r>
              <a:rPr lang="en-US" b="1" dirty="0">
                <a:latin typeface="Arial Rounded MT Bold" pitchFamily="34" charset="0"/>
              </a:rPr>
              <a:t>metals, metalloids</a:t>
            </a:r>
            <a:r>
              <a:rPr lang="en-US" dirty="0"/>
              <a:t> and </a:t>
            </a:r>
            <a:r>
              <a:rPr lang="en-US" b="1" dirty="0">
                <a:latin typeface="Arial Rounded MT Bold" pitchFamily="34" charset="0"/>
              </a:rPr>
              <a:t>non metals</a:t>
            </a:r>
            <a:r>
              <a:rPr lang="en-US" dirty="0"/>
              <a:t> are</a:t>
            </a:r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>
            <a:off x="4648200" y="3505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64" name="Line 32"/>
          <p:cNvSpPr>
            <a:spLocks noChangeShapeType="1"/>
          </p:cNvSpPr>
          <p:nvPr/>
        </p:nvSpPr>
        <p:spPr bwMode="auto">
          <a:xfrm>
            <a:off x="4648200" y="3581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>
            <a:off x="4419600" y="23622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 animBg="1"/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  <p:bldP spid="69646" grpId="0" animBg="1"/>
      <p:bldP spid="69647" grpId="0" animBg="1"/>
      <p:bldP spid="69648" grpId="0" animBg="1"/>
      <p:bldP spid="69649" grpId="0" animBg="1"/>
      <p:bldP spid="69650" grpId="0"/>
      <p:bldP spid="69651" grpId="0"/>
      <p:bldP spid="69653" grpId="0" animBg="1"/>
      <p:bldP spid="69654" grpId="0" animBg="1"/>
      <p:bldP spid="69655" grpId="0" animBg="1"/>
      <p:bldP spid="69657" grpId="0" animBg="1"/>
      <p:bldP spid="69658" grpId="0" animBg="1"/>
      <p:bldP spid="69659" grpId="0" animBg="1"/>
      <p:bldP spid="69660" grpId="0" animBg="1"/>
      <p:bldP spid="69661" grpId="0" animBg="1"/>
      <p:bldP spid="69662" grpId="0" animBg="1"/>
      <p:bldP spid="69663" grpId="0" animBg="1"/>
      <p:bldP spid="69664" grpId="0" animBg="1"/>
      <p:bldP spid="696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728238"/>
            <a:ext cx="7773074" cy="5401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3357" y="4572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In-Class Point-to-it Periodic Table Geography Practice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17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04" y="313729"/>
            <a:ext cx="7772400" cy="563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902344"/>
              </p:ext>
            </p:extLst>
          </p:nvPr>
        </p:nvGraphicFramePr>
        <p:xfrm>
          <a:off x="228600" y="1219200"/>
          <a:ext cx="8915401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598">
                  <a:extLst>
                    <a:ext uri="{9D8B030D-6E8A-4147-A177-3AD203B41FA5}">
                      <a16:colId xmlns:a16="http://schemas.microsoft.com/office/drawing/2014/main" val="2590391588"/>
                    </a:ext>
                  </a:extLst>
                </a:gridCol>
                <a:gridCol w="1031002">
                  <a:extLst>
                    <a:ext uri="{9D8B030D-6E8A-4147-A177-3AD203B41FA5}">
                      <a16:colId xmlns:a16="http://schemas.microsoft.com/office/drawing/2014/main" val="171554168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745724809"/>
                    </a:ext>
                  </a:extLst>
                </a:gridCol>
                <a:gridCol w="693957">
                  <a:extLst>
                    <a:ext uri="{9D8B030D-6E8A-4147-A177-3AD203B41FA5}">
                      <a16:colId xmlns:a16="http://schemas.microsoft.com/office/drawing/2014/main" val="2082292254"/>
                    </a:ext>
                  </a:extLst>
                </a:gridCol>
                <a:gridCol w="1058643">
                  <a:extLst>
                    <a:ext uri="{9D8B030D-6E8A-4147-A177-3AD203B41FA5}">
                      <a16:colId xmlns:a16="http://schemas.microsoft.com/office/drawing/2014/main" val="2632751175"/>
                    </a:ext>
                  </a:extLst>
                </a:gridCol>
                <a:gridCol w="811772">
                  <a:extLst>
                    <a:ext uri="{9D8B030D-6E8A-4147-A177-3AD203B41FA5}">
                      <a16:colId xmlns:a16="http://schemas.microsoft.com/office/drawing/2014/main" val="3387834609"/>
                    </a:ext>
                  </a:extLst>
                </a:gridCol>
                <a:gridCol w="1293642">
                  <a:extLst>
                    <a:ext uri="{9D8B030D-6E8A-4147-A177-3AD203B41FA5}">
                      <a16:colId xmlns:a16="http://schemas.microsoft.com/office/drawing/2014/main" val="4046200093"/>
                    </a:ext>
                  </a:extLst>
                </a:gridCol>
                <a:gridCol w="961590">
                  <a:extLst>
                    <a:ext uri="{9D8B030D-6E8A-4147-A177-3AD203B41FA5}">
                      <a16:colId xmlns:a16="http://schemas.microsoft.com/office/drawing/2014/main" val="73973358"/>
                    </a:ext>
                  </a:extLst>
                </a:gridCol>
                <a:gridCol w="971597">
                  <a:extLst>
                    <a:ext uri="{9D8B030D-6E8A-4147-A177-3AD203B41FA5}">
                      <a16:colId xmlns:a16="http://schemas.microsoft.com/office/drawing/2014/main" val="3143259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Symbol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Main group element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Transition element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Metalloid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Alkali metal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Alkaline earth metal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Halogen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Noble Gas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709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92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25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9296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21764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25390" y="302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89177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289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220979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25390" y="267146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83704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90986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301616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1524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U-PICK : Which categories of element type do each of the elements fall into here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34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ruther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4225"/>
            <a:ext cx="37338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800600" y="4095750"/>
            <a:ext cx="3962400" cy="17541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“</a:t>
            </a:r>
            <a:r>
              <a:rPr lang="en-US" altLang="en-US" sz="3600" b="1">
                <a:solidFill>
                  <a:srgbClr val="FF0000"/>
                </a:solidFill>
              </a:rPr>
              <a:t>All science is either Physics or stamp collecting</a:t>
            </a:r>
            <a:r>
              <a:rPr lang="en-US" altLang="en-US" sz="3600">
                <a:solidFill>
                  <a:srgbClr val="FF0000"/>
                </a:solidFill>
              </a:rPr>
              <a:t>.”</a:t>
            </a:r>
          </a:p>
        </p:txBody>
      </p:sp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304800" y="165100"/>
            <a:ext cx="8686800" cy="206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1912</a:t>
            </a:r>
            <a:r>
              <a:rPr lang="en-US" altLang="en-US">
                <a:solidFill>
                  <a:srgbClr val="000000"/>
                </a:solidFill>
              </a:rPr>
              <a:t> : Ernst Rutherford is the `Man’…and presides over the </a:t>
            </a:r>
            <a:r>
              <a:rPr lang="en-US" altLang="en-US" b="1">
                <a:solidFill>
                  <a:srgbClr val="000000"/>
                </a:solidFill>
              </a:rPr>
              <a:t>`Golden Age of Experimental Physics’…THE ATOM APPEARS CONQUERED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581525" y="2227263"/>
            <a:ext cx="4162425" cy="1446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vintage Rutherford:</a:t>
            </a:r>
          </a:p>
        </p:txBody>
      </p:sp>
    </p:spTree>
    <p:extLst>
      <p:ext uri="{BB962C8B-B14F-4D97-AF65-F5344CB8AC3E}">
        <p14:creationId xmlns:p14="http://schemas.microsoft.com/office/powerpoint/2010/main" val="31222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0763" y="171450"/>
            <a:ext cx="7742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3600" b="1" i="1" u="sng" kern="0" dirty="0">
                <a:solidFill>
                  <a:srgbClr val="FF0000"/>
                </a:solidFill>
                <a:latin typeface="Times New Roman"/>
              </a:rPr>
              <a:t>But there are 2 BIG Problems</a:t>
            </a:r>
            <a:r>
              <a:rPr lang="en-US" sz="3600" kern="0" dirty="0">
                <a:latin typeface="Times New Roman"/>
              </a:rPr>
              <a:t> </a:t>
            </a:r>
            <a:br>
              <a:rPr lang="en-US" sz="3600" kern="0" dirty="0">
                <a:latin typeface="Times New Roman"/>
              </a:rPr>
            </a:br>
            <a:r>
              <a:rPr lang="en-US" sz="3600" kern="0" dirty="0">
                <a:latin typeface="Times New Roman"/>
              </a:rPr>
              <a:t> with </a:t>
            </a:r>
            <a:r>
              <a:rPr lang="en-US" sz="3600" kern="0" dirty="0">
                <a:solidFill>
                  <a:srgbClr val="3333CC"/>
                </a:solidFill>
                <a:latin typeface="Times New Roman"/>
              </a:rPr>
              <a:t>Rutherford’s </a:t>
            </a:r>
            <a:r>
              <a:rPr lang="en-US" sz="3600" kern="0" dirty="0">
                <a:latin typeface="Times New Roman"/>
              </a:rPr>
              <a:t>model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20763" y="1506538"/>
            <a:ext cx="6686550" cy="15700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1)Why don’t the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 and e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 attract and come together ??? (or…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why isn’t Earth the size of a golf ball?)</a:t>
            </a:r>
          </a:p>
        </p:txBody>
      </p:sp>
      <p:pic>
        <p:nvPicPr>
          <p:cNvPr id="1030" name="Picture 6" descr="http://www.earthview.pair.com/earth300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554413"/>
            <a:ext cx="29146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029200" y="4114800"/>
            <a:ext cx="1314450" cy="2222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1.bp.blogspot.com/_MH6O6gr_WCY/S73Yj9gqdAI/AAAAAAAABUg/Ci09PIn1Jp0/s1600/golfb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82905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5486400" y="3829050"/>
            <a:ext cx="400050" cy="62865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372100" y="3943350"/>
            <a:ext cx="628650" cy="3429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rutherf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514850"/>
            <a:ext cx="12128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72300" y="40005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965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elestiamotherlode.net/catalog/images/screenshots/various/sol_A_portrait_of_our_sun_1__rthorva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971800"/>
            <a:ext cx="332581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www.clipperlight.com/FLAGS/telesco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857500"/>
            <a:ext cx="121285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66700" y="912813"/>
            <a:ext cx="7620000" cy="11080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Arial" panose="020B0604020202020204" pitchFamily="34" charset="0"/>
              </a:rPr>
              <a:t>2)</a:t>
            </a: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Why doesn’t the </a:t>
            </a: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sun</a:t>
            </a: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show  </a:t>
            </a:r>
            <a:r>
              <a:rPr lang="en-US" altLang="en-US" sz="2100" b="1" u="sng">
                <a:solidFill>
                  <a:srgbClr val="000000"/>
                </a:solidFill>
                <a:latin typeface="Arial" panose="020B0604020202020204" pitchFamily="34" charset="0"/>
              </a:rPr>
              <a:t>all </a:t>
            </a: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colors (e.g. show </a:t>
            </a:r>
            <a:r>
              <a:rPr lang="en-US" altLang="en-US" sz="3000" b="1">
                <a:solidFill>
                  <a:srgbClr val="000000"/>
                </a:solidFill>
                <a:latin typeface="Arial" panose="020B0604020202020204" pitchFamily="34" charset="0"/>
              </a:rPr>
              <a:t>white</a:t>
            </a: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light)  when telescopes record spectrum?</a:t>
            </a: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92338"/>
            <a:ext cx="300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ruther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5484813"/>
            <a:ext cx="695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5200" y="457993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???</a:t>
            </a:r>
          </a:p>
        </p:txBody>
      </p:sp>
      <p:sp>
        <p:nvSpPr>
          <p:cNvPr id="62472" name="TextBox 7"/>
          <p:cNvSpPr txBox="1">
            <a:spLocks noChangeArrowheads="1"/>
          </p:cNvSpPr>
          <p:nvPr/>
        </p:nvSpPr>
        <p:spPr bwMode="auto">
          <a:xfrm>
            <a:off x="533400" y="236538"/>
            <a:ext cx="4400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Rutherford atom’s problems (continued)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0" y="5314950"/>
            <a:ext cx="611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Why only  </a:t>
            </a: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few </a:t>
            </a:r>
            <a:r>
              <a:rPr lang="en-US" altLang="en-US" sz="3600" b="1">
                <a:solidFill>
                  <a:srgbClr val="0066FF"/>
                </a:solidFill>
                <a:latin typeface="Arial" panose="020B0604020202020204" pitchFamily="34" charset="0"/>
              </a:rPr>
              <a:t>really</a:t>
            </a: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6600CC"/>
                </a:solidFill>
                <a:latin typeface="Arial" panose="020B0604020202020204" pitchFamily="34" charset="0"/>
              </a:rPr>
              <a:t>strong</a:t>
            </a: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lines </a:t>
            </a:r>
            <a:endParaRPr lang="en-US" altLang="en-US" sz="360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29300" y="2628900"/>
            <a:ext cx="285750" cy="285750"/>
          </a:xfrm>
          <a:prstGeom prst="line">
            <a:avLst/>
          </a:prstGeom>
          <a:ln w="53975">
            <a:solidFill>
              <a:srgbClr val="7030A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29300" y="2800350"/>
            <a:ext cx="571500" cy="114300"/>
          </a:xfrm>
          <a:prstGeom prst="straightConnector1">
            <a:avLst/>
          </a:prstGeom>
          <a:ln w="50800">
            <a:solidFill>
              <a:srgbClr val="0000CC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6450" y="2771775"/>
            <a:ext cx="2347913" cy="200025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57850" y="2514600"/>
            <a:ext cx="857250" cy="85725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28800" y="2049463"/>
            <a:ext cx="29940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Diffraction grating divides up light colors</a:t>
            </a:r>
          </a:p>
        </p:txBody>
      </p:sp>
    </p:spTree>
    <p:extLst>
      <p:ext uri="{BB962C8B-B14F-4D97-AF65-F5344CB8AC3E}">
        <p14:creationId xmlns:p14="http://schemas.microsoft.com/office/powerpoint/2010/main" val="13243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nhappy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03663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0668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Oooh</a:t>
            </a:r>
            <a:r>
              <a:rPr lang="en-US" sz="2800" dirty="0" smtClean="0"/>
              <a:t>    %^&amp;*!!</a:t>
            </a:r>
          </a:p>
          <a:p>
            <a:r>
              <a:rPr lang="en-US" sz="2800" dirty="0" smtClean="0"/>
              <a:t>  </a:t>
            </a:r>
            <a:r>
              <a:rPr lang="en-US" sz="2800" smtClean="0"/>
              <a:t>Mini-Quiz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4728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age result for bye bye 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50292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28600" y="60325"/>
            <a:ext cx="8534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Why the chemist’s C lists 12.01 and not 12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600200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</a:rPr>
              <a:t># p          # n	    mass      # caught out of 100 C atom</a:t>
            </a:r>
            <a:r>
              <a:rPr lang="en-US" altLang="en-US" sz="2800" b="1">
                <a:solidFill>
                  <a:srgbClr val="000000"/>
                </a:solidFill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2133600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21336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00" y="22098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99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6858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Imagine `fishing’ out 100 atoms of Carbon from a sample of graphite (pure carbon). What would you catch ?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22098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2895600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76400" y="2971800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67000" y="2971800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43400" y="2971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29200" y="2146300"/>
            <a:ext cx="4381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Both kinds isotopes of C act exactly the same, </a:t>
            </a:r>
            <a:r>
              <a:rPr lang="en-US" altLang="en-US" sz="3000" b="1">
                <a:solidFill>
                  <a:srgbClr val="FF0000"/>
                </a:solidFill>
              </a:rPr>
              <a:t>chemically </a:t>
            </a:r>
            <a:r>
              <a:rPr lang="en-US" altLang="en-US" sz="3000" b="1">
                <a:solidFill>
                  <a:srgbClr val="000000"/>
                </a:solidFill>
              </a:rPr>
              <a:t>so chemists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just average the masses</a:t>
            </a:r>
            <a:endParaRPr lang="en-US" altLang="en-US" sz="30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25400" y="4292600"/>
            <a:ext cx="464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Average mass of each C=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43400" y="4116388"/>
            <a:ext cx="3733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</a:rPr>
              <a:t>99*12 + </a:t>
            </a:r>
            <a:r>
              <a:rPr lang="en-US" altLang="en-US" sz="4000" b="1" u="sng">
                <a:solidFill>
                  <a:srgbClr val="FF0000"/>
                </a:solidFill>
              </a:rPr>
              <a:t>1*13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        </a:t>
            </a:r>
            <a:r>
              <a:rPr lang="en-US" altLang="en-US" sz="4000" b="1">
                <a:solidFill>
                  <a:srgbClr val="000000"/>
                </a:solidFill>
              </a:rPr>
              <a:t> 100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08800" y="4167188"/>
            <a:ext cx="281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  = 12.01 </a:t>
            </a:r>
          </a:p>
        </p:txBody>
      </p:sp>
    </p:spTree>
    <p:extLst>
      <p:ext uri="{BB962C8B-B14F-4D97-AF65-F5344CB8AC3E}">
        <p14:creationId xmlns:p14="http://schemas.microsoft.com/office/powerpoint/2010/main" val="19494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81000" y="1219200"/>
            <a:ext cx="3987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Average mass 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 of each C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657600" y="1143000"/>
            <a:ext cx="3733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</a:rPr>
              <a:t>99*12 + </a:t>
            </a:r>
            <a:r>
              <a:rPr lang="en-US" altLang="en-US" sz="4000" b="1" u="sng">
                <a:solidFill>
                  <a:srgbClr val="FF0000"/>
                </a:solidFill>
              </a:rPr>
              <a:t>1*13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        </a:t>
            </a:r>
            <a:r>
              <a:rPr lang="en-US" altLang="en-US" sz="4000" b="1">
                <a:solidFill>
                  <a:srgbClr val="000000"/>
                </a:solidFill>
              </a:rPr>
              <a:t> 100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781800" y="1219200"/>
            <a:ext cx="281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  = 12.01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0" y="2438400"/>
            <a:ext cx="518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=</a:t>
            </a:r>
            <a:r>
              <a:rPr lang="en-US" altLang="en-US" sz="2800"/>
              <a:t> </a:t>
            </a:r>
            <a:r>
              <a:rPr lang="en-US" altLang="en-US" sz="4000" b="1" u="sng"/>
              <a:t>99</a:t>
            </a:r>
            <a:r>
              <a:rPr lang="en-US" altLang="en-US" sz="4000" b="1"/>
              <a:t> *12    + </a:t>
            </a:r>
            <a:r>
              <a:rPr lang="en-US" altLang="en-US" sz="4000" b="1" u="sng">
                <a:solidFill>
                  <a:srgbClr val="FF0000"/>
                </a:solidFill>
              </a:rPr>
              <a:t>1</a:t>
            </a:r>
            <a:r>
              <a:rPr lang="en-US" altLang="en-US" sz="4000" b="1" u="sng"/>
              <a:t> </a:t>
            </a:r>
            <a:r>
              <a:rPr lang="en-US" altLang="en-US" sz="4000" b="1"/>
              <a:t> * </a:t>
            </a:r>
            <a:r>
              <a:rPr lang="en-US" altLang="en-US" sz="4000" b="1">
                <a:solidFill>
                  <a:srgbClr val="FF0000"/>
                </a:solidFill>
              </a:rPr>
              <a:t>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/>
              <a:t>  100            100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228600" y="1524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Averages Written As Sums Of Fractional Contributions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24200" y="3886200"/>
            <a:ext cx="3886200" cy="1138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=</a:t>
            </a:r>
            <a:r>
              <a:rPr lang="en-US" altLang="en-US" sz="4000" b="1">
                <a:solidFill>
                  <a:srgbClr val="0000FF"/>
                </a:solidFill>
              </a:rPr>
              <a:t>f</a:t>
            </a:r>
            <a:r>
              <a:rPr lang="en-US" altLang="en-US" sz="4000" b="1" baseline="-25000">
                <a:solidFill>
                  <a:srgbClr val="0000FF"/>
                </a:solidFill>
              </a:rPr>
              <a:t>12</a:t>
            </a:r>
            <a:r>
              <a:rPr lang="en-US" altLang="en-US" sz="4000" b="1"/>
              <a:t>*12</a:t>
            </a:r>
            <a:r>
              <a:rPr lang="en-US" altLang="en-US" sz="4000" b="1">
                <a:solidFill>
                  <a:srgbClr val="0000FF"/>
                </a:solidFill>
              </a:rPr>
              <a:t>   + f</a:t>
            </a:r>
            <a:r>
              <a:rPr lang="en-US" altLang="en-US" sz="4000" b="1" baseline="-25000">
                <a:solidFill>
                  <a:srgbClr val="0000FF"/>
                </a:solidFill>
              </a:rPr>
              <a:t>13</a:t>
            </a:r>
            <a:r>
              <a:rPr lang="en-US" altLang="en-US" sz="4000" b="1">
                <a:solidFill>
                  <a:srgbClr val="000000"/>
                </a:solidFill>
              </a:rPr>
              <a:t>*</a:t>
            </a:r>
            <a:r>
              <a:rPr lang="en-US" altLang="en-US" sz="4000" b="1">
                <a:solidFill>
                  <a:srgbClr val="FF0000"/>
                </a:solidFill>
              </a:rPr>
              <a:t>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   	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3429000"/>
            <a:ext cx="2590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f</a:t>
            </a:r>
            <a:r>
              <a:rPr lang="en-US" altLang="en-US" sz="3600" b="1" baseline="-25000">
                <a:solidFill>
                  <a:srgbClr val="0000FF"/>
                </a:solidFill>
              </a:rPr>
              <a:t>m</a:t>
            </a:r>
            <a:r>
              <a:rPr lang="en-US" altLang="en-US" sz="3600">
                <a:solidFill>
                  <a:srgbClr val="000000"/>
                </a:solidFill>
              </a:rPr>
              <a:t> = fraction of C atoms  with mass M</a:t>
            </a:r>
          </a:p>
        </p:txBody>
      </p:sp>
    </p:spTree>
    <p:extLst>
      <p:ext uri="{BB962C8B-B14F-4D97-AF65-F5344CB8AC3E}">
        <p14:creationId xmlns:p14="http://schemas.microsoft.com/office/powerpoint/2010/main" val="38319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33400" y="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Averages written as sums of % contributions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819400" y="1066800"/>
            <a:ext cx="518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=</a:t>
            </a:r>
            <a:r>
              <a:rPr lang="en-US" altLang="en-US" sz="2800"/>
              <a:t> </a:t>
            </a:r>
            <a:r>
              <a:rPr lang="en-US" altLang="en-US" sz="4000" b="1" u="sng"/>
              <a:t>99</a:t>
            </a:r>
            <a:r>
              <a:rPr lang="en-US" altLang="en-US" sz="4000" b="1"/>
              <a:t> *12    + </a:t>
            </a:r>
            <a:r>
              <a:rPr lang="en-US" altLang="en-US" sz="4000" b="1" u="sng">
                <a:solidFill>
                  <a:srgbClr val="FF0000"/>
                </a:solidFill>
              </a:rPr>
              <a:t>1</a:t>
            </a:r>
            <a:r>
              <a:rPr lang="en-US" altLang="en-US" sz="4000" b="1" u="sng"/>
              <a:t> </a:t>
            </a:r>
            <a:r>
              <a:rPr lang="en-US" altLang="en-US" sz="4000" b="1"/>
              <a:t> * </a:t>
            </a:r>
            <a:r>
              <a:rPr lang="en-US" altLang="en-US" sz="4000" b="1">
                <a:solidFill>
                  <a:srgbClr val="FF0000"/>
                </a:solidFill>
              </a:rPr>
              <a:t>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/>
              <a:t>  100            100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04800" y="1066800"/>
            <a:ext cx="3987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Average mass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 of each 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2743200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                 =</a:t>
            </a:r>
            <a:r>
              <a:rPr lang="en-US" altLang="en-US" sz="4000" u="sng"/>
              <a:t>(</a:t>
            </a:r>
            <a:r>
              <a:rPr lang="en-US" altLang="en-US" sz="4000" b="1" u="sng"/>
              <a:t>99 % *12    + </a:t>
            </a:r>
            <a:r>
              <a:rPr lang="en-US" altLang="en-US" sz="4000" b="1" u="sng">
                <a:solidFill>
                  <a:srgbClr val="FF0000"/>
                </a:solidFill>
              </a:rPr>
              <a:t>1%</a:t>
            </a:r>
            <a:r>
              <a:rPr lang="en-US" altLang="en-US" sz="4000" b="1" u="sng"/>
              <a:t>  * </a:t>
            </a:r>
            <a:r>
              <a:rPr lang="en-US" altLang="en-US" sz="4000" b="1" u="sng">
                <a:solidFill>
                  <a:srgbClr val="FF0000"/>
                </a:solidFill>
              </a:rPr>
              <a:t>13</a:t>
            </a:r>
            <a:r>
              <a:rPr lang="en-US" altLang="en-US" sz="4000" b="1" u="sng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/>
              <a:t>          	 		100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4114800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           = (</a:t>
            </a:r>
            <a:r>
              <a:rPr lang="en-US" altLang="en-US" sz="4000" b="1" u="sng"/>
              <a:t>P</a:t>
            </a:r>
            <a:r>
              <a:rPr lang="en-US" altLang="en-US" sz="4000" b="1" u="sng" baseline="-25000"/>
              <a:t>12</a:t>
            </a:r>
            <a:r>
              <a:rPr lang="en-US" altLang="en-US" sz="4000" b="1" u="sng"/>
              <a:t> *12    + </a:t>
            </a:r>
            <a:r>
              <a:rPr lang="en-US" altLang="en-US" sz="4000" b="1" u="sng">
                <a:solidFill>
                  <a:srgbClr val="FF0000"/>
                </a:solidFill>
              </a:rPr>
              <a:t>P</a:t>
            </a:r>
            <a:r>
              <a:rPr lang="en-US" altLang="en-US" sz="4000" b="1" u="sng" baseline="-25000">
                <a:solidFill>
                  <a:srgbClr val="FF0000"/>
                </a:solidFill>
              </a:rPr>
              <a:t>13</a:t>
            </a:r>
            <a:r>
              <a:rPr lang="en-US" altLang="en-US" sz="4000" b="1" u="sng"/>
              <a:t> *</a:t>
            </a:r>
            <a:r>
              <a:rPr lang="en-US" altLang="en-US" sz="4000" b="1" u="sng">
                <a:solidFill>
                  <a:srgbClr val="FF0000"/>
                </a:solidFill>
              </a:rPr>
              <a:t>13</a:t>
            </a:r>
            <a:r>
              <a:rPr lang="en-US" altLang="en-US" sz="4000" b="1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/>
              <a:t>          		  100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3429000"/>
            <a:ext cx="2590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P</a:t>
            </a:r>
            <a:r>
              <a:rPr lang="en-US" altLang="en-US" sz="3600" b="1" baseline="-25000"/>
              <a:t>m</a:t>
            </a:r>
            <a:r>
              <a:rPr lang="en-US" altLang="en-US" sz="3600">
                <a:solidFill>
                  <a:srgbClr val="000000"/>
                </a:solidFill>
              </a:rPr>
              <a:t> = % of C atoms  with mass M</a:t>
            </a:r>
          </a:p>
        </p:txBody>
      </p:sp>
    </p:spTree>
    <p:extLst>
      <p:ext uri="{BB962C8B-B14F-4D97-AF65-F5344CB8AC3E}">
        <p14:creationId xmlns:p14="http://schemas.microsoft.com/office/powerpoint/2010/main" val="22638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20650" y="0"/>
            <a:ext cx="4375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Take home lesson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0" y="2209800"/>
            <a:ext cx="82296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AV. MASS =</a:t>
            </a:r>
            <a:r>
              <a:rPr lang="en-US" altLang="en-US" sz="4800" b="1">
                <a:solidFill>
                  <a:srgbClr val="0000FF"/>
                </a:solidFill>
              </a:rPr>
              <a:t>f</a:t>
            </a:r>
            <a:r>
              <a:rPr lang="en-US" altLang="en-US" sz="4800" b="1" baseline="-25000">
                <a:solidFill>
                  <a:srgbClr val="0000FF"/>
                </a:solidFill>
              </a:rPr>
              <a:t>1</a:t>
            </a:r>
            <a:r>
              <a:rPr lang="en-US" altLang="en-US" sz="4800" b="1">
                <a:solidFill>
                  <a:srgbClr val="000000"/>
                </a:solidFill>
              </a:rPr>
              <a:t>*</a:t>
            </a:r>
            <a:r>
              <a:rPr lang="en-US" altLang="en-US" sz="4800" b="1">
                <a:solidFill>
                  <a:srgbClr val="FF0000"/>
                </a:solidFill>
              </a:rPr>
              <a:t>m</a:t>
            </a:r>
            <a:r>
              <a:rPr lang="en-US" altLang="en-US" sz="4800" b="1" baseline="-25000">
                <a:solidFill>
                  <a:srgbClr val="FF0000"/>
                </a:solidFill>
              </a:rPr>
              <a:t>1</a:t>
            </a:r>
            <a:r>
              <a:rPr lang="en-US" altLang="en-US" sz="4800" b="1">
                <a:solidFill>
                  <a:srgbClr val="000000"/>
                </a:solidFill>
              </a:rPr>
              <a:t>+</a:t>
            </a:r>
            <a:r>
              <a:rPr lang="en-US" altLang="en-US" sz="4800" b="1">
                <a:solidFill>
                  <a:srgbClr val="0000FF"/>
                </a:solidFill>
              </a:rPr>
              <a:t>f</a:t>
            </a:r>
            <a:r>
              <a:rPr lang="en-US" altLang="en-US" sz="4800" b="1" baseline="-25000">
                <a:solidFill>
                  <a:srgbClr val="0000FF"/>
                </a:solidFill>
              </a:rPr>
              <a:t>2</a:t>
            </a:r>
            <a:r>
              <a:rPr lang="en-US" altLang="en-US" sz="4800" b="1">
                <a:solidFill>
                  <a:srgbClr val="000000"/>
                </a:solidFill>
              </a:rPr>
              <a:t>*</a:t>
            </a:r>
            <a:r>
              <a:rPr lang="en-US" altLang="en-US" sz="4800" b="1">
                <a:solidFill>
                  <a:srgbClr val="FF0000"/>
                </a:solidFill>
              </a:rPr>
              <a:t>m</a:t>
            </a:r>
            <a:r>
              <a:rPr lang="en-US" altLang="en-US" sz="4800" b="1" baseline="-25000">
                <a:solidFill>
                  <a:srgbClr val="FF0000"/>
                </a:solidFill>
              </a:rPr>
              <a:t>2</a:t>
            </a:r>
            <a:r>
              <a:rPr lang="en-US" altLang="en-US" sz="4800" b="1">
                <a:solidFill>
                  <a:srgbClr val="000000"/>
                </a:solidFill>
              </a:rPr>
              <a:t> +…..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31242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Or, from % abundances P</a:t>
            </a:r>
            <a:r>
              <a:rPr lang="en-US" altLang="en-US" sz="4000" b="1" baseline="-25000">
                <a:solidFill>
                  <a:srgbClr val="000000"/>
                </a:solidFill>
              </a:rPr>
              <a:t>k</a:t>
            </a:r>
            <a:r>
              <a:rPr lang="en-US" altLang="en-US" sz="4000" b="1">
                <a:solidFill>
                  <a:srgbClr val="000000"/>
                </a:solidFill>
              </a:rPr>
              <a:t> and </a:t>
            </a:r>
            <a:r>
              <a:rPr lang="en-US" altLang="en-US" sz="4000" b="1">
                <a:solidFill>
                  <a:srgbClr val="FF0000"/>
                </a:solidFill>
              </a:rPr>
              <a:t>m</a:t>
            </a:r>
            <a:r>
              <a:rPr lang="en-US" altLang="en-US" sz="4000" b="1" baseline="-25000">
                <a:solidFill>
                  <a:srgbClr val="FF0000"/>
                </a:solidFill>
              </a:rPr>
              <a:t>k</a:t>
            </a:r>
            <a:r>
              <a:rPr lang="en-US" altLang="en-US" sz="4000" b="1">
                <a:solidFill>
                  <a:srgbClr val="000000"/>
                </a:solidFill>
              </a:rPr>
              <a:t> so: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57200" y="4114800"/>
            <a:ext cx="85344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AV. MASS =</a:t>
            </a:r>
            <a:r>
              <a:rPr lang="en-US" altLang="en-US" sz="4800" b="1" u="sng">
                <a:solidFill>
                  <a:srgbClr val="000000"/>
                </a:solidFill>
              </a:rPr>
              <a:t>P</a:t>
            </a:r>
            <a:r>
              <a:rPr lang="en-US" altLang="en-US" sz="4800" b="1" u="sng" baseline="-25000">
                <a:solidFill>
                  <a:srgbClr val="000000"/>
                </a:solidFill>
              </a:rPr>
              <a:t>1</a:t>
            </a:r>
            <a:r>
              <a:rPr lang="en-US" altLang="en-US" sz="4800" b="1" u="sng">
                <a:solidFill>
                  <a:srgbClr val="000000"/>
                </a:solidFill>
              </a:rPr>
              <a:t>*</a:t>
            </a:r>
            <a:r>
              <a:rPr lang="en-US" altLang="en-US" sz="4800" b="1" u="sng">
                <a:solidFill>
                  <a:srgbClr val="FF0000"/>
                </a:solidFill>
              </a:rPr>
              <a:t>m</a:t>
            </a:r>
            <a:r>
              <a:rPr lang="en-US" altLang="en-US" sz="4800" b="1" u="sng" baseline="-25000">
                <a:solidFill>
                  <a:srgbClr val="FF0000"/>
                </a:solidFill>
              </a:rPr>
              <a:t>1</a:t>
            </a:r>
            <a:r>
              <a:rPr lang="en-US" altLang="en-US" sz="4800" b="1" u="sng">
                <a:solidFill>
                  <a:srgbClr val="000000"/>
                </a:solidFill>
              </a:rPr>
              <a:t>+</a:t>
            </a:r>
            <a:r>
              <a:rPr lang="en-US" altLang="en-US" sz="4800" b="1" u="sng"/>
              <a:t>P</a:t>
            </a:r>
            <a:r>
              <a:rPr lang="en-US" altLang="en-US" sz="4800" b="1" u="sng" baseline="-25000"/>
              <a:t>2</a:t>
            </a:r>
            <a:r>
              <a:rPr lang="en-US" altLang="en-US" sz="4800" b="1" u="sng">
                <a:solidFill>
                  <a:srgbClr val="000000"/>
                </a:solidFill>
              </a:rPr>
              <a:t>*</a:t>
            </a:r>
            <a:r>
              <a:rPr lang="en-US" altLang="en-US" sz="4800" b="1" u="sng">
                <a:solidFill>
                  <a:srgbClr val="FF0000"/>
                </a:solidFill>
              </a:rPr>
              <a:t>m</a:t>
            </a:r>
            <a:r>
              <a:rPr lang="en-US" altLang="en-US" sz="4800" b="1" u="sng" baseline="-25000">
                <a:solidFill>
                  <a:srgbClr val="FF0000"/>
                </a:solidFill>
              </a:rPr>
              <a:t>2</a:t>
            </a:r>
            <a:r>
              <a:rPr lang="en-US" altLang="en-US" sz="4800" b="1" u="sng">
                <a:solidFill>
                  <a:srgbClr val="000000"/>
                </a:solidFill>
              </a:rPr>
              <a:t> +…..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				100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7620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: Average mass is  computable from fractional abundances </a:t>
            </a:r>
            <a:r>
              <a:rPr lang="en-US" altLang="en-US" sz="3600" b="1">
                <a:solidFill>
                  <a:srgbClr val="0000FF"/>
                </a:solidFill>
              </a:rPr>
              <a:t>f</a:t>
            </a:r>
            <a:r>
              <a:rPr lang="en-US" altLang="en-US" sz="3600" b="1" baseline="-25000">
                <a:solidFill>
                  <a:srgbClr val="0000FF"/>
                </a:solidFill>
              </a:rPr>
              <a:t>k</a:t>
            </a:r>
            <a:r>
              <a:rPr lang="en-US" altLang="en-US" sz="3600" b="1">
                <a:solidFill>
                  <a:srgbClr val="0000FF"/>
                </a:solidFill>
              </a:rPr>
              <a:t> </a:t>
            </a:r>
            <a:r>
              <a:rPr lang="en-US" altLang="en-US" sz="3600" b="1">
                <a:solidFill>
                  <a:srgbClr val="000000"/>
                </a:solidFill>
              </a:rPr>
              <a:t>and </a:t>
            </a:r>
            <a:r>
              <a:rPr lang="en-US" altLang="en-US" sz="3600" b="1">
                <a:solidFill>
                  <a:srgbClr val="FF0000"/>
                </a:solidFill>
              </a:rPr>
              <a:t>m</a:t>
            </a:r>
            <a:r>
              <a:rPr lang="en-US" altLang="en-US" sz="3600" b="1" baseline="-25000">
                <a:solidFill>
                  <a:srgbClr val="FF0000"/>
                </a:solidFill>
              </a:rPr>
              <a:t>k</a:t>
            </a:r>
            <a:r>
              <a:rPr lang="en-US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000000"/>
                </a:solidFill>
              </a:rPr>
              <a:t>so:</a:t>
            </a:r>
            <a:endParaRPr lang="en-US" alt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76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Board Practice calculating average atomic masses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451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52400" y="95250"/>
            <a:ext cx="7391400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In- class example with mercury: </a:t>
            </a:r>
            <a:r>
              <a:rPr lang="en-US" altLang="en-US" sz="2800" b="1">
                <a:solidFill>
                  <a:srgbClr val="FF0000"/>
                </a:solidFill>
              </a:rPr>
              <a:t>Compute the average mass of Hg from abundance data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8075" y="3865563"/>
          <a:ext cx="207964" cy="365276"/>
        </p:xfrm>
        <a:graphic>
          <a:graphicData uri="http://schemas.openxmlformats.org/drawingml/2006/table">
            <a:tbl>
              <a:tblPr/>
              <a:tblGrid>
                <a:gridCol w="2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282" marR="91282" marT="45478" marB="454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00125"/>
              </p:ext>
            </p:extLst>
          </p:nvPr>
        </p:nvGraphicFramePr>
        <p:xfrm>
          <a:off x="533400" y="1066800"/>
          <a:ext cx="7010400" cy="481852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7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4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# p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#n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Isotope mass,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3200" b="1" baseline="-25000" dirty="0" err="1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3200" b="1" baseline="-250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 *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3200" b="1" baseline="-25000" dirty="0" err="1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3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28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198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9.5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199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15.8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28.6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201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12.4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122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202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27.5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0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204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6.2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20574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1881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72200" y="27432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3144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33528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5720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2200" y="40386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2492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48400" y="45720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5555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48400" y="51816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1246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96200" y="2286000"/>
            <a:ext cx="1447800" cy="16319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Sum=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20057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2484438"/>
            <a:ext cx="79248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en-US" sz="4800">
                <a:solidFill>
                  <a:srgbClr val="000000"/>
                </a:solidFill>
              </a:rPr>
              <a:t>Average mass of Hg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00"/>
                </a:solidFill>
              </a:rPr>
              <a:t>	=</a:t>
            </a:r>
            <a:r>
              <a:rPr lang="en-US" altLang="en-US" sz="4800" b="1" u="sng">
                <a:solidFill>
                  <a:srgbClr val="000000"/>
                </a:solidFill>
              </a:rPr>
              <a:t>20057  </a:t>
            </a:r>
            <a:r>
              <a:rPr lang="en-US" altLang="en-US" sz="4800" b="1">
                <a:solidFill>
                  <a:srgbClr val="000000"/>
                </a:solidFill>
              </a:rPr>
              <a:t>=200.57</a:t>
            </a:r>
            <a:endParaRPr lang="en-US" altLang="en-US" sz="4800" b="1" u="sng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	     100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0" y="914400"/>
            <a:ext cx="8686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AV. MASS =</a:t>
            </a:r>
            <a:r>
              <a:rPr lang="en-US" altLang="en-US" sz="4800" b="1" u="sng">
                <a:solidFill>
                  <a:srgbClr val="000000"/>
                </a:solidFill>
              </a:rPr>
              <a:t>P</a:t>
            </a:r>
            <a:r>
              <a:rPr lang="en-US" altLang="en-US" sz="4800" b="1" u="sng" baseline="-25000">
                <a:solidFill>
                  <a:srgbClr val="000000"/>
                </a:solidFill>
              </a:rPr>
              <a:t>1</a:t>
            </a:r>
            <a:r>
              <a:rPr lang="en-US" altLang="en-US" sz="4800" b="1" u="sng">
                <a:solidFill>
                  <a:srgbClr val="000000"/>
                </a:solidFill>
              </a:rPr>
              <a:t>*</a:t>
            </a:r>
            <a:r>
              <a:rPr lang="en-US" altLang="en-US" sz="4800" b="1" u="sng">
                <a:solidFill>
                  <a:srgbClr val="FF0000"/>
                </a:solidFill>
              </a:rPr>
              <a:t>m</a:t>
            </a:r>
            <a:r>
              <a:rPr lang="en-US" altLang="en-US" sz="4800" b="1" u="sng" baseline="-25000">
                <a:solidFill>
                  <a:srgbClr val="FF0000"/>
                </a:solidFill>
              </a:rPr>
              <a:t>1</a:t>
            </a:r>
            <a:r>
              <a:rPr lang="en-US" altLang="en-US" sz="4800" b="1" u="sng">
                <a:solidFill>
                  <a:srgbClr val="000000"/>
                </a:solidFill>
              </a:rPr>
              <a:t>+</a:t>
            </a:r>
            <a:r>
              <a:rPr lang="en-US" altLang="en-US" sz="4800" b="1" u="sng"/>
              <a:t>P</a:t>
            </a:r>
            <a:r>
              <a:rPr lang="en-US" altLang="en-US" sz="4800" b="1" u="sng" baseline="-25000"/>
              <a:t>2</a:t>
            </a:r>
            <a:r>
              <a:rPr lang="en-US" altLang="en-US" sz="4800" b="1" u="sng">
                <a:solidFill>
                  <a:srgbClr val="000000"/>
                </a:solidFill>
              </a:rPr>
              <a:t>*</a:t>
            </a:r>
            <a:r>
              <a:rPr lang="en-US" altLang="en-US" sz="4800" b="1" u="sng">
                <a:solidFill>
                  <a:srgbClr val="FF0000"/>
                </a:solidFill>
              </a:rPr>
              <a:t>m</a:t>
            </a:r>
            <a:r>
              <a:rPr lang="en-US" altLang="en-US" sz="4800" b="1" u="sng" baseline="-25000">
                <a:solidFill>
                  <a:srgbClr val="FF0000"/>
                </a:solidFill>
              </a:rPr>
              <a:t>2</a:t>
            </a:r>
            <a:r>
              <a:rPr lang="en-US" altLang="en-US" sz="4800" b="1" u="sng">
                <a:solidFill>
                  <a:srgbClr val="000000"/>
                </a:solidFill>
              </a:rPr>
              <a:t> +…..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				100</a:t>
            </a:r>
          </a:p>
        </p:txBody>
      </p:sp>
    </p:spTree>
    <p:extLst>
      <p:ext uri="{BB962C8B-B14F-4D97-AF65-F5344CB8AC3E}">
        <p14:creationId xmlns:p14="http://schemas.microsoft.com/office/powerpoint/2010/main" val="1317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602</Words>
  <Application>Microsoft Office PowerPoint</Application>
  <PresentationFormat>On-screen Show (4:3)</PresentationFormat>
  <Paragraphs>206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Geography of Periodic Table see also: text pages 14 -16   (use blank tables provides to label these regions)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User</cp:lastModifiedBy>
  <cp:revision>88</cp:revision>
  <dcterms:created xsi:type="dcterms:W3CDTF">2010-01-13T02:23:53Z</dcterms:created>
  <dcterms:modified xsi:type="dcterms:W3CDTF">2017-09-05T00:33:51Z</dcterms:modified>
</cp:coreProperties>
</file>