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63" r:id="rId4"/>
    <p:sldId id="264" r:id="rId5"/>
    <p:sldId id="265" r:id="rId6"/>
    <p:sldId id="266" r:id="rId7"/>
    <p:sldId id="274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E1E0B-F22A-4D8F-8AF8-543FC82027B8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B14E6-DAAB-4372-932E-5088D0125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3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6E27FBBE-739D-4D9B-B139-6D94744AF84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142991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8980AE13-9CA9-450D-81C9-415C74F60233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65891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7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1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4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3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5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6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4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4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6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9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.xml"/><Relationship Id="rId7" Type="http://schemas.openxmlformats.org/officeDocument/2006/relationships/oleObject" Target="../embeddings/oleObject1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.xml"/><Relationship Id="rId4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370" y="99152"/>
            <a:ext cx="11949629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Read </a:t>
            </a:r>
            <a:r>
              <a:rPr lang="en-US" sz="3600" b="1" dirty="0" smtClean="0"/>
              <a:t>Chapter 8 </a:t>
            </a:r>
            <a:r>
              <a:rPr lang="en-US" sz="3600" b="1" dirty="0" smtClean="0"/>
              <a:t>(Combined Gas Law and Ideal Gas Law)</a:t>
            </a:r>
            <a:endParaRPr lang="en-US" sz="3600" b="1" dirty="0" smtClean="0"/>
          </a:p>
          <a:p>
            <a:r>
              <a:rPr lang="en-US" sz="3600" b="1" dirty="0" smtClean="0"/>
              <a:t>Final Exam Tuesday 12 Dec 12:30 (This room)</a:t>
            </a: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5822" y="1727386"/>
            <a:ext cx="466725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PQuestion"/>
          <p:cNvSpPr>
            <a:spLocks noGrp="1"/>
          </p:cNvSpPr>
          <p:nvPr>
            <p:ph type="title"/>
          </p:nvPr>
        </p:nvSpPr>
        <p:spPr>
          <a:xfrm>
            <a:off x="1752600" y="274638"/>
            <a:ext cx="8915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3600"/>
              <a:t>A sample of ideal gas arrives at 300K when expanded from 3 to 9 L at constant P. What was the original temperature ?</a:t>
            </a:r>
          </a:p>
        </p:txBody>
      </p:sp>
      <p:sp>
        <p:nvSpPr>
          <p:cNvPr id="21507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05000" y="205740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smtClean="0"/>
              <a:t>900 K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100 K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600 K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150 K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32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4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20838" y="2709864"/>
            <a:ext cx="355600" cy="735747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0055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2895600" y="45720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1752600" y="762001"/>
            <a:ext cx="9113838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857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857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  <a:cs typeface="Times New Roman" panose="02020603050405020304" pitchFamily="18" charset="0"/>
              </a:rPr>
              <a:t>  </a:t>
            </a:r>
            <a:r>
              <a:rPr lang="en-US" altLang="en-US" sz="2800">
                <a:cs typeface="Times New Roman" panose="02020603050405020304" pitchFamily="18" charset="0"/>
              </a:rPr>
              <a:t>2. A  child’s balloon originally occupies 5 liters at sea level </a:t>
            </a:r>
            <a:endParaRPr lang="en-US" altLang="en-US" sz="28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        (P=1 atm)</a:t>
            </a: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>
                <a:cs typeface="Times New Roman" panose="02020603050405020304" pitchFamily="18" charset="0"/>
              </a:rPr>
              <a:t>and room temperature  (300 K) . It is released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  <a:r>
              <a:rPr lang="en-US" altLang="en-US" sz="2800">
                <a:cs typeface="Times New Roman" panose="02020603050405020304" pitchFamily="18" charset="0"/>
              </a:rPr>
              <a:t>and is allowed to rise</a:t>
            </a: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2800">
                <a:cs typeface="Times New Roman" panose="02020603050405020304" pitchFamily="18" charset="0"/>
              </a:rPr>
              <a:t>to an altitude where the pressure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	     </a:t>
            </a:r>
            <a:r>
              <a:rPr lang="en-US" altLang="en-US" sz="2800">
                <a:cs typeface="Times New Roman" panose="02020603050405020304" pitchFamily="18" charset="0"/>
              </a:rPr>
              <a:t>is 0.25 atm and the temperature</a:t>
            </a: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2800">
                <a:cs typeface="Times New Roman" panose="02020603050405020304" pitchFamily="18" charset="0"/>
              </a:rPr>
              <a:t>is 150 K.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  <a:r>
              <a:rPr lang="en-US" altLang="en-US" sz="2800">
                <a:cs typeface="Times New Roman" panose="02020603050405020304" pitchFamily="18" charset="0"/>
              </a:rPr>
              <a:t>What is the balloon’s new volume </a:t>
            </a:r>
            <a:r>
              <a:rPr lang="en-US" altLang="en-US" sz="2000">
                <a:cs typeface="Times New Roman" panose="02020603050405020304" pitchFamily="18" charset="0"/>
              </a:rPr>
              <a:t>?</a:t>
            </a:r>
            <a:endParaRPr lang="en-US" altLang="en-US" sz="200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763000" y="2971800"/>
            <a:ext cx="9906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10 L</a:t>
            </a:r>
          </a:p>
        </p:txBody>
      </p:sp>
      <p:sp>
        <p:nvSpPr>
          <p:cNvPr id="23557" name="TextBox 9"/>
          <p:cNvSpPr txBox="1">
            <a:spLocks noChangeArrowheads="1"/>
          </p:cNvSpPr>
          <p:nvPr/>
        </p:nvSpPr>
        <p:spPr bwMode="auto">
          <a:xfrm>
            <a:off x="1752600" y="1"/>
            <a:ext cx="891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COMBINED GAS LAW PROBLEMS…BOARD WORK (CONT.)</a:t>
            </a:r>
          </a:p>
        </p:txBody>
      </p:sp>
    </p:spTree>
    <p:extLst>
      <p:ext uri="{BB962C8B-B14F-4D97-AF65-F5344CB8AC3E}">
        <p14:creationId xmlns:p14="http://schemas.microsoft.com/office/powerpoint/2010/main" val="336357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PQuestion"/>
          <p:cNvSpPr>
            <a:spLocks noGrp="1"/>
          </p:cNvSpPr>
          <p:nvPr>
            <p:ph type="title"/>
          </p:nvPr>
        </p:nvSpPr>
        <p:spPr>
          <a:xfrm>
            <a:off x="1905000" y="53340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3200"/>
              <a:t>An ideal gas in a fixed volume and an initial pressure of 10 atm and initial T of 177 C has a final pressure of 3.33 atm. What is the final T(K)</a:t>
            </a:r>
            <a:br>
              <a:rPr lang="en-US" altLang="en-US" sz="3200"/>
            </a:br>
            <a:r>
              <a:rPr lang="en-US" altLang="en-US" sz="3200"/>
              <a:t>(K=C+273) </a:t>
            </a:r>
          </a:p>
        </p:txBody>
      </p:sp>
      <p:sp>
        <p:nvSpPr>
          <p:cNvPr id="24579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05000" y="274320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smtClean="0"/>
              <a:t>150 K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59 K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450 K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531 K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96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4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486025" y="2789238"/>
            <a:ext cx="1131888" cy="578882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737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24001" y="2057331"/>
            <a:ext cx="947567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457200" indent="-457200">
              <a:spcBef>
                <a:spcPct val="20000"/>
              </a:spcBef>
              <a:buChar char="•"/>
              <a:tabLst>
                <a:tab pos="2857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857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 startAt="3"/>
            </a:pPr>
            <a:r>
              <a:rPr lang="en-US" altLang="en-US" sz="2800">
                <a:cs typeface="Times New Roman" panose="02020603050405020304" pitchFamily="18" charset="0"/>
              </a:rPr>
              <a:t>The volume of a piston at fixed pressure changes as it 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  </a:t>
            </a:r>
            <a:r>
              <a:rPr lang="en-US" altLang="en-US" sz="2800">
                <a:cs typeface="Times New Roman" panose="02020603050405020304" pitchFamily="18" charset="0"/>
              </a:rPr>
              <a:t> cooled from 500 </a:t>
            </a:r>
            <a:r>
              <a:rPr lang="en-US" altLang="en-US" sz="2800" baseline="30000">
                <a:cs typeface="Times New Roman" panose="02020603050405020304" pitchFamily="18" charset="0"/>
              </a:rPr>
              <a:t>o</a:t>
            </a:r>
            <a:r>
              <a:rPr lang="en-US" altLang="en-US" sz="2800">
                <a:cs typeface="Times New Roman" panose="02020603050405020304" pitchFamily="18" charset="0"/>
              </a:rPr>
              <a:t>C to 250</a:t>
            </a:r>
            <a:r>
              <a:rPr lang="en-US" altLang="en-US" sz="2800" baseline="30000">
                <a:cs typeface="Times New Roman" panose="02020603050405020304" pitchFamily="18" charset="0"/>
              </a:rPr>
              <a:t>o</a:t>
            </a:r>
            <a:r>
              <a:rPr lang="en-US" altLang="en-US" sz="2800">
                <a:cs typeface="Times New Roman" panose="02020603050405020304" pitchFamily="18" charset="0"/>
              </a:rPr>
              <a:t>C.  If the final volume is 6.76 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  <a:r>
              <a:rPr lang="en-US" altLang="en-US" sz="2800">
                <a:cs typeface="Times New Roman" panose="02020603050405020304" pitchFamily="18" charset="0"/>
              </a:rPr>
              <a:t>what is the initial volume ? </a:t>
            </a:r>
            <a:r>
              <a:rPr lang="en-US" altLang="en-US" sz="2400">
                <a:cs typeface="Times New Roman" panose="02020603050405020304" pitchFamily="18" charset="0"/>
              </a:rPr>
              <a:t>	</a:t>
            </a:r>
            <a:endParaRPr lang="en-US" altLang="en-US" sz="240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001000" y="3429001"/>
            <a:ext cx="22860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V</a:t>
            </a:r>
            <a:r>
              <a:rPr lang="en-US" altLang="en-US" sz="2800" b="1" baseline="-25000">
                <a:solidFill>
                  <a:srgbClr val="000000"/>
                </a:solidFill>
              </a:rPr>
              <a:t>1</a:t>
            </a:r>
            <a:r>
              <a:rPr lang="en-US" altLang="en-US" sz="2800" b="1">
                <a:solidFill>
                  <a:srgbClr val="000000"/>
                </a:solidFill>
              </a:rPr>
              <a:t>=10 L</a:t>
            </a:r>
          </a:p>
        </p:txBody>
      </p:sp>
      <p:sp>
        <p:nvSpPr>
          <p:cNvPr id="25604" name="TextBox 8"/>
          <p:cNvSpPr txBox="1">
            <a:spLocks noChangeArrowheads="1"/>
          </p:cNvSpPr>
          <p:nvPr/>
        </p:nvSpPr>
        <p:spPr bwMode="auto">
          <a:xfrm>
            <a:off x="1752600" y="1"/>
            <a:ext cx="891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COMBINED GAS LAW PROBLEMS…BOARD WORK (CONT.)</a:t>
            </a:r>
          </a:p>
        </p:txBody>
      </p:sp>
    </p:spTree>
    <p:extLst>
      <p:ext uri="{BB962C8B-B14F-4D97-AF65-F5344CB8AC3E}">
        <p14:creationId xmlns:p14="http://schemas.microsoft.com/office/powerpoint/2010/main" val="333886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2895600" y="45720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516062" y="1066800"/>
            <a:ext cx="91519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514350" indent="-514350">
              <a:spcBef>
                <a:spcPct val="20000"/>
              </a:spcBef>
              <a:buChar char="•"/>
              <a:tabLst>
                <a:tab pos="2857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857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4.	    Autoclaves are essentially pressure cookers. At 1 atm,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    s</a:t>
            </a:r>
            <a:r>
              <a:rPr lang="en-US" altLang="en-US" sz="2800">
                <a:cs typeface="Times New Roman" panose="02020603050405020304" pitchFamily="18" charset="0"/>
              </a:rPr>
              <a:t>team has a temperature of 100</a:t>
            </a:r>
            <a:r>
              <a:rPr lang="en-US" altLang="en-US" sz="2800" baseline="30000">
                <a:cs typeface="Times New Roman" panose="02020603050405020304" pitchFamily="18" charset="0"/>
              </a:rPr>
              <a:t>o </a:t>
            </a:r>
            <a:r>
              <a:rPr lang="en-US" altLang="en-US" sz="2800">
                <a:cs typeface="Times New Roman" panose="02020603050405020304" pitchFamily="18" charset="0"/>
              </a:rPr>
              <a:t>C. Would you expect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  </a:t>
            </a:r>
            <a:r>
              <a:rPr lang="en-US" altLang="en-US" sz="2800">
                <a:cs typeface="Times New Roman" panose="02020603050405020304" pitchFamily="18" charset="0"/>
              </a:rPr>
              <a:t> pressure 	to double if the autoclave to attains a steam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      </a:t>
            </a:r>
            <a:r>
              <a:rPr lang="en-US" altLang="en-US" sz="2800">
                <a:cs typeface="Times New Roman" panose="02020603050405020304" pitchFamily="18" charset="0"/>
              </a:rPr>
              <a:t>temperature of 200</a:t>
            </a:r>
            <a:r>
              <a:rPr lang="en-US" altLang="en-US" sz="2800" baseline="30000">
                <a:cs typeface="Times New Roman" panose="02020603050405020304" pitchFamily="18" charset="0"/>
              </a:rPr>
              <a:t>o</a:t>
            </a:r>
            <a:r>
              <a:rPr lang="en-US" altLang="en-US" sz="2800">
                <a:cs typeface="Times New Roman" panose="02020603050405020304" pitchFamily="18" charset="0"/>
              </a:rPr>
              <a:t>C ?   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33600" y="3429000"/>
            <a:ext cx="7734300" cy="5222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a</a:t>
            </a:r>
            <a:r>
              <a:rPr lang="en-US" altLang="en-US" sz="2800" b="1">
                <a:solidFill>
                  <a:srgbClr val="000000"/>
                </a:solidFill>
              </a:rPr>
              <a:t>) NO…must convert C</a:t>
            </a:r>
            <a:r>
              <a:rPr lang="en-US" altLang="en-US" sz="2800" b="1">
                <a:solidFill>
                  <a:srgbClr val="000000"/>
                </a:solidFill>
                <a:sym typeface="Wingdings" panose="05000000000000000000" pitchFamily="2" charset="2"/>
              </a:rPr>
              <a:t> K…ratio is not 200/100</a:t>
            </a: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81200" y="4191001"/>
            <a:ext cx="838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What pressure do you actually expect to reach at 200 </a:t>
            </a:r>
            <a:r>
              <a:rPr lang="en-US" altLang="en-US" sz="2800" baseline="30000">
                <a:solidFill>
                  <a:srgbClr val="000000"/>
                </a:solidFill>
              </a:rPr>
              <a:t>o</a:t>
            </a:r>
            <a:r>
              <a:rPr lang="en-US" altLang="en-US" sz="2800">
                <a:solidFill>
                  <a:srgbClr val="000000"/>
                </a:solidFill>
              </a:rPr>
              <a:t>C?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91400" y="5181600"/>
            <a:ext cx="2819400" cy="9540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000000"/>
                </a:solidFill>
              </a:rPr>
              <a:t>473.15</a:t>
            </a:r>
            <a:r>
              <a:rPr lang="en-US" altLang="en-US" sz="2800" b="1">
                <a:solidFill>
                  <a:srgbClr val="000000"/>
                </a:solidFill>
              </a:rPr>
              <a:t> =1.73 atm</a:t>
            </a:r>
            <a:endParaRPr lang="en-US" altLang="en-US" sz="28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373.15</a:t>
            </a:r>
          </a:p>
        </p:txBody>
      </p:sp>
      <p:sp>
        <p:nvSpPr>
          <p:cNvPr id="26631" name="TextBox 9"/>
          <p:cNvSpPr txBox="1">
            <a:spLocks noChangeArrowheads="1"/>
          </p:cNvSpPr>
          <p:nvPr/>
        </p:nvSpPr>
        <p:spPr bwMode="auto">
          <a:xfrm>
            <a:off x="1752600" y="1"/>
            <a:ext cx="891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COMBINED GAS LAW PROBLEMS…BOARD WORK (CONT.)</a:t>
            </a:r>
          </a:p>
        </p:txBody>
      </p:sp>
    </p:spTree>
    <p:extLst>
      <p:ext uri="{BB962C8B-B14F-4D97-AF65-F5344CB8AC3E}">
        <p14:creationId xmlns:p14="http://schemas.microsoft.com/office/powerpoint/2010/main" val="307726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7" grpId="0" animBg="1"/>
      <p:bldP spid="8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16001"/>
            <a:ext cx="9067800" cy="580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1600200" y="0"/>
            <a:ext cx="9067800" cy="1016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Need more practice with Combined Gas Law ????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7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2014538" y="12701"/>
            <a:ext cx="7772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rgbClr val="000000"/>
                </a:solidFill>
              </a:rPr>
              <a:t>What happens if we let n vary too ??</a:t>
            </a:r>
          </a:p>
        </p:txBody>
      </p:sp>
      <p:pic>
        <p:nvPicPr>
          <p:cNvPr id="3277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2320926"/>
            <a:ext cx="442912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1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343400" y="2209800"/>
            <a:ext cx="25908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562600" y="1447800"/>
            <a:ext cx="228600" cy="1828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343400" y="2209800"/>
            <a:ext cx="2590800" cy="10668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334000" y="5334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P  (piston head)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5638800" y="106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581400" y="4724400"/>
            <a:ext cx="152400" cy="762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733800" y="5105400"/>
            <a:ext cx="6858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71800" y="5105400"/>
            <a:ext cx="609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2362200" y="4876800"/>
            <a:ext cx="685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438400" y="4114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31242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5562600" y="3352800"/>
            <a:ext cx="0" cy="2438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562600" y="4191001"/>
            <a:ext cx="129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V (varies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8153400" y="3581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33808" name="Rectangle 16" descr="Dashed horizontal"/>
          <p:cNvSpPr>
            <a:spLocks noChangeArrowheads="1"/>
          </p:cNvSpPr>
          <p:nvPr/>
        </p:nvSpPr>
        <p:spPr bwMode="auto">
          <a:xfrm>
            <a:off x="4267200" y="2209800"/>
            <a:ext cx="152400" cy="3962400"/>
          </a:xfrm>
          <a:prstGeom prst="rect">
            <a:avLst/>
          </a:prstGeom>
          <a:pattFill prst="dashHorz">
            <a:fgClr>
              <a:srgbClr val="EAEAEA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09" name="Text Box 17" descr="Plaid"/>
          <p:cNvSpPr txBox="1">
            <a:spLocks noChangeArrowheads="1"/>
          </p:cNvSpPr>
          <p:nvPr/>
        </p:nvSpPr>
        <p:spPr bwMode="auto">
          <a:xfrm>
            <a:off x="4343400" y="5791200"/>
            <a:ext cx="2590800" cy="523220"/>
          </a:xfrm>
          <a:prstGeom prst="rect">
            <a:avLst/>
          </a:prstGeom>
          <a:pattFill prst="plaid">
            <a:fgClr>
              <a:srgbClr val="EAEAEA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auto">
          <a:xfrm>
            <a:off x="4724400" y="5791200"/>
            <a:ext cx="762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5257800" y="5791200"/>
            <a:ext cx="762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5943600" y="5791200"/>
            <a:ext cx="762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auto">
          <a:xfrm>
            <a:off x="6553200" y="5791200"/>
            <a:ext cx="762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H="1" flipV="1">
            <a:off x="6324600" y="5943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876800" y="6491289"/>
            <a:ext cx="2590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Heating</a:t>
            </a:r>
            <a:r>
              <a:rPr lang="en-US" altLang="en-US" sz="2800">
                <a:solidFill>
                  <a:srgbClr val="000000"/>
                </a:solidFill>
              </a:rPr>
              <a:t>/</a:t>
            </a:r>
            <a:r>
              <a:rPr lang="en-US" altLang="en-US" sz="2800" b="1">
                <a:solidFill>
                  <a:schemeClr val="hlink"/>
                </a:solidFill>
              </a:rPr>
              <a:t>cooling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coils</a:t>
            </a:r>
          </a:p>
        </p:txBody>
      </p:sp>
      <p:sp>
        <p:nvSpPr>
          <p:cNvPr id="33816" name="Oval 24"/>
          <p:cNvSpPr>
            <a:spLocks noChangeArrowheads="1"/>
          </p:cNvSpPr>
          <p:nvPr/>
        </p:nvSpPr>
        <p:spPr bwMode="auto">
          <a:xfrm>
            <a:off x="5029200" y="5791200"/>
            <a:ext cx="762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17" name="Oval 25"/>
          <p:cNvSpPr>
            <a:spLocks noChangeArrowheads="1"/>
          </p:cNvSpPr>
          <p:nvPr/>
        </p:nvSpPr>
        <p:spPr bwMode="auto">
          <a:xfrm>
            <a:off x="5638800" y="5791200"/>
            <a:ext cx="762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18" name="Oval 26"/>
          <p:cNvSpPr>
            <a:spLocks noChangeArrowheads="1"/>
          </p:cNvSpPr>
          <p:nvPr/>
        </p:nvSpPr>
        <p:spPr bwMode="auto">
          <a:xfrm>
            <a:off x="6248400" y="5791200"/>
            <a:ext cx="762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2133600" y="2133601"/>
            <a:ext cx="129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piston  walls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543800" y="1447801"/>
            <a:ext cx="2667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Hypothetical Gas Property </a:t>
            </a:r>
            <a:r>
              <a:rPr lang="en-US" altLang="en-US" sz="2400" b="1">
                <a:solidFill>
                  <a:srgbClr val="0000FF"/>
                </a:solidFill>
              </a:rPr>
              <a:t>testing apparatus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1752600" y="304801"/>
            <a:ext cx="3581400" cy="120032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Ideal Gas Law: letting T,P,V, n and gas ID all vary. P 277-8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2438400" y="5181601"/>
            <a:ext cx="45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GAS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3200400" y="5638801"/>
            <a:ext cx="914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GAS VALVE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1981200" y="3352801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rgbClr val="0000FF"/>
                </a:solidFill>
              </a:rPr>
              <a:t>insulation</a:t>
            </a:r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>
            <a:off x="3276600" y="3581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6" name="Line 34"/>
          <p:cNvSpPr>
            <a:spLocks noChangeShapeType="1"/>
          </p:cNvSpPr>
          <p:nvPr/>
        </p:nvSpPr>
        <p:spPr bwMode="auto">
          <a:xfrm>
            <a:off x="3048000" y="26670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827" name="Picture 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4114800"/>
            <a:ext cx="3095625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28" name="Rectangle 36" descr="Dashed horizontal"/>
          <p:cNvSpPr>
            <a:spLocks noChangeArrowheads="1"/>
          </p:cNvSpPr>
          <p:nvPr/>
        </p:nvSpPr>
        <p:spPr bwMode="auto">
          <a:xfrm>
            <a:off x="6934200" y="2209800"/>
            <a:ext cx="152400" cy="3962400"/>
          </a:xfrm>
          <a:prstGeom prst="rect">
            <a:avLst/>
          </a:prstGeom>
          <a:pattFill prst="dashHorz">
            <a:fgClr>
              <a:srgbClr val="EAEAEA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pic>
        <p:nvPicPr>
          <p:cNvPr id="33829" name="Picture 37" descr="varia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5105400"/>
            <a:ext cx="12366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30" name="Freeform 38"/>
          <p:cNvSpPr>
            <a:spLocks/>
          </p:cNvSpPr>
          <p:nvPr/>
        </p:nvSpPr>
        <p:spPr bwMode="auto">
          <a:xfrm>
            <a:off x="6553200" y="5791200"/>
            <a:ext cx="2528888" cy="825500"/>
          </a:xfrm>
          <a:custGeom>
            <a:avLst/>
            <a:gdLst>
              <a:gd name="T0" fmla="*/ 2147483646 w 1593"/>
              <a:gd name="T1" fmla="*/ 2147483646 h 616"/>
              <a:gd name="T2" fmla="*/ 2147483646 w 1593"/>
              <a:gd name="T3" fmla="*/ 2147483646 h 616"/>
              <a:gd name="T4" fmla="*/ 2147483646 w 1593"/>
              <a:gd name="T5" fmla="*/ 2147483646 h 616"/>
              <a:gd name="T6" fmla="*/ 2147483646 w 1593"/>
              <a:gd name="T7" fmla="*/ 2147483646 h 616"/>
              <a:gd name="T8" fmla="*/ 2147483646 w 1593"/>
              <a:gd name="T9" fmla="*/ 2147483646 h 616"/>
              <a:gd name="T10" fmla="*/ 2147483646 w 1593"/>
              <a:gd name="T11" fmla="*/ 2147483646 h 616"/>
              <a:gd name="T12" fmla="*/ 2147483646 w 1593"/>
              <a:gd name="T13" fmla="*/ 2147483646 h 616"/>
              <a:gd name="T14" fmla="*/ 2147483646 w 1593"/>
              <a:gd name="T15" fmla="*/ 2147483646 h 616"/>
              <a:gd name="T16" fmla="*/ 2147483646 w 1593"/>
              <a:gd name="T17" fmla="*/ 2147483646 h 616"/>
              <a:gd name="T18" fmla="*/ 2147483646 w 1593"/>
              <a:gd name="T19" fmla="*/ 2147483646 h 616"/>
              <a:gd name="T20" fmla="*/ 0 w 1593"/>
              <a:gd name="T21" fmla="*/ 0 h 6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93" h="616">
                <a:moveTo>
                  <a:pt x="1321" y="616"/>
                </a:moveTo>
                <a:cubicBezTo>
                  <a:pt x="1427" y="579"/>
                  <a:pt x="1538" y="580"/>
                  <a:pt x="1579" y="457"/>
                </a:cubicBezTo>
                <a:cubicBezTo>
                  <a:pt x="1563" y="234"/>
                  <a:pt x="1593" y="378"/>
                  <a:pt x="1519" y="268"/>
                </a:cubicBezTo>
                <a:cubicBezTo>
                  <a:pt x="1444" y="293"/>
                  <a:pt x="1431" y="250"/>
                  <a:pt x="1370" y="239"/>
                </a:cubicBezTo>
                <a:cubicBezTo>
                  <a:pt x="1344" y="234"/>
                  <a:pt x="1317" y="232"/>
                  <a:pt x="1291" y="229"/>
                </a:cubicBezTo>
                <a:cubicBezTo>
                  <a:pt x="1110" y="169"/>
                  <a:pt x="710" y="183"/>
                  <a:pt x="615" y="179"/>
                </a:cubicBezTo>
                <a:cubicBezTo>
                  <a:pt x="569" y="160"/>
                  <a:pt x="523" y="155"/>
                  <a:pt x="476" y="139"/>
                </a:cubicBezTo>
                <a:cubicBezTo>
                  <a:pt x="410" y="94"/>
                  <a:pt x="371" y="108"/>
                  <a:pt x="278" y="100"/>
                </a:cubicBezTo>
                <a:cubicBezTo>
                  <a:pt x="169" y="91"/>
                  <a:pt x="190" y="93"/>
                  <a:pt x="99" y="80"/>
                </a:cubicBezTo>
                <a:cubicBezTo>
                  <a:pt x="79" y="73"/>
                  <a:pt x="50" y="78"/>
                  <a:pt x="39" y="60"/>
                </a:cubicBezTo>
                <a:cubicBezTo>
                  <a:pt x="26" y="40"/>
                  <a:pt x="0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76600" y="2819400"/>
            <a:ext cx="7086600" cy="584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       0</a:t>
            </a:r>
            <a:r>
              <a:rPr lang="en-US" altLang="en-US" sz="2400" baseline="30000" dirty="0">
                <a:solidFill>
                  <a:srgbClr val="000000"/>
                </a:solidFill>
              </a:rPr>
              <a:t>o		</a:t>
            </a:r>
            <a:r>
              <a:rPr lang="en-US" altLang="en-US" sz="2400" dirty="0">
                <a:solidFill>
                  <a:srgbClr val="000000"/>
                </a:solidFill>
              </a:rPr>
              <a:t> 1                     1         		  </a:t>
            </a:r>
            <a:r>
              <a:rPr lang="en-US" altLang="en-US" dirty="0">
                <a:solidFill>
                  <a:srgbClr val="FF0000"/>
                </a:solidFill>
              </a:rPr>
              <a:t>22.414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276600" y="3352800"/>
            <a:ext cx="7010400" cy="584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       0</a:t>
            </a:r>
            <a:r>
              <a:rPr lang="en-US" altLang="en-US" sz="2400" baseline="30000" dirty="0">
                <a:solidFill>
                  <a:srgbClr val="000000"/>
                </a:solidFill>
              </a:rPr>
              <a:t>o		</a:t>
            </a:r>
            <a:r>
              <a:rPr lang="en-US" altLang="en-US" sz="2400" dirty="0">
                <a:solidFill>
                  <a:srgbClr val="000000"/>
                </a:solidFill>
              </a:rPr>
              <a:t> 1       		  1          	 </a:t>
            </a:r>
            <a:r>
              <a:rPr lang="en-US" altLang="en-US" dirty="0">
                <a:solidFill>
                  <a:srgbClr val="FF0000"/>
                </a:solidFill>
              </a:rPr>
              <a:t>22.414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276600" y="3886200"/>
            <a:ext cx="7010400" cy="5842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       0</a:t>
            </a:r>
            <a:r>
              <a:rPr lang="en-US" altLang="en-US" sz="2400" baseline="30000" dirty="0">
                <a:solidFill>
                  <a:srgbClr val="000000"/>
                </a:solidFill>
              </a:rPr>
              <a:t>o		</a:t>
            </a:r>
            <a:r>
              <a:rPr lang="en-US" altLang="en-US" sz="2400" dirty="0">
                <a:solidFill>
                  <a:srgbClr val="000000"/>
                </a:solidFill>
              </a:rPr>
              <a:t> 1                     1         		  </a:t>
            </a:r>
            <a:r>
              <a:rPr lang="en-US" altLang="en-US" dirty="0">
                <a:solidFill>
                  <a:srgbClr val="FF0000"/>
                </a:solidFill>
              </a:rPr>
              <a:t>22.414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276600" y="4495800"/>
            <a:ext cx="7010400" cy="584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       0</a:t>
            </a:r>
            <a:r>
              <a:rPr lang="en-US" altLang="en-US" sz="2400" baseline="30000" dirty="0">
                <a:solidFill>
                  <a:srgbClr val="000000"/>
                </a:solidFill>
              </a:rPr>
              <a:t>o		</a:t>
            </a:r>
            <a:r>
              <a:rPr lang="en-US" altLang="en-US" sz="2400" dirty="0">
                <a:solidFill>
                  <a:srgbClr val="000000"/>
                </a:solidFill>
              </a:rPr>
              <a:t> 1                     1          	 </a:t>
            </a:r>
            <a:r>
              <a:rPr lang="en-US" altLang="en-US" dirty="0">
                <a:solidFill>
                  <a:srgbClr val="FF0000"/>
                </a:solidFill>
              </a:rPr>
              <a:t>22.414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64404" y="639763"/>
            <a:ext cx="8879595" cy="5847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Vary gas and fix three out of four gas variables…</a:t>
            </a: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1177887" y="2284783"/>
            <a:ext cx="2022513" cy="52322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Gas varied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1676400" y="2839035"/>
            <a:ext cx="1600200" cy="267811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H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2</a:t>
            </a:r>
            <a:r>
              <a:rPr lang="en-US" altLang="en-US" sz="2400" dirty="0">
                <a:solidFill>
                  <a:srgbClr val="000000"/>
                </a:solidFill>
              </a:rPr>
              <a:t>(2)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He(4)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N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2</a:t>
            </a:r>
            <a:r>
              <a:rPr lang="en-US" altLang="en-US" sz="2400" dirty="0">
                <a:solidFill>
                  <a:srgbClr val="000000"/>
                </a:solidFill>
              </a:rPr>
              <a:t>(28)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CO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2</a:t>
            </a:r>
            <a:r>
              <a:rPr lang="en-US" altLang="en-US" sz="2400" dirty="0">
                <a:solidFill>
                  <a:srgbClr val="000000"/>
                </a:solidFill>
              </a:rPr>
              <a:t>(44)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SF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6 </a:t>
            </a:r>
            <a:r>
              <a:rPr lang="en-US" altLang="en-US" sz="2400" b="1" dirty="0">
                <a:solidFill>
                  <a:srgbClr val="000000"/>
                </a:solidFill>
              </a:rPr>
              <a:t>(146)</a:t>
            </a:r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3124200" y="2286001"/>
            <a:ext cx="5867400" cy="5238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      T(</a:t>
            </a:r>
            <a:r>
              <a:rPr lang="en-US" altLang="en-US" sz="2800" b="1" baseline="30000" dirty="0">
                <a:solidFill>
                  <a:srgbClr val="000000"/>
                </a:solidFill>
              </a:rPr>
              <a:t>O</a:t>
            </a:r>
            <a:r>
              <a:rPr lang="en-US" altLang="en-US" sz="2800" b="1" dirty="0">
                <a:solidFill>
                  <a:srgbClr val="000000"/>
                </a:solidFill>
              </a:rPr>
              <a:t>C)   P(</a:t>
            </a:r>
            <a:r>
              <a:rPr lang="en-US" altLang="en-US" sz="2800" b="1" dirty="0" err="1">
                <a:solidFill>
                  <a:srgbClr val="000000"/>
                </a:solidFill>
              </a:rPr>
              <a:t>atm</a:t>
            </a:r>
            <a:r>
              <a:rPr lang="en-US" altLang="en-US" sz="2800" b="1" dirty="0">
                <a:solidFill>
                  <a:srgbClr val="000000"/>
                </a:solidFill>
              </a:rPr>
              <a:t>)    n(moles)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9296400" y="2362201"/>
            <a:ext cx="1066800" cy="3968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V(</a:t>
            </a:r>
            <a:r>
              <a:rPr lang="en-US" altLang="en-US" sz="2000" b="1" dirty="0" err="1">
                <a:solidFill>
                  <a:srgbClr val="FF0000"/>
                </a:solidFill>
              </a:rPr>
              <a:t>obs</a:t>
            </a:r>
            <a:r>
              <a:rPr lang="en-US" altLang="en-US" sz="2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1676400" y="1796340"/>
            <a:ext cx="7086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Variables fixed at constant values (`</a:t>
            </a:r>
            <a:r>
              <a:rPr lang="en-US" altLang="en-US" sz="2800" b="1" dirty="0">
                <a:solidFill>
                  <a:srgbClr val="FF0000"/>
                </a:solidFill>
              </a:rPr>
              <a:t>STP</a:t>
            </a:r>
            <a:r>
              <a:rPr lang="en-US" altLang="en-US" sz="2800" b="1" dirty="0">
                <a:solidFill>
                  <a:srgbClr val="000000"/>
                </a:solidFill>
              </a:rPr>
              <a:t>’)</a:t>
            </a:r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352539" y="5562600"/>
            <a:ext cx="101027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STP =S</a:t>
            </a:r>
            <a:r>
              <a:rPr lang="en-US" altLang="en-US" sz="2800" b="1" dirty="0"/>
              <a:t>tandard</a:t>
            </a:r>
            <a:r>
              <a:rPr lang="en-US" altLang="en-US" sz="2800" b="1" dirty="0">
                <a:solidFill>
                  <a:srgbClr val="FF0000"/>
                </a:solidFill>
              </a:rPr>
              <a:t> T</a:t>
            </a:r>
            <a:r>
              <a:rPr lang="en-US" altLang="en-US" sz="2800" b="1" dirty="0">
                <a:solidFill>
                  <a:srgbClr val="000000"/>
                </a:solidFill>
              </a:rPr>
              <a:t>emperature &amp; </a:t>
            </a:r>
            <a:r>
              <a:rPr lang="en-US" altLang="en-US" sz="2800" b="1" dirty="0">
                <a:solidFill>
                  <a:srgbClr val="FF0000"/>
                </a:solidFill>
              </a:rPr>
              <a:t>P</a:t>
            </a:r>
            <a:r>
              <a:rPr lang="en-US" altLang="en-US" sz="2800" b="1" dirty="0">
                <a:solidFill>
                  <a:srgbClr val="000000"/>
                </a:solidFill>
              </a:rPr>
              <a:t>ressure ( and n=1)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9144000" y="644525"/>
            <a:ext cx="3048000" cy="52322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..see what happens</a:t>
            </a:r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1981199" y="1234062"/>
            <a:ext cx="7394155" cy="646331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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Gas </a:t>
            </a:r>
            <a:r>
              <a:rPr lang="en-US" altLang="en-US" sz="3600" b="1" dirty="0">
                <a:solidFill>
                  <a:srgbClr val="FF0000"/>
                </a:solidFill>
              </a:rPr>
              <a:t>ID (and size) not important</a:t>
            </a: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1539875" y="107951"/>
            <a:ext cx="8915400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Ideal Gas derived: Why gas identity not important </a:t>
            </a: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3276600" y="5029200"/>
            <a:ext cx="7010400" cy="584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       0</a:t>
            </a:r>
            <a:r>
              <a:rPr lang="en-US" altLang="en-US" sz="2400" baseline="30000" dirty="0">
                <a:solidFill>
                  <a:srgbClr val="000000"/>
                </a:solidFill>
              </a:rPr>
              <a:t>o		</a:t>
            </a:r>
            <a:r>
              <a:rPr lang="en-US" altLang="en-US" sz="2400" dirty="0">
                <a:solidFill>
                  <a:srgbClr val="000000"/>
                </a:solidFill>
              </a:rPr>
              <a:t> 1                     1         		  </a:t>
            </a:r>
            <a:r>
              <a:rPr lang="en-US" altLang="en-US" b="1" dirty="0">
                <a:solidFill>
                  <a:srgbClr val="FF0000"/>
                </a:solidFill>
              </a:rPr>
              <a:t>22.414</a:t>
            </a:r>
          </a:p>
        </p:txBody>
      </p:sp>
    </p:spTree>
    <p:extLst>
      <p:ext uri="{BB962C8B-B14F-4D97-AF65-F5344CB8AC3E}">
        <p14:creationId xmlns:p14="http://schemas.microsoft.com/office/powerpoint/2010/main" val="411230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animBg="1"/>
      <p:bldP spid="34820" grpId="0" animBg="1"/>
      <p:bldP spid="34821" grpId="0" animBg="1"/>
      <p:bldP spid="34822" grpId="0" animBg="1"/>
      <p:bldP spid="34823" grpId="0" animBg="1"/>
      <p:bldP spid="34824" grpId="0" animBg="1"/>
      <p:bldP spid="34825" grpId="0" animBg="1"/>
      <p:bldP spid="34826" grpId="0" animBg="1"/>
      <p:bldP spid="34827" grpId="0"/>
      <p:bldP spid="34828" grpId="0"/>
      <p:bldP spid="34829" grpId="0" animBg="1"/>
      <p:bldP spid="34830" grpId="0" animBg="1"/>
      <p:bldP spid="348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919288" y="844550"/>
            <a:ext cx="8534400" cy="9540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What happens if we hold different sets of three variables </a:t>
            </a:r>
            <a:r>
              <a:rPr lang="en-US" altLang="en-US" sz="2800" b="1" dirty="0">
                <a:solidFill>
                  <a:srgbClr val="000000"/>
                </a:solidFill>
              </a:rPr>
              <a:t>constant</a:t>
            </a:r>
            <a:r>
              <a:rPr lang="en-US" altLang="en-US" sz="2800" dirty="0">
                <a:solidFill>
                  <a:srgbClr val="000000"/>
                </a:solidFill>
              </a:rPr>
              <a:t> and  watch the </a:t>
            </a:r>
            <a:r>
              <a:rPr lang="en-US" altLang="en-US" sz="2800" b="1" dirty="0">
                <a:solidFill>
                  <a:srgbClr val="FF0000"/>
                </a:solidFill>
              </a:rPr>
              <a:t>fourth</a:t>
            </a:r>
            <a:r>
              <a:rPr lang="en-US" altLang="en-US" sz="2800" dirty="0">
                <a:solidFill>
                  <a:srgbClr val="000000"/>
                </a:solidFill>
              </a:rPr>
              <a:t> for a given gas ?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600200" y="2700339"/>
            <a:ext cx="7086600" cy="5238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P(</a:t>
            </a:r>
            <a:r>
              <a:rPr lang="en-US" altLang="en-US" sz="2800" b="1" dirty="0" err="1">
                <a:solidFill>
                  <a:srgbClr val="000000"/>
                </a:solidFill>
              </a:rPr>
              <a:t>atm</a:t>
            </a:r>
            <a:r>
              <a:rPr lang="en-US" altLang="en-US" sz="2800" b="1" dirty="0">
                <a:solidFill>
                  <a:srgbClr val="000000"/>
                </a:solidFill>
              </a:rPr>
              <a:t>)	   V(L)       T(K)	n(moles)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733800" y="3276600"/>
            <a:ext cx="4343400" cy="4572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2		400		1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362200" y="3962400"/>
            <a:ext cx="533400" cy="4572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257800" y="4038600"/>
            <a:ext cx="2819400" cy="4572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   300		   1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286000" y="4648200"/>
            <a:ext cx="4267200" cy="4572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  5	       2                    300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286000" y="5334000"/>
            <a:ext cx="2667000" cy="4572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 5               5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7162800" y="5232400"/>
            <a:ext cx="914400" cy="4572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209800" y="3276600"/>
            <a:ext cx="121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16.43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733800" y="3962400"/>
            <a:ext cx="114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24.65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7162800" y="4648200"/>
            <a:ext cx="114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0.406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5562600" y="5334000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5600700" y="5232400"/>
            <a:ext cx="99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8458200" y="2819400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8610600" y="2743200"/>
            <a:ext cx="16764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PV/</a:t>
            </a:r>
            <a:r>
              <a:rPr lang="en-US" altLang="en-US" sz="2400" b="1" dirty="0" err="1">
                <a:solidFill>
                  <a:srgbClr val="000000"/>
                </a:solidFill>
              </a:rPr>
              <a:t>nT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6605588" y="1928814"/>
            <a:ext cx="3848100" cy="522287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Anything constant ??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8610600" y="3276600"/>
            <a:ext cx="1524000" cy="584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0.08206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8610600" y="3962400"/>
            <a:ext cx="1524000" cy="584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0.08206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8610600" y="4572000"/>
            <a:ext cx="1524000" cy="584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0.08206</a:t>
            </a: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8686800" y="5181600"/>
            <a:ext cx="1524000" cy="584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0.08206</a:t>
            </a:r>
          </a:p>
        </p:txBody>
      </p:sp>
      <p:sp>
        <p:nvSpPr>
          <p:cNvPr id="35862" name="Text Box 25"/>
          <p:cNvSpPr txBox="1">
            <a:spLocks noChangeArrowheads="1"/>
          </p:cNvSpPr>
          <p:nvPr/>
        </p:nvSpPr>
        <p:spPr bwMode="auto">
          <a:xfrm>
            <a:off x="1828800" y="381001"/>
            <a:ext cx="8839200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Ideal Gas Law derived (cont.): origin of R</a:t>
            </a:r>
          </a:p>
        </p:txBody>
      </p:sp>
    </p:spTree>
    <p:extLst>
      <p:ext uri="{BB962C8B-B14F-4D97-AF65-F5344CB8AC3E}">
        <p14:creationId xmlns:p14="http://schemas.microsoft.com/office/powerpoint/2010/main" val="366688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  <p:bldP spid="35843" grpId="0" animBg="1"/>
      <p:bldP spid="35844" grpId="0" animBg="1"/>
      <p:bldP spid="35845" grpId="0" animBg="1"/>
      <p:bldP spid="35846" grpId="0" animBg="1"/>
      <p:bldP spid="35847" grpId="0" animBg="1"/>
      <p:bldP spid="35848" grpId="0" animBg="1"/>
      <p:bldP spid="35849" grpId="0" animBg="1"/>
      <p:bldP spid="35850" grpId="0"/>
      <p:bldP spid="35851" grpId="0"/>
      <p:bldP spid="35852" grpId="0"/>
      <p:bldP spid="35854" grpId="0"/>
      <p:bldP spid="35856" grpId="0" animBg="1"/>
      <p:bldP spid="35857" grpId="0" animBg="1"/>
      <p:bldP spid="35858" grpId="0" animBg="1"/>
      <p:bldP spid="35860" grpId="0" animBg="1"/>
      <p:bldP spid="358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997" y="458406"/>
            <a:ext cx="112006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3200" dirty="0" smtClean="0"/>
              <a:t>The `Combined’ Gas Law (page 281, equation 8.2):</a:t>
            </a:r>
          </a:p>
          <a:p>
            <a:pPr algn="ctr"/>
            <a:r>
              <a:rPr lang="en-US" sz="3200" dirty="0" smtClean="0"/>
              <a:t>when gas moles (n) are constant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990886" y="1984432"/>
            <a:ext cx="346104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u="sng" dirty="0" smtClean="0">
                <a:solidFill>
                  <a:srgbClr val="FF0000"/>
                </a:solidFill>
              </a:rPr>
              <a:t>P</a:t>
            </a:r>
            <a:r>
              <a:rPr lang="en-US" sz="4400" baseline="-25000" dirty="0" smtClean="0">
                <a:solidFill>
                  <a:srgbClr val="FF0000"/>
                </a:solidFill>
              </a:rPr>
              <a:t>1</a:t>
            </a:r>
            <a:r>
              <a:rPr lang="en-US" sz="4400" u="sng" dirty="0" smtClean="0">
                <a:solidFill>
                  <a:srgbClr val="FF0000"/>
                </a:solidFill>
              </a:rPr>
              <a:t>V</a:t>
            </a:r>
            <a:r>
              <a:rPr lang="en-US" sz="4400" baseline="-25000" dirty="0" smtClean="0">
                <a:solidFill>
                  <a:srgbClr val="FF0000"/>
                </a:solidFill>
              </a:rPr>
              <a:t>1</a:t>
            </a:r>
            <a:r>
              <a:rPr lang="en-US" sz="4400" u="sng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   = </a:t>
            </a:r>
            <a:r>
              <a:rPr lang="en-US" sz="4400" u="sng" dirty="0" smtClean="0">
                <a:solidFill>
                  <a:srgbClr val="FF0000"/>
                </a:solidFill>
              </a:rPr>
              <a:t>P</a:t>
            </a:r>
            <a:r>
              <a:rPr lang="en-US" sz="4400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u="sng" dirty="0" smtClean="0">
                <a:solidFill>
                  <a:srgbClr val="FF0000"/>
                </a:solidFill>
              </a:rPr>
              <a:t>V</a:t>
            </a:r>
            <a:r>
              <a:rPr lang="en-US" sz="4400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  T</a:t>
            </a:r>
            <a:r>
              <a:rPr lang="en-US" sz="4400" baseline="-25000" dirty="0" smtClean="0">
                <a:solidFill>
                  <a:srgbClr val="FF0000"/>
                </a:solidFill>
              </a:rPr>
              <a:t>1</a:t>
            </a:r>
            <a:r>
              <a:rPr lang="en-US" sz="4400" dirty="0" smtClean="0">
                <a:solidFill>
                  <a:srgbClr val="FF0000"/>
                </a:solidFill>
              </a:rPr>
              <a:t>		   T</a:t>
            </a:r>
            <a:r>
              <a:rPr lang="en-US" sz="4400" baseline="-25000" dirty="0" smtClean="0">
                <a:solidFill>
                  <a:srgbClr val="FF0000"/>
                </a:solidFill>
              </a:rPr>
              <a:t>2</a:t>
            </a:r>
            <a:endParaRPr lang="en-US" sz="4400" baseline="-25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6543" y="3879791"/>
            <a:ext cx="317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 in </a:t>
            </a:r>
            <a:r>
              <a:rPr lang="en-US" sz="4000" dirty="0" err="1" smtClean="0">
                <a:solidFill>
                  <a:srgbClr val="FF0000"/>
                </a:solidFill>
              </a:rPr>
              <a:t>atm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dirty="0" smtClean="0">
                <a:solidFill>
                  <a:srgbClr val="FF0000"/>
                </a:solidFill>
              </a:rPr>
              <a:t>V in liters (L)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T in K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9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2"/>
          <p:cNvSpPr txBox="1">
            <a:spLocks noChangeArrowheads="1"/>
          </p:cNvSpPr>
          <p:nvPr/>
        </p:nvSpPr>
        <p:spPr bwMode="auto">
          <a:xfrm>
            <a:off x="2057400" y="685800"/>
            <a:ext cx="92583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</a:rPr>
              <a:t>PV</a:t>
            </a:r>
            <a:r>
              <a:rPr lang="en-US" altLang="en-US" sz="4000" u="sng">
                <a:solidFill>
                  <a:srgbClr val="000000"/>
                </a:solidFill>
              </a:rPr>
              <a:t> </a:t>
            </a:r>
            <a:r>
              <a:rPr lang="en-US" altLang="en-US" sz="4000">
                <a:solidFill>
                  <a:srgbClr val="000000"/>
                </a:solidFill>
              </a:rPr>
              <a:t> = </a:t>
            </a:r>
            <a:r>
              <a:rPr lang="en-US" altLang="en-US" sz="4000" b="1">
                <a:solidFill>
                  <a:srgbClr val="FF0000"/>
                </a:solidFill>
              </a:rPr>
              <a:t>0.08205746</a:t>
            </a:r>
            <a:r>
              <a:rPr lang="en-US" altLang="en-US" sz="400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nT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	=</a:t>
            </a:r>
            <a:r>
              <a:rPr lang="en-US" altLang="en-US" sz="4000" b="1">
                <a:solidFill>
                  <a:srgbClr val="FF0000"/>
                </a:solidFill>
              </a:rPr>
              <a:t>R</a:t>
            </a:r>
            <a:r>
              <a:rPr lang="en-US" altLang="en-US" sz="4000">
                <a:solidFill>
                  <a:srgbClr val="000000"/>
                </a:solidFill>
              </a:rPr>
              <a:t>  (</a:t>
            </a:r>
            <a:r>
              <a:rPr lang="en-US" altLang="en-US" sz="4000" b="1" u="sng">
                <a:solidFill>
                  <a:srgbClr val="FF0000"/>
                </a:solidFill>
              </a:rPr>
              <a:t>atm L)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		(</a:t>
            </a:r>
            <a:r>
              <a:rPr lang="en-US" altLang="en-US" sz="4000" b="1">
                <a:solidFill>
                  <a:srgbClr val="FF0000"/>
                </a:solidFill>
              </a:rPr>
              <a:t>mol K ) </a:t>
            </a:r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4800600" y="3833814"/>
            <a:ext cx="5181600" cy="11080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600" b="1">
                <a:solidFill>
                  <a:srgbClr val="000000"/>
                </a:solidFill>
              </a:rPr>
              <a:t>PV   =n</a:t>
            </a:r>
            <a:r>
              <a:rPr lang="en-US" altLang="en-US" sz="6600" b="1">
                <a:solidFill>
                  <a:srgbClr val="FF0000"/>
                </a:solidFill>
              </a:rPr>
              <a:t>R</a:t>
            </a:r>
            <a:r>
              <a:rPr lang="en-US" altLang="en-US" sz="6600" b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2667000" y="3886201"/>
            <a:ext cx="152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</a:rPr>
              <a:t>Or…</a:t>
            </a:r>
          </a:p>
        </p:txBody>
      </p:sp>
    </p:spTree>
    <p:extLst>
      <p:ext uri="{BB962C8B-B14F-4D97-AF65-F5344CB8AC3E}">
        <p14:creationId xmlns:p14="http://schemas.microsoft.com/office/powerpoint/2010/main" val="64770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447800"/>
            <a:ext cx="7848600" cy="280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400" dirty="0"/>
              <a:t>The ideal gas law leads to :</a:t>
            </a:r>
          </a:p>
          <a:p>
            <a:pPr>
              <a:defRPr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400" dirty="0"/>
              <a:t>molecular masses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400" dirty="0"/>
              <a:t> verification of </a:t>
            </a:r>
            <a:r>
              <a:rPr lang="en-US" sz="4400" dirty="0" err="1"/>
              <a:t>stoichiometries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0684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133600" y="1588"/>
            <a:ext cx="8153400" cy="624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tabLst>
                <a:tab pos="2857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857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5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1.	</a:t>
            </a:r>
            <a:r>
              <a:rPr lang="en-US" altLang="en-US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An 11 gram sample of a gas occupies 2.0 liters at 2.0538 atm and 200 K. What is the molecular mass  of the gas ? (R=0.08206)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  <a:r>
              <a:rPr lang="en-US" altLang="en-US" sz="40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44 g/mol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2.	What volume is occupied by 0.09 g of gas phase H</a:t>
            </a:r>
            <a:r>
              <a:rPr lang="en-US" altLang="en-US" baseline="-250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O (MW=18 g/mol) at 300 K and 0.123 atm 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  <a:r>
              <a:rPr lang="en-US" altLang="en-US" sz="40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1.00 L</a:t>
            </a:r>
          </a:p>
        </p:txBody>
      </p:sp>
    </p:spTree>
    <p:extLst>
      <p:ext uri="{BB962C8B-B14F-4D97-AF65-F5344CB8AC3E}">
        <p14:creationId xmlns:p14="http://schemas.microsoft.com/office/powerpoint/2010/main" val="107449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ChangeArrowheads="1"/>
          </p:cNvSpPr>
          <p:nvPr/>
        </p:nvSpPr>
        <p:spPr bwMode="auto">
          <a:xfrm>
            <a:off x="1676400" y="457201"/>
            <a:ext cx="89154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3.    A 1.5 liter can of gas reaches a 	pressure of 45.45 atm at 500 K. 	How many molecules of gas are in 	the can ? (R=0.08206 atm L/K mol)</a:t>
            </a:r>
            <a:endParaRPr lang="en-US" altLang="en-US" sz="3600" b="1">
              <a:solidFill>
                <a:srgbClr val="0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2133600" y="3810001"/>
            <a:ext cx="518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rgbClr val="FF0000"/>
                </a:solidFill>
              </a:rPr>
              <a:t>1.0*10</a:t>
            </a:r>
            <a:r>
              <a:rPr lang="en-US" altLang="en-US" sz="4800" baseline="30000">
                <a:solidFill>
                  <a:srgbClr val="FF0000"/>
                </a:solidFill>
              </a:rPr>
              <a:t>24</a:t>
            </a:r>
            <a:endParaRPr lang="en-US" altLang="en-US" sz="4800">
              <a:solidFill>
                <a:srgbClr val="FF0000"/>
              </a:solidFill>
            </a:endParaRP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2895600" y="3048001"/>
            <a:ext cx="640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</a:rPr>
              <a:t>1 mol count =6.02*10</a:t>
            </a:r>
            <a:r>
              <a:rPr lang="en-US" altLang="en-US" sz="3600" baseline="30000">
                <a:solidFill>
                  <a:srgbClr val="FF0000"/>
                </a:solidFill>
              </a:rPr>
              <a:t>23</a:t>
            </a:r>
            <a:endParaRPr lang="en-US" altLang="en-US" sz="3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4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9045" y="5567068"/>
            <a:ext cx="4966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httsp</a:t>
            </a:r>
            <a:r>
              <a:rPr lang="en-US" dirty="0"/>
              <a:t>://</a:t>
            </a:r>
            <a:r>
              <a:rPr lang="en-US" dirty="0" smtClean="0"/>
              <a:t>www.youtube.com/watch?v=N5xft2fIqQU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62125" y="126295"/>
            <a:ext cx="7905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Where the Combined Gas comes from</a:t>
            </a:r>
          </a:p>
          <a:p>
            <a:r>
              <a:rPr lang="en-US" sz="3600" dirty="0" smtClean="0"/>
              <a:t>	(see pages 285-290)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5249" y="1756232"/>
            <a:ext cx="100584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</a:t>
            </a:r>
            <a:r>
              <a:rPr lang="en-US" sz="3200" b="1" dirty="0" smtClean="0">
                <a:solidFill>
                  <a:srgbClr val="FF0000"/>
                </a:solidFill>
              </a:rPr>
              <a:t>Boyle’s Law</a:t>
            </a:r>
            <a:r>
              <a:rPr lang="en-US" sz="3200" dirty="0" smtClean="0"/>
              <a:t>:  hold n and T constant and let P and V vary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32747" y="2187119"/>
            <a:ext cx="4311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Boyle’s law in  words: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0785" y="3446206"/>
            <a:ext cx="7170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Boyle’s law </a:t>
            </a:r>
            <a:r>
              <a:rPr lang="en-US" sz="3600" b="1" dirty="0" smtClean="0"/>
              <a:t>in math-speak:</a:t>
            </a:r>
            <a:r>
              <a:rPr lang="en-US" sz="3600" b="1" dirty="0"/>
              <a:t>	</a:t>
            </a:r>
            <a:r>
              <a:rPr lang="en-US" sz="3600" b="1" dirty="0" smtClean="0"/>
              <a:t>	</a:t>
            </a:r>
            <a:endParaRPr lang="en-US" sz="3600" b="1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2514599" y="2799875"/>
            <a:ext cx="610552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If </a:t>
            </a:r>
            <a:r>
              <a:rPr lang="en-US" sz="3600" b="1" dirty="0"/>
              <a:t>P</a:t>
            </a:r>
            <a:r>
              <a:rPr lang="en-US" sz="3600" b="1" dirty="0">
                <a:solidFill>
                  <a:srgbClr val="FF0000"/>
                </a:solidFill>
              </a:rPr>
              <a:t> increases, </a:t>
            </a:r>
            <a:r>
              <a:rPr lang="en-US" sz="3600" b="1" dirty="0"/>
              <a:t>V</a:t>
            </a:r>
            <a:r>
              <a:rPr lang="en-US" sz="3600" b="1" dirty="0">
                <a:solidFill>
                  <a:srgbClr val="FF0000"/>
                </a:solidFill>
              </a:rPr>
              <a:t> decreases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3361" y="4098849"/>
            <a:ext cx="216217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P = a</a:t>
            </a:r>
            <a:r>
              <a:rPr lang="en-US" sz="3600" b="1" dirty="0" smtClean="0"/>
              <a:t>/V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85447" y="4920737"/>
            <a:ext cx="4678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Boyle’s Law </a:t>
            </a:r>
            <a:r>
              <a:rPr lang="en-US" sz="3600" b="1" dirty="0" smtClean="0"/>
              <a:t>Observed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326217" y="4117228"/>
            <a:ext cx="3260993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 P</a:t>
            </a:r>
            <a:r>
              <a:rPr lang="en-US" sz="4000" b="1" baseline="-25000" dirty="0" smtClean="0"/>
              <a:t>1</a:t>
            </a:r>
            <a:r>
              <a:rPr lang="en-US" sz="4000" b="1" dirty="0" smtClean="0"/>
              <a:t>V</a:t>
            </a:r>
            <a:r>
              <a:rPr lang="en-US" sz="4000" b="1" baseline="-25000" dirty="0" smtClean="0"/>
              <a:t>1</a:t>
            </a:r>
            <a:r>
              <a:rPr lang="en-US" sz="4000" b="1" dirty="0" smtClean="0"/>
              <a:t>=P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V</a:t>
            </a:r>
            <a:r>
              <a:rPr lang="en-US" sz="4000" b="1" baseline="-25000" dirty="0" smtClean="0"/>
              <a:t>2</a:t>
            </a:r>
            <a:endParaRPr lang="en-US" sz="40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25359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 animBg="1"/>
      <p:bldP spid="8" grpId="0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3214" y="126295"/>
            <a:ext cx="10322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Where the Combined Gas comes from (continued)</a:t>
            </a:r>
          </a:p>
          <a:p>
            <a:r>
              <a:rPr lang="en-US" sz="3600" dirty="0" smtClean="0"/>
              <a:t>	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12193" y="1073186"/>
            <a:ext cx="100584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</a:t>
            </a:r>
            <a:r>
              <a:rPr lang="en-US" sz="3200" dirty="0" smtClean="0"/>
              <a:t>) </a:t>
            </a:r>
            <a:r>
              <a:rPr lang="en-US" sz="3200" b="1" dirty="0" err="1" smtClean="0">
                <a:solidFill>
                  <a:srgbClr val="FF0000"/>
                </a:solidFill>
              </a:rPr>
              <a:t>Charle’s</a:t>
            </a:r>
            <a:r>
              <a:rPr lang="en-US" sz="3200" b="1" dirty="0" smtClean="0">
                <a:solidFill>
                  <a:srgbClr val="FF0000"/>
                </a:solidFill>
              </a:rPr>
              <a:t> Law</a:t>
            </a:r>
            <a:r>
              <a:rPr lang="en-US" sz="3200" dirty="0" smtClean="0"/>
              <a:t>:  hold n and P constant and let T and V vary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96304" y="1779495"/>
            <a:ext cx="5727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Charle’s</a:t>
            </a:r>
            <a:r>
              <a:rPr lang="en-US" sz="3600" b="1" dirty="0" smtClean="0">
                <a:solidFill>
                  <a:srgbClr val="FF0000"/>
                </a:solidFill>
              </a:rPr>
              <a:t> law in  words: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1717" y="2425826"/>
            <a:ext cx="610552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If </a:t>
            </a:r>
            <a:r>
              <a:rPr lang="en-US" sz="3600" b="1" dirty="0" smtClean="0"/>
              <a:t>T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increases, </a:t>
            </a:r>
            <a:r>
              <a:rPr lang="en-US" sz="3600" b="1" dirty="0"/>
              <a:t>V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increases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3156" y="3159768"/>
            <a:ext cx="7170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Charle’s</a:t>
            </a:r>
            <a:r>
              <a:rPr lang="en-US" sz="3600" b="1" dirty="0" smtClean="0">
                <a:solidFill>
                  <a:srgbClr val="FF0000"/>
                </a:solidFill>
              </a:rPr>
              <a:t> law </a:t>
            </a:r>
            <a:r>
              <a:rPr lang="en-US" sz="3600" b="1" dirty="0" smtClean="0"/>
              <a:t>in math-speak:</a:t>
            </a:r>
            <a:r>
              <a:rPr lang="en-US" sz="3600" b="1" dirty="0"/>
              <a:t>	</a:t>
            </a:r>
            <a:r>
              <a:rPr lang="en-US" sz="3600" b="1" dirty="0" smtClean="0"/>
              <a:t>	</a:t>
            </a:r>
            <a:endParaRPr lang="en-US" sz="3600" b="1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4096188" y="3806099"/>
            <a:ext cx="216217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V </a:t>
            </a:r>
            <a:r>
              <a:rPr lang="en-US" sz="3600" b="1" dirty="0"/>
              <a:t>= 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bT</a:t>
            </a:r>
            <a:endParaRPr lang="en-US" sz="36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547800" y="3601789"/>
            <a:ext cx="2718803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=&gt; </a:t>
            </a:r>
            <a:r>
              <a:rPr lang="en-US" sz="3600" b="1" u="sng" dirty="0" smtClean="0"/>
              <a:t>V</a:t>
            </a:r>
            <a:r>
              <a:rPr lang="en-US" sz="3600" b="1" baseline="-25000" dirty="0" smtClean="0"/>
              <a:t>1</a:t>
            </a:r>
            <a:r>
              <a:rPr lang="en-US" sz="3600" b="1" dirty="0" smtClean="0"/>
              <a:t> =  </a:t>
            </a:r>
            <a:r>
              <a:rPr lang="en-US" sz="3600" b="1" u="sng" dirty="0" smtClean="0"/>
              <a:t>V</a:t>
            </a:r>
            <a:r>
              <a:rPr lang="en-US" sz="3600" b="1" baseline="-25000" dirty="0" smtClean="0"/>
              <a:t>2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T</a:t>
            </a:r>
            <a:r>
              <a:rPr lang="en-US" sz="3600" b="1" baseline="-25000" dirty="0" smtClean="0"/>
              <a:t>1</a:t>
            </a:r>
            <a:r>
              <a:rPr lang="en-US" sz="3600" b="1" dirty="0" smtClean="0"/>
              <a:t>      T</a:t>
            </a:r>
            <a:r>
              <a:rPr lang="en-US" sz="3600" b="1" baseline="-25000" dirty="0" smtClean="0"/>
              <a:t>2</a:t>
            </a:r>
            <a:endParaRPr lang="en-US" sz="3600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212331" y="4897129"/>
            <a:ext cx="7058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Charle’s</a:t>
            </a:r>
            <a:r>
              <a:rPr lang="en-US" sz="3600" b="1" dirty="0" smtClean="0">
                <a:solidFill>
                  <a:srgbClr val="FF0000"/>
                </a:solidFill>
              </a:rPr>
              <a:t> Law </a:t>
            </a:r>
            <a:r>
              <a:rPr lang="en-US" sz="3600" b="1" dirty="0" smtClean="0"/>
              <a:t>Observed: can crush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5724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7" grpId="0" animBg="1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3214" y="126295"/>
            <a:ext cx="10322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Where the Combined Gas comes from (continued)</a:t>
            </a:r>
          </a:p>
          <a:p>
            <a:r>
              <a:rPr lang="en-US" sz="3600" dirty="0" smtClean="0"/>
              <a:t>	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12193" y="1073186"/>
            <a:ext cx="111860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3) </a:t>
            </a:r>
            <a:r>
              <a:rPr lang="en-US" sz="3200" b="1" dirty="0" smtClean="0">
                <a:solidFill>
                  <a:srgbClr val="FF0000"/>
                </a:solidFill>
              </a:rPr>
              <a:t>Gay-Lussac’s Law</a:t>
            </a:r>
            <a:r>
              <a:rPr lang="en-US" sz="3200" dirty="0" smtClean="0"/>
              <a:t>:  hold n and V constant and let T and P vary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96304" y="1779495"/>
            <a:ext cx="5727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Gay-Lussac’s law in  words: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1717" y="2425826"/>
            <a:ext cx="610552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If </a:t>
            </a:r>
            <a:r>
              <a:rPr lang="en-US" sz="3600" b="1" dirty="0" smtClean="0"/>
              <a:t>T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increases, </a:t>
            </a:r>
            <a:r>
              <a:rPr lang="en-US" sz="3600" b="1" dirty="0" smtClean="0"/>
              <a:t>P</a:t>
            </a:r>
            <a:r>
              <a:rPr lang="en-US" sz="3600" b="1" dirty="0" smtClean="0">
                <a:solidFill>
                  <a:srgbClr val="FF0000"/>
                </a:solidFill>
              </a:rPr>
              <a:t> increases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9408" y="3159768"/>
            <a:ext cx="7170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Gay-Lussac’s law </a:t>
            </a:r>
            <a:r>
              <a:rPr lang="en-US" sz="3600" b="1" dirty="0" smtClean="0"/>
              <a:t>in math-speak:</a:t>
            </a:r>
            <a:r>
              <a:rPr lang="en-US" sz="3600" b="1" dirty="0"/>
              <a:t>	</a:t>
            </a:r>
            <a:r>
              <a:rPr lang="en-US" sz="3600" b="1" dirty="0" smtClean="0"/>
              <a:t>	</a:t>
            </a:r>
            <a:endParaRPr lang="en-US" sz="3600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4096188" y="3806099"/>
            <a:ext cx="216217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P</a:t>
            </a:r>
            <a:r>
              <a:rPr lang="en-US" sz="3600" b="1" dirty="0" smtClean="0"/>
              <a:t> </a:t>
            </a:r>
            <a:r>
              <a:rPr lang="en-US" sz="3600" b="1" dirty="0"/>
              <a:t>= </a:t>
            </a:r>
            <a:r>
              <a:rPr lang="en-US" sz="3600" b="1" dirty="0" smtClean="0"/>
              <a:t> </a:t>
            </a:r>
            <a:r>
              <a:rPr lang="en-US" sz="3600" b="1" dirty="0" err="1"/>
              <a:t>c</a:t>
            </a:r>
            <a:r>
              <a:rPr lang="en-US" sz="3600" b="1" dirty="0" err="1" smtClean="0"/>
              <a:t>T</a:t>
            </a:r>
            <a:endParaRPr lang="en-US" sz="3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3196304" y="5283426"/>
            <a:ext cx="5465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egg     https://www.youtube.com/watch?v=xceBXe5YHj0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08139" y="4683262"/>
            <a:ext cx="8903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Gay-Lussac’s Law </a:t>
            </a:r>
            <a:r>
              <a:rPr lang="en-US" sz="3600" b="1" dirty="0" smtClean="0"/>
              <a:t>Observed: egg in a bottle</a:t>
            </a:r>
            <a:endParaRPr lang="en-US" sz="3600" b="1" dirty="0"/>
          </a:p>
        </p:txBody>
      </p:sp>
      <p:sp>
        <p:nvSpPr>
          <p:cNvPr id="11" name="Rectangle 10"/>
          <p:cNvSpPr/>
          <p:nvPr/>
        </p:nvSpPr>
        <p:spPr>
          <a:xfrm>
            <a:off x="3082491" y="5820459"/>
            <a:ext cx="5720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 vs T     https://www.youtube.com/watch?v=1pVVZGOBIVg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97242" y="3529099"/>
            <a:ext cx="3316077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sz="3600" dirty="0" smtClean="0"/>
              <a:t> </a:t>
            </a:r>
            <a:r>
              <a:rPr lang="en-US" sz="3600" u="sng" dirty="0" smtClean="0"/>
              <a:t>P</a:t>
            </a:r>
            <a:r>
              <a:rPr lang="en-US" sz="3600" baseline="-25000" dirty="0" smtClean="0"/>
              <a:t>1      </a:t>
            </a:r>
            <a:r>
              <a:rPr lang="en-US" sz="3600" dirty="0" smtClean="0"/>
              <a:t>=   </a:t>
            </a:r>
            <a:r>
              <a:rPr lang="en-US" sz="3600" u="sng" dirty="0" smtClean="0"/>
              <a:t>P</a:t>
            </a:r>
            <a:r>
              <a:rPr lang="en-US" sz="3600" baseline="-25000" dirty="0" smtClean="0"/>
              <a:t>2</a:t>
            </a:r>
          </a:p>
          <a:p>
            <a:r>
              <a:rPr lang="en-US" sz="3600" dirty="0" smtClean="0"/>
              <a:t>     T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	  	T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</p:spTree>
    <p:extLst>
      <p:ext uri="{BB962C8B-B14F-4D97-AF65-F5344CB8AC3E}">
        <p14:creationId xmlns:p14="http://schemas.microsoft.com/office/powerpoint/2010/main" val="43099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 animBg="1"/>
      <p:bldP spid="9" grpId="0"/>
      <p:bldP spid="10" grpId="0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1477963"/>
          </a:xfrm>
        </p:spPr>
        <p:txBody>
          <a:bodyPr/>
          <a:lstStyle/>
          <a:p>
            <a:r>
              <a:rPr lang="en-US" altLang="en-US" sz="2800" b="1"/>
              <a:t>How Boyle, Gay-Lussac and Charles Laws are reflected in the  </a:t>
            </a:r>
            <a:r>
              <a:rPr lang="en-US" altLang="en-US" sz="2800" b="1">
                <a:solidFill>
                  <a:srgbClr val="0000FF"/>
                </a:solidFill>
              </a:rPr>
              <a:t>Combined Gas Law </a:t>
            </a:r>
            <a:r>
              <a:rPr lang="en-US" altLang="en-US" sz="2800" b="1"/>
              <a:t>(when n is constant)</a:t>
            </a:r>
            <a:r>
              <a:rPr lang="en-US" altLang="en-US" sz="2800" b="1">
                <a:solidFill>
                  <a:srgbClr val="0000FF"/>
                </a:solidFill>
              </a:rPr>
              <a:t/>
            </a:r>
            <a:br>
              <a:rPr lang="en-US" altLang="en-US" sz="2800" b="1">
                <a:solidFill>
                  <a:srgbClr val="0000FF"/>
                </a:solidFill>
              </a:rPr>
            </a:br>
            <a:endParaRPr lang="en-US" altLang="en-US" sz="2800"/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3733800" y="2209801"/>
            <a:ext cx="3429000" cy="830263"/>
          </a:xfrm>
          <a:prstGeom prst="rect">
            <a:avLst/>
          </a:prstGeom>
          <a:solidFill>
            <a:srgbClr val="CC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0000"/>
                </a:solidFill>
              </a:rPr>
              <a:t>P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2400" b="1" u="sng">
                <a:solidFill>
                  <a:srgbClr val="000000"/>
                </a:solidFill>
              </a:rPr>
              <a:t>V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2400" b="1">
                <a:solidFill>
                  <a:srgbClr val="000000"/>
                </a:solidFill>
              </a:rPr>
              <a:t>	    = 	</a:t>
            </a:r>
            <a:r>
              <a:rPr lang="en-US" altLang="en-US" sz="2400" b="1" u="sng">
                <a:solidFill>
                  <a:srgbClr val="000000"/>
                </a:solidFill>
              </a:rPr>
              <a:t>   P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2 </a:t>
            </a:r>
            <a:r>
              <a:rPr lang="en-US" altLang="en-US" sz="2400" b="1" u="sng">
                <a:solidFill>
                  <a:srgbClr val="000000"/>
                </a:solidFill>
              </a:rPr>
              <a:t>V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solidFill>
                  <a:srgbClr val="000000"/>
                </a:solidFill>
              </a:rPr>
              <a:t>   </a:t>
            </a:r>
            <a:r>
              <a:rPr lang="en-US" altLang="en-US" sz="2400" b="1">
                <a:solidFill>
                  <a:srgbClr val="000000"/>
                </a:solidFill>
              </a:rPr>
              <a:t>T</a:t>
            </a:r>
            <a:r>
              <a:rPr lang="en-US" altLang="en-US" sz="2400" b="1" baseline="-25000">
                <a:solidFill>
                  <a:srgbClr val="000000"/>
                </a:solidFill>
              </a:rPr>
              <a:t>1</a:t>
            </a:r>
            <a:r>
              <a:rPr lang="en-US" altLang="en-US" sz="2400" b="1">
                <a:solidFill>
                  <a:srgbClr val="000000"/>
                </a:solidFill>
              </a:rPr>
              <a:t>		      T</a:t>
            </a:r>
            <a:r>
              <a:rPr lang="en-US" altLang="en-US" sz="2400" b="1" baseline="-25000">
                <a:solidFill>
                  <a:srgbClr val="000000"/>
                </a:solidFill>
              </a:rPr>
              <a:t>2</a:t>
            </a:r>
            <a:r>
              <a:rPr lang="en-US" altLang="en-US" sz="2400" b="1">
                <a:solidFill>
                  <a:srgbClr val="000000"/>
                </a:solidFill>
              </a:rPr>
              <a:t>	</a:t>
            </a: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1752600" y="3200400"/>
            <a:ext cx="1676400" cy="9540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constant n,P</a:t>
            </a:r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3657600" y="3505201"/>
            <a:ext cx="342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0000"/>
                </a:solidFill>
              </a:rPr>
              <a:t>P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2400" b="1" u="sng">
                <a:solidFill>
                  <a:srgbClr val="000000"/>
                </a:solidFill>
              </a:rPr>
              <a:t>V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2400" b="1">
                <a:solidFill>
                  <a:srgbClr val="000000"/>
                </a:solidFill>
              </a:rPr>
              <a:t>	    = 	</a:t>
            </a:r>
            <a:r>
              <a:rPr lang="en-US" altLang="en-US" sz="2400" b="1" u="sng">
                <a:solidFill>
                  <a:srgbClr val="000000"/>
                </a:solidFill>
              </a:rPr>
              <a:t>   P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2 </a:t>
            </a:r>
            <a:r>
              <a:rPr lang="en-US" altLang="en-US" sz="2400" b="1" u="sng">
                <a:solidFill>
                  <a:srgbClr val="000000"/>
                </a:solidFill>
              </a:rPr>
              <a:t>V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solidFill>
                  <a:srgbClr val="000000"/>
                </a:solidFill>
              </a:rPr>
              <a:t>   </a:t>
            </a:r>
            <a:r>
              <a:rPr lang="en-US" altLang="en-US" sz="2400" b="1">
                <a:solidFill>
                  <a:srgbClr val="000000"/>
                </a:solidFill>
              </a:rPr>
              <a:t>T</a:t>
            </a:r>
            <a:r>
              <a:rPr lang="en-US" altLang="en-US" sz="2400" b="1" baseline="-25000">
                <a:solidFill>
                  <a:srgbClr val="000000"/>
                </a:solidFill>
              </a:rPr>
              <a:t>1</a:t>
            </a:r>
            <a:r>
              <a:rPr lang="en-US" altLang="en-US" sz="2400" b="1">
                <a:solidFill>
                  <a:srgbClr val="000000"/>
                </a:solidFill>
              </a:rPr>
              <a:t>		      T</a:t>
            </a:r>
            <a:r>
              <a:rPr lang="en-US" altLang="en-US" sz="2400" b="1" baseline="-25000">
                <a:solidFill>
                  <a:srgbClr val="000000"/>
                </a:solidFill>
              </a:rPr>
              <a:t>2</a:t>
            </a:r>
            <a:r>
              <a:rPr lang="en-US" altLang="en-US" sz="2400" b="1">
                <a:solidFill>
                  <a:srgbClr val="000000"/>
                </a:solidFill>
              </a:rPr>
              <a:t>	</a:t>
            </a: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141318" name="Line 6"/>
          <p:cNvSpPr>
            <a:spLocks noChangeShapeType="1"/>
          </p:cNvSpPr>
          <p:nvPr/>
        </p:nvSpPr>
        <p:spPr bwMode="auto">
          <a:xfrm flipH="1">
            <a:off x="3810000" y="36576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 flipH="1">
            <a:off x="5715000" y="35814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7620000" y="3429000"/>
            <a:ext cx="2514600" cy="9540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Charles’ Law (P</a:t>
            </a:r>
            <a:r>
              <a:rPr lang="en-US" altLang="en-US" sz="2800" b="1" baseline="-25000">
                <a:solidFill>
                  <a:srgbClr val="000000"/>
                </a:solidFill>
              </a:rPr>
              <a:t>1</a:t>
            </a:r>
            <a:r>
              <a:rPr lang="en-US" altLang="en-US" sz="2800" b="1">
                <a:solidFill>
                  <a:srgbClr val="000000"/>
                </a:solidFill>
              </a:rPr>
              <a:t>=P</a:t>
            </a:r>
            <a:r>
              <a:rPr lang="en-US" altLang="en-US" sz="2800" b="1" baseline="-25000">
                <a:solidFill>
                  <a:srgbClr val="000000"/>
                </a:solidFill>
              </a:rPr>
              <a:t>2</a:t>
            </a:r>
            <a:r>
              <a:rPr lang="en-US" altLang="en-US" sz="2800" b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1676400" y="4495800"/>
            <a:ext cx="1600200" cy="9540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constant  n, T</a:t>
            </a:r>
          </a:p>
        </p:txBody>
      </p:sp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7543800" y="4495800"/>
            <a:ext cx="2590800" cy="9540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Boyle’s Law (T</a:t>
            </a:r>
            <a:r>
              <a:rPr lang="en-US" altLang="en-US" sz="2800" b="1" baseline="-25000">
                <a:solidFill>
                  <a:srgbClr val="000000"/>
                </a:solidFill>
              </a:rPr>
              <a:t>1</a:t>
            </a:r>
            <a:r>
              <a:rPr lang="en-US" altLang="en-US" sz="2800" b="1">
                <a:solidFill>
                  <a:srgbClr val="000000"/>
                </a:solidFill>
              </a:rPr>
              <a:t>=T</a:t>
            </a:r>
            <a:r>
              <a:rPr lang="en-US" altLang="en-US" sz="2800" b="1" baseline="-25000">
                <a:solidFill>
                  <a:srgbClr val="000000"/>
                </a:solidFill>
              </a:rPr>
              <a:t>2</a:t>
            </a:r>
            <a:r>
              <a:rPr lang="en-US" altLang="en-US" sz="2800" b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41323" name="Text Box 11"/>
          <p:cNvSpPr txBox="1">
            <a:spLocks noChangeArrowheads="1"/>
          </p:cNvSpPr>
          <p:nvPr/>
        </p:nvSpPr>
        <p:spPr bwMode="auto">
          <a:xfrm>
            <a:off x="1524000" y="5638800"/>
            <a:ext cx="1828800" cy="9540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constant  n, V</a:t>
            </a:r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H="1">
            <a:off x="4114800" y="55626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auto">
          <a:xfrm flipH="1">
            <a:off x="6096000" y="55626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7391400" y="5562600"/>
            <a:ext cx="3048000" cy="9540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Gay-Lussac’s Law (V</a:t>
            </a:r>
            <a:r>
              <a:rPr lang="en-US" altLang="en-US" sz="2800" b="1" baseline="-25000">
                <a:solidFill>
                  <a:srgbClr val="000000"/>
                </a:solidFill>
              </a:rPr>
              <a:t>1</a:t>
            </a:r>
            <a:r>
              <a:rPr lang="en-US" altLang="en-US" sz="2800" b="1">
                <a:solidFill>
                  <a:srgbClr val="000000"/>
                </a:solidFill>
              </a:rPr>
              <a:t>=V</a:t>
            </a:r>
            <a:r>
              <a:rPr lang="en-US" altLang="en-US" sz="2800" b="1" baseline="-25000">
                <a:solidFill>
                  <a:srgbClr val="000000"/>
                </a:solidFill>
              </a:rPr>
              <a:t>2</a:t>
            </a:r>
            <a:r>
              <a:rPr lang="en-US" altLang="en-US" sz="2800" b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7467600" y="2362201"/>
            <a:ext cx="30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Combined Gas Law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1752600" y="2133600"/>
            <a:ext cx="1981200" cy="9540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constant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 n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3581400" y="4419601"/>
            <a:ext cx="342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0000"/>
                </a:solidFill>
              </a:rPr>
              <a:t>P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2400" b="1" u="sng">
                <a:solidFill>
                  <a:srgbClr val="000000"/>
                </a:solidFill>
              </a:rPr>
              <a:t>V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2400" b="1">
                <a:solidFill>
                  <a:srgbClr val="000000"/>
                </a:solidFill>
              </a:rPr>
              <a:t>	    = 	   </a:t>
            </a:r>
            <a:r>
              <a:rPr lang="en-US" altLang="en-US" sz="2400" b="1" u="sng">
                <a:solidFill>
                  <a:srgbClr val="000000"/>
                </a:solidFill>
              </a:rPr>
              <a:t>P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2 </a:t>
            </a:r>
            <a:r>
              <a:rPr lang="en-US" altLang="en-US" sz="2400" b="1" u="sng">
                <a:solidFill>
                  <a:srgbClr val="000000"/>
                </a:solidFill>
              </a:rPr>
              <a:t>V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solidFill>
                  <a:srgbClr val="000000"/>
                </a:solidFill>
              </a:rPr>
              <a:t>   </a:t>
            </a:r>
            <a:r>
              <a:rPr lang="en-US" altLang="en-US" sz="2400" b="1">
                <a:solidFill>
                  <a:srgbClr val="000000"/>
                </a:solidFill>
              </a:rPr>
              <a:t>T</a:t>
            </a:r>
            <a:r>
              <a:rPr lang="en-US" altLang="en-US" sz="2400" b="1" baseline="-25000">
                <a:solidFill>
                  <a:srgbClr val="000000"/>
                </a:solidFill>
              </a:rPr>
              <a:t>1</a:t>
            </a:r>
            <a:r>
              <a:rPr lang="en-US" altLang="en-US" sz="2400" b="1">
                <a:solidFill>
                  <a:srgbClr val="000000"/>
                </a:solidFill>
              </a:rPr>
              <a:t>		      T</a:t>
            </a:r>
            <a:r>
              <a:rPr lang="en-US" altLang="en-US" sz="2400" b="1" baseline="-25000">
                <a:solidFill>
                  <a:srgbClr val="000000"/>
                </a:solidFill>
              </a:rPr>
              <a:t>2</a:t>
            </a:r>
            <a:r>
              <a:rPr lang="en-US" altLang="en-US" sz="2400" b="1">
                <a:solidFill>
                  <a:srgbClr val="000000"/>
                </a:solidFill>
              </a:rPr>
              <a:t>	</a:t>
            </a: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 flipH="1">
            <a:off x="3886200" y="48768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1" name="Line 19"/>
          <p:cNvSpPr>
            <a:spLocks noChangeShapeType="1"/>
          </p:cNvSpPr>
          <p:nvPr/>
        </p:nvSpPr>
        <p:spPr bwMode="auto">
          <a:xfrm flipH="1">
            <a:off x="6019800" y="48768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3581400" y="5486401"/>
            <a:ext cx="342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0000"/>
                </a:solidFill>
              </a:rPr>
              <a:t>P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2400" b="1" u="sng">
                <a:solidFill>
                  <a:srgbClr val="000000"/>
                </a:solidFill>
              </a:rPr>
              <a:t>V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2400" b="1" u="sng">
                <a:solidFill>
                  <a:srgbClr val="000000"/>
                </a:solidFill>
              </a:rPr>
              <a:t>	</a:t>
            </a:r>
            <a:r>
              <a:rPr lang="en-US" altLang="en-US" sz="2400" b="1">
                <a:solidFill>
                  <a:srgbClr val="000000"/>
                </a:solidFill>
              </a:rPr>
              <a:t>    = 	   </a:t>
            </a:r>
            <a:r>
              <a:rPr lang="en-US" altLang="en-US" sz="2400" b="1" u="sng">
                <a:solidFill>
                  <a:srgbClr val="000000"/>
                </a:solidFill>
              </a:rPr>
              <a:t>P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2 </a:t>
            </a:r>
            <a:r>
              <a:rPr lang="en-US" altLang="en-US" sz="2400" b="1" u="sng">
                <a:solidFill>
                  <a:srgbClr val="000000"/>
                </a:solidFill>
              </a:rPr>
              <a:t>V</a:t>
            </a:r>
            <a:r>
              <a:rPr lang="en-US" altLang="en-US" sz="2400" b="1" u="sng" baseline="-25000">
                <a:solidFill>
                  <a:srgbClr val="000000"/>
                </a:solidFill>
              </a:rPr>
              <a:t>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baseline="-25000">
                <a:solidFill>
                  <a:srgbClr val="000000"/>
                </a:solidFill>
              </a:rPr>
              <a:t>   </a:t>
            </a:r>
            <a:r>
              <a:rPr lang="en-US" altLang="en-US" sz="2400" b="1">
                <a:solidFill>
                  <a:srgbClr val="000000"/>
                </a:solidFill>
              </a:rPr>
              <a:t>T</a:t>
            </a:r>
            <a:r>
              <a:rPr lang="en-US" altLang="en-US" sz="2400" b="1" baseline="-25000">
                <a:solidFill>
                  <a:srgbClr val="000000"/>
                </a:solidFill>
              </a:rPr>
              <a:t>1</a:t>
            </a:r>
            <a:r>
              <a:rPr lang="en-US" altLang="en-US" sz="2400" b="1">
                <a:solidFill>
                  <a:srgbClr val="000000"/>
                </a:solidFill>
              </a:rPr>
              <a:t>		      T</a:t>
            </a:r>
            <a:r>
              <a:rPr lang="en-US" altLang="en-US" sz="2400" b="1" baseline="-25000">
                <a:solidFill>
                  <a:srgbClr val="000000"/>
                </a:solidFill>
              </a:rPr>
              <a:t>2</a:t>
            </a:r>
            <a:r>
              <a:rPr lang="en-US" altLang="en-US" sz="2400" b="1">
                <a:solidFill>
                  <a:srgbClr val="000000"/>
                </a:solidFill>
              </a:rPr>
              <a:t>	</a:t>
            </a: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1524000" y="1371601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Arial Black" panose="020B0A04020102020204" pitchFamily="34" charset="0"/>
              </a:rPr>
              <a:t>Conditions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7467600" y="1371601"/>
            <a:ext cx="2590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Arial Black" panose="020B0A04020102020204" pitchFamily="34" charset="0"/>
              </a:rPr>
              <a:t>Name of Gas Law</a:t>
            </a:r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4191000" y="1295401"/>
            <a:ext cx="2590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66"/>
                </a:solidFill>
                <a:latin typeface="Arial Black" panose="020B0A04020102020204" pitchFamily="34" charset="0"/>
              </a:rPr>
              <a:t>Gas Law Equation</a:t>
            </a:r>
          </a:p>
        </p:txBody>
      </p:sp>
    </p:spTree>
    <p:extLst>
      <p:ext uri="{BB962C8B-B14F-4D97-AF65-F5344CB8AC3E}">
        <p14:creationId xmlns:p14="http://schemas.microsoft.com/office/powerpoint/2010/main" val="26958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4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4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animBg="1"/>
      <p:bldP spid="141316" grpId="0" animBg="1"/>
      <p:bldP spid="141317" grpId="0"/>
      <p:bldP spid="141320" grpId="0" animBg="1"/>
      <p:bldP spid="141321" grpId="0" animBg="1"/>
      <p:bldP spid="141322" grpId="0" animBg="1"/>
      <p:bldP spid="141323" grpId="0" animBg="1"/>
      <p:bldP spid="141326" grpId="0" animBg="1"/>
      <p:bldP spid="141327" grpId="0"/>
      <p:bldP spid="141328" grpId="0" animBg="1"/>
      <p:bldP spid="141329" grpId="0"/>
      <p:bldP spid="141332" grpId="0"/>
      <p:bldP spid="141333" grpId="0"/>
      <p:bldP spid="141334" grpId="0"/>
      <p:bldP spid="1413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47441" y="1608463"/>
            <a:ext cx="781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In-class practice on board working combined gas law problems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65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PQuestion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pPr algn="l"/>
            <a:r>
              <a:rPr lang="en-US" altLang="en-US" sz="3400" b="1"/>
              <a:t>An ideal gas at constant V and P=2 atm is heated from 300 to 600 K. What is the final P ?</a:t>
            </a:r>
          </a:p>
        </p:txBody>
      </p:sp>
      <p:sp>
        <p:nvSpPr>
          <p:cNvPr id="19459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60020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sz="3600" b="1"/>
              <a:t>1 atm</a:t>
            </a:r>
          </a:p>
          <a:p>
            <a:pPr marL="514350" indent="-514350">
              <a:buFontTx/>
              <a:buAutoNum type="alphaUcPeriod"/>
            </a:pPr>
            <a:r>
              <a:rPr lang="en-US" altLang="en-US" sz="3600" b="1"/>
              <a:t>2 atm</a:t>
            </a:r>
          </a:p>
          <a:p>
            <a:pPr marL="514350" indent="-514350">
              <a:buFontTx/>
              <a:buAutoNum type="alphaUcPeriod"/>
            </a:pPr>
            <a:r>
              <a:rPr lang="en-US" altLang="en-US" sz="3600" b="1"/>
              <a:t>3 atm</a:t>
            </a:r>
          </a:p>
          <a:p>
            <a:pPr marL="514350" indent="-514350">
              <a:buFontTx/>
              <a:buAutoNum type="alphaUcPeriod"/>
            </a:pPr>
            <a:r>
              <a:rPr lang="en-US" altLang="en-US" sz="3600" b="1"/>
              <a:t>4 atm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32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4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562225" y="3511550"/>
            <a:ext cx="1130300" cy="578882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8771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752600" y="1219200"/>
            <a:ext cx="8686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800">
                <a:solidFill>
                  <a:srgbClr val="000000"/>
                </a:solidFill>
              </a:rPr>
              <a:t>A sample of oxygen gas is expanded from 20 to 50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       liters at constant temperature. The final pressure is 4 atm. What was the initial pressure ?	 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543800" y="2819400"/>
            <a:ext cx="22860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P</a:t>
            </a:r>
            <a:r>
              <a:rPr lang="en-US" altLang="en-US" b="1" baseline="-25000">
                <a:solidFill>
                  <a:srgbClr val="000000"/>
                </a:solidFill>
              </a:rPr>
              <a:t>1</a:t>
            </a:r>
            <a:r>
              <a:rPr lang="en-US" altLang="en-US" b="1">
                <a:solidFill>
                  <a:srgbClr val="000000"/>
                </a:solidFill>
              </a:rPr>
              <a:t>=10 atm</a:t>
            </a: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1752600" y="1"/>
            <a:ext cx="891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COMBINED GAS LAW PROBLEMS…BOARD WORK</a:t>
            </a:r>
          </a:p>
        </p:txBody>
      </p:sp>
    </p:spTree>
    <p:extLst>
      <p:ext uri="{BB962C8B-B14F-4D97-AF65-F5344CB8AC3E}">
        <p14:creationId xmlns:p14="http://schemas.microsoft.com/office/powerpoint/2010/main" val="195127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9CE97B3203AD4E2DBC0EB6C1CEAB656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445457A10084A6B850CE7994D03485D&lt;/guid&gt;&#10;            &lt;repollguid&gt;C8C863DC12BA484E86448F01E77128FD&lt;/repollguid&gt;&#10;            &lt;sourceid&gt;D2DF1283F6A94AE7A9C3D2F41F954B41&lt;/sourceid&gt;&#10;            &lt;questiontext&gt;An ideal gas at constant V and P=2 atm is heated from 300 to 600 K. What is the final P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488132287714810B4CAFA2A766C93A6&lt;/guid&gt;&#10;                    &lt;answertext&gt;1 atm&lt;/answertext&gt;&#10;                    &lt;valuetype&gt;-1&lt;/valuetype&gt;&#10;                &lt;/answer&gt;&#10;                &lt;answer&gt;&#10;                    &lt;guid&gt;1E538C2D5C2448639ADF142775C4CC51&lt;/guid&gt;&#10;                    &lt;answertext&gt;2 atm&lt;/answertext&gt;&#10;                    &lt;valuetype&gt;-1&lt;/valuetype&gt;&#10;                &lt;/answer&gt;&#10;                &lt;answer&gt;&#10;                    &lt;guid&gt;1CDAC68A32CF4E6EBEE721677B47E849&lt;/guid&gt;&#10;                    &lt;answertext&gt;3 atm&lt;/answertext&gt;&#10;                    &lt;valuetype&gt;-1&lt;/valuetype&gt;&#10;                &lt;/answer&gt;&#10;                &lt;answer&gt;&#10;                    &lt;guid&gt;DE0654C84EC84115B5735BBF565526F3&lt;/guid&gt;&#10;                    &lt;answertext&gt;4 atm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555431163F5A481489636DE576A2D5EF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69E15B8FE0D490AA3CA874A707C1AFE&lt;/guid&gt;&#10;            &lt;repollguid&gt;C9E47D9092A34870BFB5340140EEFB95&lt;/repollguid&gt;&#10;            &lt;sourceid&gt;B168B90A58384434AD2854F9DE16145A&lt;/sourceid&gt;&#10;            &lt;questiontext&gt;A sample of ideal gas arrives at 300K when expanded from 3 to 9 L at constant P. What was the original temperature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F06BF76A5144A07870B2C9D716B9550&lt;/guid&gt;&#10;                    &lt;answertext&gt;900 K&lt;/answertext&gt;&#10;                    &lt;valuetype&gt;-1&lt;/valuetype&gt;&#10;                &lt;/answer&gt;&#10;                &lt;answer&gt;&#10;                    &lt;guid&gt;5FEC48EF76534F60ADB6FA007ED28F82&lt;/guid&gt;&#10;                    &lt;answertext&gt;100 K&lt;/answertext&gt;&#10;                    &lt;valuetype&gt;1&lt;/valuetype&gt;&#10;                &lt;/answer&gt;&#10;                &lt;answer&gt;&#10;                    &lt;guid&gt;A2C43AA71B424348806090B015EFBEB4&lt;/guid&gt;&#10;                    &lt;answertext&gt;600 K&lt;/answertext&gt;&#10;                    &lt;valuetype&gt;-1&lt;/valuetype&gt;&#10;                &lt;/answer&gt;&#10;                &lt;answer&gt;&#10;                    &lt;guid&gt;6D04D81C8943463D892D957A29602F5F&lt;/guid&gt;&#10;                    &lt;answertext&gt;150 K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A25BB52FC104D8299632B182DCCDE8D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6873D2E6DC94190B8BACBE57975E23D&lt;/guid&gt;&#10;            &lt;repollguid&gt;1C932AF8B84A4231A6538D342085B737&lt;/repollguid&gt;&#10;            &lt;sourceid&gt;50630FDF1532438283B3FA13B6809618&lt;/sourceid&gt;&#10;            &lt;questiontext&gt;An ideal gas in a fixed volume and an initial pressure of 10 atm and initial T of 177 C has a final pressure of 3.33 atm. What is the final T(K)(K=C+273)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4871A82BC184E42AF11131CE5B493F7&lt;/guid&gt;&#10;                    &lt;answertext&gt;150 K&lt;/answertext&gt;&#10;                    &lt;valuetype&gt;1&lt;/valuetype&gt;&#10;                &lt;/answer&gt;&#10;                &lt;answer&gt;&#10;                    &lt;guid&gt;EBFB2F558CDF4030B366D5E7A6761E11&lt;/guid&gt;&#10;                    &lt;answertext&gt;59 K&lt;/answertext&gt;&#10;                    &lt;valuetype&gt;-1&lt;/valuetype&gt;&#10;                &lt;/answer&gt;&#10;                &lt;answer&gt;&#10;                    &lt;guid&gt;60E629DE3CA64A58B0DD06C8F3243992&lt;/guid&gt;&#10;                    &lt;answertext&gt;450 K&lt;/answertext&gt;&#10;                    &lt;valuetype&gt;-1&lt;/valuetype&gt;&#10;                &lt;/answer&gt;&#10;                &lt;answer&gt;&#10;                    &lt;guid&gt;D7A571CD75D04C58AE0FB0A6EAD409F2&lt;/guid&gt;&#10;                    &lt;answertext&gt;531 K&lt;/answertext&gt;&#10;                    &lt;valuetype&gt;-1&lt;/valuetype&gt;&#10;                &lt;/answer&gt;&#10;            &lt;/answers&gt;&#10;        &lt;/multichoice&gt;&#10;    &lt;/questions&gt;&#10;&lt;/questionlist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810</Words>
  <Application>Microsoft Office PowerPoint</Application>
  <PresentationFormat>Widescreen</PresentationFormat>
  <Paragraphs>177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Comic Sans MS</vt:lpstr>
      <vt:lpstr>Symbol</vt:lpstr>
      <vt:lpstr>Times New Roman</vt:lpstr>
      <vt:lpstr>Wingdings</vt:lpstr>
      <vt:lpstr>Office Theme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Boyle, Gay-Lussac and Charles Laws are reflected in the  Combined Gas Law (when n is constant) </vt:lpstr>
      <vt:lpstr>PowerPoint Presentation</vt:lpstr>
      <vt:lpstr>An ideal gas at constant V and P=2 atm is heated from 300 to 600 K. What is the final P ?</vt:lpstr>
      <vt:lpstr>PowerPoint Presentation</vt:lpstr>
      <vt:lpstr>A sample of ideal gas arrives at 300K when expanded from 3 to 9 L at constant P. What was the original temperature ?</vt:lpstr>
      <vt:lpstr>PowerPoint Presentation</vt:lpstr>
      <vt:lpstr>An ideal gas in a fixed volume and an initial pressure of 10 atm and initial T of 177 C has a final pressure of 3.33 atm. What is the final T(K) (K=C+273)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Fong, Jerry</cp:lastModifiedBy>
  <cp:revision>15</cp:revision>
  <dcterms:created xsi:type="dcterms:W3CDTF">2017-12-01T01:12:36Z</dcterms:created>
  <dcterms:modified xsi:type="dcterms:W3CDTF">2017-12-05T19:59:14Z</dcterms:modified>
</cp:coreProperties>
</file>