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09" autoAdjust="0"/>
    <p:restoredTop sz="94660"/>
  </p:normalViewPr>
  <p:slideViewPr>
    <p:cSldViewPr snapToGrid="0">
      <p:cViewPr>
        <p:scale>
          <a:sx n="50" d="100"/>
          <a:sy n="50" d="100"/>
        </p:scale>
        <p:origin x="128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E1E0B-F22A-4D8F-8AF8-543FC82027B8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B14E6-DAAB-4372-932E-5088D0125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3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7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1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4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3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5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6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4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A8260-505C-474F-A472-9CD8AAF3A00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EC33A-AE68-483D-B69F-521915295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4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370" y="99152"/>
            <a:ext cx="11949629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Homework 9 due today</a:t>
            </a:r>
          </a:p>
          <a:p>
            <a:r>
              <a:rPr lang="en-US" sz="3600" b="1" dirty="0" smtClean="0"/>
              <a:t>Read Chapter 8 (Gas Laws)</a:t>
            </a:r>
          </a:p>
          <a:p>
            <a:r>
              <a:rPr lang="en-US" sz="3600" b="1" dirty="0" smtClean="0"/>
              <a:t>Final Exam Tuesday 12 Dec 12:30 (This room)</a:t>
            </a:r>
            <a:endParaRPr lang="en-US" sz="3600" b="1" dirty="0"/>
          </a:p>
        </p:txBody>
      </p:sp>
      <p:pic>
        <p:nvPicPr>
          <p:cNvPr id="4098" name="Picture 2" descr="Image result for hang in there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840" y="1853478"/>
            <a:ext cx="4378431" cy="500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5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793" y="3124775"/>
            <a:ext cx="47625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01652" y="274638"/>
            <a:ext cx="980914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dirty="0"/>
              <a:t>Pressure (</a:t>
            </a:r>
            <a:r>
              <a:rPr lang="en-US" sz="4000" b="1" dirty="0">
                <a:solidFill>
                  <a:srgbClr val="FF0000"/>
                </a:solidFill>
              </a:rPr>
              <a:t>P</a:t>
            </a:r>
            <a:r>
              <a:rPr lang="en-US" sz="4000" b="1" dirty="0"/>
              <a:t>) concepts &amp; measures in “</a:t>
            </a:r>
            <a:r>
              <a:rPr lang="en-US" sz="4000" b="1" i="1" dirty="0">
                <a:solidFill>
                  <a:srgbClr val="FF0000"/>
                </a:solidFill>
              </a:rPr>
              <a:t>Physics-speak</a:t>
            </a:r>
            <a:r>
              <a:rPr lang="en-US" sz="4000" b="1" i="1" dirty="0"/>
              <a:t> </a:t>
            </a:r>
            <a:r>
              <a:rPr lang="en-US" sz="4000" i="1" dirty="0"/>
              <a:t>“</a:t>
            </a:r>
            <a:r>
              <a:rPr lang="en-US" sz="4000" dirty="0"/>
              <a:t> </a:t>
            </a: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1620140" y="1155005"/>
            <a:ext cx="8895460" cy="138499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u="sng" dirty="0">
                <a:solidFill>
                  <a:srgbClr val="000000"/>
                </a:solidFill>
              </a:rPr>
              <a:t>1 </a:t>
            </a:r>
            <a:r>
              <a:rPr lang="en-US" altLang="en-US" sz="3600" b="1" u="sng" dirty="0" smtClean="0">
                <a:solidFill>
                  <a:srgbClr val="000000"/>
                </a:solidFill>
              </a:rPr>
              <a:t>kg m   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= </a:t>
            </a:r>
            <a:r>
              <a:rPr lang="en-US" altLang="en-US" sz="3600" b="1" u="sng" dirty="0" smtClean="0">
                <a:solidFill>
                  <a:srgbClr val="000000"/>
                </a:solidFill>
              </a:rPr>
              <a:t>1 newton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=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1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</a:rPr>
              <a:t>Pascal (Pa)= </a:t>
            </a:r>
            <a:r>
              <a:rPr lang="en-US" altLang="en-US" sz="3600" b="1" u="sng" dirty="0" smtClean="0">
                <a:solidFill>
                  <a:srgbClr val="FF0000"/>
                </a:solidFill>
              </a:rPr>
              <a:t>force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= P</a:t>
            </a:r>
            <a:endParaRPr lang="en-US" altLang="en-US" sz="36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rgbClr val="000000"/>
                </a:solidFill>
              </a:rPr>
              <a:t> 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m</a:t>
            </a:r>
            <a:r>
              <a:rPr lang="en-US" altLang="en-US" sz="3600" b="1" baseline="30000" dirty="0" smtClean="0">
                <a:solidFill>
                  <a:srgbClr val="000000"/>
                </a:solidFill>
              </a:rPr>
              <a:t>2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s	      m</a:t>
            </a:r>
            <a:r>
              <a:rPr lang="en-US" altLang="en-US" sz="3600" b="1" baseline="30000" dirty="0" smtClean="0">
                <a:solidFill>
                  <a:srgbClr val="000000"/>
                </a:solidFill>
              </a:rPr>
              <a:t>2</a:t>
            </a:r>
            <a:r>
              <a:rPr lang="en-US" altLang="en-US" sz="3600" b="1" baseline="30000" dirty="0">
                <a:solidFill>
                  <a:srgbClr val="000000"/>
                </a:solidFill>
              </a:rPr>
              <a:t>			</a:t>
            </a:r>
            <a:r>
              <a:rPr lang="en-US" altLang="en-US" sz="4800" b="1" baseline="30000" dirty="0">
                <a:solidFill>
                  <a:srgbClr val="000000"/>
                </a:solidFill>
              </a:rPr>
              <a:t>     </a:t>
            </a:r>
            <a:r>
              <a:rPr lang="en-US" altLang="en-US" sz="4800" b="1" baseline="30000" dirty="0" smtClean="0">
                <a:solidFill>
                  <a:srgbClr val="000000"/>
                </a:solidFill>
              </a:rPr>
              <a:t>            </a:t>
            </a:r>
            <a:r>
              <a:rPr lang="en-US" altLang="en-US" sz="4800" b="1" baseline="30000" dirty="0" smtClean="0">
                <a:solidFill>
                  <a:srgbClr val="C00000"/>
                </a:solidFill>
              </a:rPr>
              <a:t>area</a:t>
            </a:r>
            <a:endParaRPr lang="en-US" altLang="en-US" sz="48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" y="2540000"/>
            <a:ext cx="11921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(Alas…see page 273 of text…this  is how your text introduces Pressure)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595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b="1" dirty="0" smtClean="0"/>
              <a:t>Measuring Pressure </a:t>
            </a:r>
            <a:r>
              <a:rPr lang="en-US" sz="3200" b="1" dirty="0"/>
              <a:t>in </a:t>
            </a:r>
            <a:r>
              <a:rPr lang="en-US" sz="3200" b="1" dirty="0" smtClean="0"/>
              <a:t> </a:t>
            </a:r>
            <a:r>
              <a:rPr lang="en-US" sz="3200" b="1" i="1" dirty="0" err="1">
                <a:solidFill>
                  <a:schemeClr val="accent2"/>
                </a:solidFill>
              </a:rPr>
              <a:t>Chem</a:t>
            </a:r>
            <a:r>
              <a:rPr lang="en-US" sz="3200" b="1" i="1" dirty="0">
                <a:solidFill>
                  <a:schemeClr val="accent2"/>
                </a:solidFill>
              </a:rPr>
              <a:t> </a:t>
            </a:r>
            <a:r>
              <a:rPr lang="en-US" sz="3200" b="1" i="1" dirty="0" smtClean="0">
                <a:solidFill>
                  <a:schemeClr val="accent2"/>
                </a:solidFill>
              </a:rPr>
              <a:t>speak</a:t>
            </a:r>
            <a:r>
              <a:rPr lang="en-US" sz="3200" b="1" dirty="0" smtClean="0"/>
              <a:t>: 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i="1" dirty="0">
                <a:solidFill>
                  <a:srgbClr val="C00000"/>
                </a:solidFill>
              </a:rPr>
              <a:t>barometers</a:t>
            </a:r>
            <a:r>
              <a:rPr lang="en-US" sz="3200" b="1" dirty="0"/>
              <a:t> </a:t>
            </a:r>
            <a:r>
              <a:rPr lang="en-US" sz="3200" b="1" dirty="0" smtClean="0"/>
              <a:t>(see Figure 8.6 page 275)</a:t>
            </a:r>
            <a:endParaRPr lang="en-US" sz="3200" b="1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76600" y="1676400"/>
            <a:ext cx="228600" cy="3124200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590800" y="4267200"/>
            <a:ext cx="17526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895600" y="4267200"/>
            <a:ext cx="838200" cy="1524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8956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3505200" y="4267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8" name="Line 8"/>
          <p:cNvSpPr>
            <a:spLocks noChangeShapeType="1"/>
          </p:cNvSpPr>
          <p:nvPr/>
        </p:nvSpPr>
        <p:spPr bwMode="auto">
          <a:xfrm flipH="1">
            <a:off x="3657600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4267200" y="2286001"/>
            <a:ext cx="320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Evacuated space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286000" y="2667000"/>
            <a:ext cx="1981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147077" y="3135482"/>
            <a:ext cx="2830047" cy="50783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700" b="1" dirty="0">
                <a:solidFill>
                  <a:srgbClr val="FF0066"/>
                </a:solidFill>
              </a:rPr>
              <a:t>P</a:t>
            </a:r>
            <a:r>
              <a:rPr lang="en-US" altLang="en-US" sz="2700" b="1" dirty="0">
                <a:solidFill>
                  <a:srgbClr val="000000"/>
                </a:solidFill>
              </a:rPr>
              <a:t> </a:t>
            </a:r>
            <a:r>
              <a:rPr lang="en-US" altLang="en-US" sz="2700" b="1" dirty="0" smtClean="0">
                <a:solidFill>
                  <a:srgbClr val="000000"/>
                </a:solidFill>
              </a:rPr>
              <a:t>=760mm Hg</a:t>
            </a:r>
            <a:endParaRPr lang="en-US" altLang="en-US" sz="2700" b="1" dirty="0">
              <a:solidFill>
                <a:srgbClr val="000000"/>
              </a:solidFill>
            </a:endParaRPr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>
            <a:off x="3886200" y="33528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4371975" y="2882900"/>
            <a:ext cx="2590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66"/>
                </a:solidFill>
              </a:rPr>
              <a:t>External atmospheric pressure, P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3124200" y="4572000"/>
            <a:ext cx="800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</a:rPr>
              <a:t>Hg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276600" y="1676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7467600" y="3487739"/>
            <a:ext cx="25146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i="1">
                <a:solidFill>
                  <a:srgbClr val="000000"/>
                </a:solidFill>
              </a:rPr>
              <a:t>A </a:t>
            </a:r>
            <a:r>
              <a:rPr lang="en-US" altLang="en-US" sz="4000" b="1" i="1">
                <a:solidFill>
                  <a:srgbClr val="000000"/>
                </a:solidFill>
              </a:rPr>
              <a:t>Torricelli </a:t>
            </a:r>
            <a:r>
              <a:rPr lang="en-US" altLang="en-US" sz="4000" i="1">
                <a:solidFill>
                  <a:srgbClr val="000000"/>
                </a:solidFill>
              </a:rPr>
              <a:t>barometer </a:t>
            </a:r>
          </a:p>
        </p:txBody>
      </p:sp>
      <p:sp>
        <p:nvSpPr>
          <p:cNvPr id="107551" name="Line 31"/>
          <p:cNvSpPr>
            <a:spLocks noChangeShapeType="1"/>
          </p:cNvSpPr>
          <p:nvPr/>
        </p:nvSpPr>
        <p:spPr bwMode="auto">
          <a:xfrm flipV="1">
            <a:off x="3124200" y="2743200"/>
            <a:ext cx="0" cy="15240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52" name="Rectangle 32"/>
          <p:cNvSpPr>
            <a:spLocks noChangeArrowheads="1"/>
          </p:cNvSpPr>
          <p:nvPr/>
        </p:nvSpPr>
        <p:spPr bwMode="auto">
          <a:xfrm>
            <a:off x="3276600" y="2667000"/>
            <a:ext cx="228600" cy="16764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7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/>
      <p:bldP spid="107531" grpId="0" animBg="1"/>
      <p:bldP spid="107533" grpId="0"/>
      <p:bldP spid="107538" grpId="0"/>
      <p:bldP spid="1075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6"/>
          <p:cNvSpPr txBox="1">
            <a:spLocks noChangeArrowheads="1"/>
          </p:cNvSpPr>
          <p:nvPr/>
        </p:nvSpPr>
        <p:spPr bwMode="auto">
          <a:xfrm>
            <a:off x="1905000" y="1066801"/>
            <a:ext cx="5208588" cy="5238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1 </a:t>
            </a:r>
            <a:r>
              <a:rPr lang="en-US" altLang="en-US" sz="2800" b="1">
                <a:solidFill>
                  <a:srgbClr val="FF0066"/>
                </a:solidFill>
              </a:rPr>
              <a:t>atm</a:t>
            </a:r>
            <a:r>
              <a:rPr lang="en-US" altLang="en-US" sz="2800" i="1">
                <a:solidFill>
                  <a:srgbClr val="FF0066"/>
                </a:solidFill>
              </a:rPr>
              <a:t>osphere</a:t>
            </a:r>
            <a:r>
              <a:rPr lang="en-US" altLang="en-US" sz="2800" b="1">
                <a:solidFill>
                  <a:srgbClr val="000000"/>
                </a:solidFill>
              </a:rPr>
              <a:t>      =760 mm </a:t>
            </a:r>
            <a:r>
              <a:rPr lang="en-US" altLang="en-US" sz="2800" b="1">
                <a:solidFill>
                  <a:srgbClr val="0000FF"/>
                </a:solidFill>
              </a:rPr>
              <a:t>Hg</a:t>
            </a:r>
            <a:endParaRPr lang="en-US" altLang="en-US" sz="2800" b="1">
              <a:solidFill>
                <a:srgbClr val="FF0066"/>
              </a:solidFill>
            </a:endParaRPr>
          </a:p>
        </p:txBody>
      </p:sp>
      <p:sp>
        <p:nvSpPr>
          <p:cNvPr id="34819" name="Rectangle 17"/>
          <p:cNvSpPr>
            <a:spLocks noChangeArrowheads="1"/>
          </p:cNvSpPr>
          <p:nvPr/>
        </p:nvSpPr>
        <p:spPr bwMode="auto">
          <a:xfrm>
            <a:off x="4419600" y="3200400"/>
            <a:ext cx="5181600" cy="2677656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1 atmosphere=10336 mm H</a:t>
            </a:r>
            <a:r>
              <a:rPr lang="en-US" altLang="en-US" sz="2800" b="1" baseline="-25000">
                <a:solidFill>
                  <a:srgbClr val="000000"/>
                </a:solidFill>
              </a:rPr>
              <a:t>2</a:t>
            </a:r>
            <a:r>
              <a:rPr lang="en-US" altLang="en-US" sz="2800" b="1">
                <a:solidFill>
                  <a:srgbClr val="000000"/>
                </a:solidFill>
              </a:rPr>
              <a:t>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		=33.9 ft H</a:t>
            </a:r>
            <a:r>
              <a:rPr lang="en-US" altLang="en-US" sz="2800" b="1" baseline="-25000">
                <a:solidFill>
                  <a:srgbClr val="000000"/>
                </a:solidFill>
              </a:rPr>
              <a:t>2</a:t>
            </a:r>
            <a:r>
              <a:rPr lang="en-US" altLang="en-US" sz="2800" b="1">
                <a:solidFill>
                  <a:srgbClr val="000000"/>
                </a:solidFill>
              </a:rPr>
              <a:t>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		= 20 miles of air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		= 15 pounds/in</a:t>
            </a:r>
            <a:r>
              <a:rPr lang="en-US" altLang="en-US" sz="2800" b="1" baseline="30000">
                <a:solidFill>
                  <a:srgbClr val="000000"/>
                </a:solidFill>
              </a:rPr>
              <a:t>2</a:t>
            </a:r>
            <a:r>
              <a:rPr lang="en-US" altLang="en-US" sz="2800" b="1">
                <a:solidFill>
                  <a:srgbClr val="000000"/>
                </a:solidFill>
              </a:rPr>
              <a:t> (psi)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107557" name="Text Box 37"/>
          <p:cNvSpPr txBox="1">
            <a:spLocks noChangeArrowheads="1"/>
          </p:cNvSpPr>
          <p:nvPr/>
        </p:nvSpPr>
        <p:spPr bwMode="auto">
          <a:xfrm>
            <a:off x="7162800" y="1066801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= </a:t>
            </a:r>
            <a:r>
              <a:rPr lang="en-US" altLang="en-US" sz="2800" b="1">
                <a:solidFill>
                  <a:srgbClr val="000000"/>
                </a:solidFill>
              </a:rPr>
              <a:t>760 torr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7653" name="TextBox 2"/>
          <p:cNvSpPr txBox="1">
            <a:spLocks noChangeArrowheads="1"/>
          </p:cNvSpPr>
          <p:nvPr/>
        </p:nvSpPr>
        <p:spPr bwMode="auto">
          <a:xfrm>
            <a:off x="1762125" y="241300"/>
            <a:ext cx="632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Pressure units</a:t>
            </a:r>
          </a:p>
        </p:txBody>
      </p:sp>
      <p:sp>
        <p:nvSpPr>
          <p:cNvPr id="27654" name="TextBox 3"/>
          <p:cNvSpPr txBox="1">
            <a:spLocks noChangeArrowheads="1"/>
          </p:cNvSpPr>
          <p:nvPr/>
        </p:nvSpPr>
        <p:spPr bwMode="auto">
          <a:xfrm>
            <a:off x="4924426" y="225425"/>
            <a:ext cx="57435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in CHEMISTRY LAND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62800" y="1676401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=</a:t>
            </a:r>
            <a:r>
              <a:rPr lang="en-US" altLang="en-US" sz="2800" b="1">
                <a:solidFill>
                  <a:srgbClr val="000000"/>
                </a:solidFill>
              </a:rPr>
              <a:t>29.92 inches Hg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2286000"/>
            <a:ext cx="883920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Other common measures of an atmosphere</a:t>
            </a:r>
          </a:p>
        </p:txBody>
      </p:sp>
      <p:pic>
        <p:nvPicPr>
          <p:cNvPr id="34827" name="Picture 11" descr="Image result for Ideal gas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243264"/>
            <a:ext cx="2286000" cy="231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35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  <p:bldP spid="107557" grpId="0" autoUpdateAnimBg="0"/>
      <p:bldP spid="8" grpId="0" autoUpdateAnimBg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5459414" y="228601"/>
            <a:ext cx="5208587" cy="5238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1 </a:t>
            </a:r>
            <a:r>
              <a:rPr lang="en-US" altLang="en-US" sz="2800" b="1">
                <a:solidFill>
                  <a:srgbClr val="FF0066"/>
                </a:solidFill>
              </a:rPr>
              <a:t>atm</a:t>
            </a:r>
            <a:r>
              <a:rPr lang="en-US" altLang="en-US" sz="2800" i="1">
                <a:solidFill>
                  <a:srgbClr val="FF0066"/>
                </a:solidFill>
              </a:rPr>
              <a:t>osphere</a:t>
            </a:r>
            <a:r>
              <a:rPr lang="en-US" altLang="en-US" sz="2800" b="1">
                <a:solidFill>
                  <a:srgbClr val="000000"/>
                </a:solidFill>
              </a:rPr>
              <a:t>      =760 mm </a:t>
            </a:r>
            <a:r>
              <a:rPr lang="en-US" altLang="en-US" sz="2800" b="1">
                <a:solidFill>
                  <a:srgbClr val="0000FF"/>
                </a:solidFill>
              </a:rPr>
              <a:t>Hg</a:t>
            </a:r>
            <a:endParaRPr lang="en-US" altLang="en-US" sz="2800" b="1">
              <a:solidFill>
                <a:srgbClr val="FF0066"/>
              </a:solidFill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8077200" y="762001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= </a:t>
            </a:r>
            <a:r>
              <a:rPr lang="en-US" altLang="en-US" sz="2800" b="1">
                <a:solidFill>
                  <a:srgbClr val="000000"/>
                </a:solidFill>
              </a:rPr>
              <a:t>760 torr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0" y="1219201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=</a:t>
            </a:r>
            <a:r>
              <a:rPr lang="en-US" altLang="en-US" sz="2800" b="1">
                <a:solidFill>
                  <a:srgbClr val="000000"/>
                </a:solidFill>
              </a:rPr>
              <a:t>29.92 inches Hg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29488" y="1676401"/>
            <a:ext cx="3338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= 15 pounds/in</a:t>
            </a:r>
            <a:r>
              <a:rPr lang="en-US" altLang="en-US" sz="2800" b="1" baseline="30000">
                <a:solidFill>
                  <a:srgbClr val="000000"/>
                </a:solidFill>
              </a:rPr>
              <a:t>2</a:t>
            </a:r>
            <a:r>
              <a:rPr lang="en-US" altLang="en-US" sz="2800" b="1">
                <a:solidFill>
                  <a:srgbClr val="000000"/>
                </a:solidFill>
              </a:rPr>
              <a:t> (psi)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76400" y="1981201"/>
            <a:ext cx="594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28 inches Hg=             atm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114800" y="3048001"/>
            <a:ext cx="3200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=</a:t>
            </a:r>
            <a:r>
              <a:rPr lang="en-US" altLang="en-US" sz="2800">
                <a:solidFill>
                  <a:srgbClr val="000000"/>
                </a:solidFill>
              </a:rPr>
              <a:t>	</a:t>
            </a:r>
            <a:r>
              <a:rPr lang="en-US" altLang="en-US" sz="4000">
                <a:solidFill>
                  <a:srgbClr val="000000"/>
                </a:solidFill>
              </a:rPr>
              <a:t>          torr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86200" y="4267201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   </a:t>
            </a:r>
            <a:r>
              <a:rPr lang="en-US" altLang="en-US" sz="3600" b="1">
                <a:solidFill>
                  <a:srgbClr val="000000"/>
                </a:solidFill>
              </a:rPr>
              <a:t>=</a:t>
            </a:r>
            <a:r>
              <a:rPr lang="en-US" altLang="en-US" sz="3600">
                <a:solidFill>
                  <a:srgbClr val="000000"/>
                </a:solidFill>
              </a:rPr>
              <a:t>		      psi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876800" y="2057401"/>
            <a:ext cx="12954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0.936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724400" y="3124201"/>
            <a:ext cx="9144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711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48200" y="4267201"/>
            <a:ext cx="10668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14.0</a:t>
            </a:r>
          </a:p>
        </p:txBody>
      </p:sp>
      <p:sp>
        <p:nvSpPr>
          <p:cNvPr id="28684" name="TextBox 12"/>
          <p:cNvSpPr txBox="1">
            <a:spLocks noChangeArrowheads="1"/>
          </p:cNvSpPr>
          <p:nvPr/>
        </p:nvSpPr>
        <p:spPr bwMode="auto">
          <a:xfrm>
            <a:off x="1752600" y="228600"/>
            <a:ext cx="4038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000000"/>
                </a:solidFill>
              </a:rPr>
              <a:t>U-do-it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000000"/>
                </a:solidFill>
              </a:rPr>
              <a:t>P conversions</a:t>
            </a:r>
          </a:p>
        </p:txBody>
      </p:sp>
    </p:spTree>
    <p:extLst>
      <p:ext uri="{BB962C8B-B14F-4D97-AF65-F5344CB8AC3E}">
        <p14:creationId xmlns:p14="http://schemas.microsoft.com/office/powerpoint/2010/main" val="259099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Image result for curious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9144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1981200" y="381001"/>
            <a:ext cx="8001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</a:rPr>
              <a:t>Need more practice ???</a:t>
            </a:r>
          </a:p>
        </p:txBody>
      </p:sp>
    </p:spTree>
    <p:extLst>
      <p:ext uri="{BB962C8B-B14F-4D97-AF65-F5344CB8AC3E}">
        <p14:creationId xmlns:p14="http://schemas.microsoft.com/office/powerpoint/2010/main" val="157581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Pressure (P) concepts &amp; measures in “Physics-speak “ </vt:lpstr>
      <vt:lpstr>Measuring Pressure in  Chem speak:  barometers (see Figure 8.6 page 275)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Fong, Jerry</cp:lastModifiedBy>
  <cp:revision>13</cp:revision>
  <dcterms:created xsi:type="dcterms:W3CDTF">2017-12-01T01:12:36Z</dcterms:created>
  <dcterms:modified xsi:type="dcterms:W3CDTF">2017-12-05T20:00:47Z</dcterms:modified>
</cp:coreProperties>
</file>