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sldIdLst>
    <p:sldId id="345" r:id="rId2"/>
    <p:sldId id="346" r:id="rId3"/>
    <p:sldId id="330" r:id="rId4"/>
    <p:sldId id="335" r:id="rId5"/>
    <p:sldId id="331" r:id="rId6"/>
    <p:sldId id="332" r:id="rId7"/>
    <p:sldId id="333" r:id="rId8"/>
    <p:sldId id="334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8" r:id="rId19"/>
    <p:sldId id="347" r:id="rId20"/>
    <p:sldId id="349" r:id="rId21"/>
    <p:sldId id="350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58" autoAdjust="0"/>
    <p:restoredTop sz="99545" autoAdjust="0"/>
  </p:normalViewPr>
  <p:slideViewPr>
    <p:cSldViewPr>
      <p:cViewPr varScale="1">
        <p:scale>
          <a:sx n="127" d="100"/>
          <a:sy n="127" d="100"/>
        </p:scale>
        <p:origin x="103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5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A8BAD027-0FB8-4775-B4C0-3C1507C52063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00692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2AF260C4-B4CD-406C-B447-1FCE5706EE8F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228210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C50AF0B3-587D-43A5-9EA8-8E22EDB49BDB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024247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CFDA2DD9-47B3-4AD8-A3AF-883BC01A43CF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92965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1F56AD15-7B44-4AFF-8A7D-DAD15E9469F6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48815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1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7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8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BE636-9EFB-4232-9A7B-18B531AA93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53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2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5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72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7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6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7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happy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030320"/>
            <a:ext cx="5943600" cy="580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0"/>
            <a:ext cx="9067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Welcome Back ! Hooray !!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You’ve survived your first week in Intro to </a:t>
            </a:r>
            <a:r>
              <a:rPr lang="en-US" sz="3200" b="1" dirty="0" err="1" smtClean="0">
                <a:solidFill>
                  <a:srgbClr val="FF0000"/>
                </a:solidFill>
              </a:rPr>
              <a:t>Chem</a:t>
            </a:r>
            <a:r>
              <a:rPr lang="en-US" sz="3200" b="1" dirty="0" smtClean="0">
                <a:solidFill>
                  <a:srgbClr val="FF0000"/>
                </a:solidFill>
              </a:rPr>
              <a:t> !!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583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2"/>
          <p:cNvSpPr txBox="1">
            <a:spLocks noChangeArrowheads="1"/>
          </p:cNvSpPr>
          <p:nvPr/>
        </p:nvSpPr>
        <p:spPr bwMode="auto">
          <a:xfrm>
            <a:off x="381000" y="1219200"/>
            <a:ext cx="3987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Average mass  =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 of each C</a:t>
            </a:r>
          </a:p>
        </p:txBody>
      </p:sp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3657600" y="1143000"/>
            <a:ext cx="37338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</a:rPr>
              <a:t>99*12 + </a:t>
            </a:r>
            <a:r>
              <a:rPr lang="en-US" altLang="en-US" sz="4000" b="1" u="sng">
                <a:solidFill>
                  <a:srgbClr val="FF0000"/>
                </a:solidFill>
              </a:rPr>
              <a:t>1*13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        </a:t>
            </a:r>
            <a:r>
              <a:rPr lang="en-US" altLang="en-US" sz="4000" b="1">
                <a:solidFill>
                  <a:srgbClr val="000000"/>
                </a:solidFill>
              </a:rPr>
              <a:t> 100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6781800" y="1219200"/>
            <a:ext cx="28194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  = 12.01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0" y="2438400"/>
            <a:ext cx="5181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/>
              <a:t>=</a:t>
            </a:r>
            <a:r>
              <a:rPr lang="en-US" altLang="en-US" sz="2800"/>
              <a:t> </a:t>
            </a:r>
            <a:r>
              <a:rPr lang="en-US" altLang="en-US" sz="4000" b="1" u="sng"/>
              <a:t>99</a:t>
            </a:r>
            <a:r>
              <a:rPr lang="en-US" altLang="en-US" sz="4000" b="1"/>
              <a:t> *12    + </a:t>
            </a:r>
            <a:r>
              <a:rPr lang="en-US" altLang="en-US" sz="4000" b="1" u="sng">
                <a:solidFill>
                  <a:srgbClr val="FF0000"/>
                </a:solidFill>
              </a:rPr>
              <a:t>1</a:t>
            </a:r>
            <a:r>
              <a:rPr lang="en-US" altLang="en-US" sz="4000" b="1" u="sng"/>
              <a:t> </a:t>
            </a:r>
            <a:r>
              <a:rPr lang="en-US" altLang="en-US" sz="4000" b="1"/>
              <a:t> * </a:t>
            </a:r>
            <a:r>
              <a:rPr lang="en-US" altLang="en-US" sz="4000" b="1">
                <a:solidFill>
                  <a:srgbClr val="FF0000"/>
                </a:solidFill>
              </a:rPr>
              <a:t>13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/>
              <a:t>  100            100</a:t>
            </a:r>
          </a:p>
        </p:txBody>
      </p:sp>
      <p:sp>
        <p:nvSpPr>
          <p:cNvPr id="27654" name="TextBox 6"/>
          <p:cNvSpPr txBox="1">
            <a:spLocks noChangeArrowheads="1"/>
          </p:cNvSpPr>
          <p:nvPr/>
        </p:nvSpPr>
        <p:spPr bwMode="auto">
          <a:xfrm>
            <a:off x="228600" y="152400"/>
            <a:ext cx="891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Averages Written As Sums Of Fractional Contributions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24200" y="3886200"/>
            <a:ext cx="3886200" cy="11382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=</a:t>
            </a:r>
            <a:r>
              <a:rPr lang="en-US" altLang="en-US" sz="4000" b="1">
                <a:solidFill>
                  <a:srgbClr val="0000FF"/>
                </a:solidFill>
              </a:rPr>
              <a:t>f</a:t>
            </a:r>
            <a:r>
              <a:rPr lang="en-US" altLang="en-US" sz="4000" b="1" baseline="-25000">
                <a:solidFill>
                  <a:srgbClr val="0000FF"/>
                </a:solidFill>
              </a:rPr>
              <a:t>12</a:t>
            </a:r>
            <a:r>
              <a:rPr lang="en-US" altLang="en-US" sz="4000" b="1"/>
              <a:t>*12</a:t>
            </a:r>
            <a:r>
              <a:rPr lang="en-US" altLang="en-US" sz="4000" b="1">
                <a:solidFill>
                  <a:srgbClr val="0000FF"/>
                </a:solidFill>
              </a:rPr>
              <a:t>   + f</a:t>
            </a:r>
            <a:r>
              <a:rPr lang="en-US" altLang="en-US" sz="4000" b="1" baseline="-25000">
                <a:solidFill>
                  <a:srgbClr val="0000FF"/>
                </a:solidFill>
              </a:rPr>
              <a:t>13</a:t>
            </a:r>
            <a:r>
              <a:rPr lang="en-US" altLang="en-US" sz="4000" b="1">
                <a:solidFill>
                  <a:srgbClr val="000000"/>
                </a:solidFill>
              </a:rPr>
              <a:t>*</a:t>
            </a:r>
            <a:r>
              <a:rPr lang="en-US" altLang="en-US" sz="4000" b="1">
                <a:solidFill>
                  <a:srgbClr val="FF0000"/>
                </a:solidFill>
              </a:rPr>
              <a:t>13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   	</a:t>
            </a:r>
            <a:endParaRPr lang="en-US" altLang="en-US" sz="2800" b="1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" y="3429000"/>
            <a:ext cx="2590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f</a:t>
            </a:r>
            <a:r>
              <a:rPr lang="en-US" altLang="en-US" sz="3600" b="1" baseline="-25000">
                <a:solidFill>
                  <a:srgbClr val="0000FF"/>
                </a:solidFill>
              </a:rPr>
              <a:t>m</a:t>
            </a:r>
            <a:r>
              <a:rPr lang="en-US" altLang="en-US" sz="3600">
                <a:solidFill>
                  <a:srgbClr val="000000"/>
                </a:solidFill>
              </a:rPr>
              <a:t> = fraction of C atoms  with mass M</a:t>
            </a:r>
          </a:p>
        </p:txBody>
      </p:sp>
    </p:spTree>
    <p:extLst>
      <p:ext uri="{BB962C8B-B14F-4D97-AF65-F5344CB8AC3E}">
        <p14:creationId xmlns:p14="http://schemas.microsoft.com/office/powerpoint/2010/main" val="383192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533400" y="0"/>
            <a:ext cx="769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Averages written as sums of % contributions</a:t>
            </a:r>
          </a:p>
        </p:txBody>
      </p:sp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2819400" y="1066800"/>
            <a:ext cx="5181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/>
              <a:t>=</a:t>
            </a:r>
            <a:r>
              <a:rPr lang="en-US" altLang="en-US" sz="2800"/>
              <a:t> </a:t>
            </a:r>
            <a:r>
              <a:rPr lang="en-US" altLang="en-US" sz="4000" b="1" u="sng"/>
              <a:t>99</a:t>
            </a:r>
            <a:r>
              <a:rPr lang="en-US" altLang="en-US" sz="4000" b="1"/>
              <a:t> *12    + </a:t>
            </a:r>
            <a:r>
              <a:rPr lang="en-US" altLang="en-US" sz="4000" b="1" u="sng">
                <a:solidFill>
                  <a:srgbClr val="FF0000"/>
                </a:solidFill>
              </a:rPr>
              <a:t>1</a:t>
            </a:r>
            <a:r>
              <a:rPr lang="en-US" altLang="en-US" sz="4000" b="1" u="sng"/>
              <a:t> </a:t>
            </a:r>
            <a:r>
              <a:rPr lang="en-US" altLang="en-US" sz="4000" b="1"/>
              <a:t> * </a:t>
            </a:r>
            <a:r>
              <a:rPr lang="en-US" altLang="en-US" sz="4000" b="1">
                <a:solidFill>
                  <a:srgbClr val="FF0000"/>
                </a:solidFill>
              </a:rPr>
              <a:t>13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/>
              <a:t>  100            100</a:t>
            </a: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304800" y="1066800"/>
            <a:ext cx="3987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Average mass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 of each C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62000" y="2743200"/>
            <a:ext cx="7848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/>
              <a:t>                 =</a:t>
            </a:r>
            <a:r>
              <a:rPr lang="en-US" altLang="en-US" sz="4000" u="sng"/>
              <a:t>(</a:t>
            </a:r>
            <a:r>
              <a:rPr lang="en-US" altLang="en-US" sz="4000" b="1" u="sng"/>
              <a:t>99 % *12    + </a:t>
            </a:r>
            <a:r>
              <a:rPr lang="en-US" altLang="en-US" sz="4000" b="1" u="sng">
                <a:solidFill>
                  <a:srgbClr val="FF0000"/>
                </a:solidFill>
              </a:rPr>
              <a:t>1%</a:t>
            </a:r>
            <a:r>
              <a:rPr lang="en-US" altLang="en-US" sz="4000" b="1" u="sng"/>
              <a:t>  * </a:t>
            </a:r>
            <a:r>
              <a:rPr lang="en-US" altLang="en-US" sz="4000" b="1" u="sng">
                <a:solidFill>
                  <a:srgbClr val="FF0000"/>
                </a:solidFill>
              </a:rPr>
              <a:t>13</a:t>
            </a:r>
            <a:r>
              <a:rPr lang="en-US" altLang="en-US" sz="4000" b="1" u="sng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/>
              <a:t>          	 		100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00200" y="4114800"/>
            <a:ext cx="6705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/>
              <a:t>           = (</a:t>
            </a:r>
            <a:r>
              <a:rPr lang="en-US" altLang="en-US" sz="4000" b="1" u="sng"/>
              <a:t>P</a:t>
            </a:r>
            <a:r>
              <a:rPr lang="en-US" altLang="en-US" sz="4000" b="1" u="sng" baseline="-25000"/>
              <a:t>12</a:t>
            </a:r>
            <a:r>
              <a:rPr lang="en-US" altLang="en-US" sz="4000" b="1" u="sng"/>
              <a:t> *12    + </a:t>
            </a:r>
            <a:r>
              <a:rPr lang="en-US" altLang="en-US" sz="4000" b="1" u="sng">
                <a:solidFill>
                  <a:srgbClr val="FF0000"/>
                </a:solidFill>
              </a:rPr>
              <a:t>P</a:t>
            </a:r>
            <a:r>
              <a:rPr lang="en-US" altLang="en-US" sz="4000" b="1" u="sng" baseline="-25000">
                <a:solidFill>
                  <a:srgbClr val="FF0000"/>
                </a:solidFill>
              </a:rPr>
              <a:t>13</a:t>
            </a:r>
            <a:r>
              <a:rPr lang="en-US" altLang="en-US" sz="4000" b="1" u="sng"/>
              <a:t> *</a:t>
            </a:r>
            <a:r>
              <a:rPr lang="en-US" altLang="en-US" sz="4000" b="1" u="sng">
                <a:solidFill>
                  <a:srgbClr val="FF0000"/>
                </a:solidFill>
              </a:rPr>
              <a:t>13</a:t>
            </a:r>
            <a:r>
              <a:rPr lang="en-US" altLang="en-US" sz="4000" b="1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/>
              <a:t>          		  100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800" y="3429000"/>
            <a:ext cx="2590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/>
              <a:t>P</a:t>
            </a:r>
            <a:r>
              <a:rPr lang="en-US" altLang="en-US" sz="3600" b="1" baseline="-25000"/>
              <a:t>m</a:t>
            </a:r>
            <a:r>
              <a:rPr lang="en-US" altLang="en-US" sz="3600">
                <a:solidFill>
                  <a:srgbClr val="000000"/>
                </a:solidFill>
              </a:rPr>
              <a:t> = % of C atoms  with mass M</a:t>
            </a:r>
          </a:p>
        </p:txBody>
      </p:sp>
    </p:spTree>
    <p:extLst>
      <p:ext uri="{BB962C8B-B14F-4D97-AF65-F5344CB8AC3E}">
        <p14:creationId xmlns:p14="http://schemas.microsoft.com/office/powerpoint/2010/main" val="226389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120650" y="0"/>
            <a:ext cx="4375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Take home lesson</a:t>
            </a:r>
            <a:endParaRPr lang="en-US" altLang="en-US" sz="4000" b="1">
              <a:solidFill>
                <a:srgbClr val="000000"/>
              </a:solidFill>
            </a:endParaRP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381000" y="2209800"/>
            <a:ext cx="8229600" cy="8302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AV. MASS =</a:t>
            </a:r>
            <a:r>
              <a:rPr lang="en-US" altLang="en-US" sz="4800" b="1">
                <a:solidFill>
                  <a:srgbClr val="0000FF"/>
                </a:solidFill>
              </a:rPr>
              <a:t>f</a:t>
            </a:r>
            <a:r>
              <a:rPr lang="en-US" altLang="en-US" sz="4800" b="1" baseline="-25000">
                <a:solidFill>
                  <a:srgbClr val="0000FF"/>
                </a:solidFill>
              </a:rPr>
              <a:t>1</a:t>
            </a:r>
            <a:r>
              <a:rPr lang="en-US" altLang="en-US" sz="4800" b="1">
                <a:solidFill>
                  <a:srgbClr val="000000"/>
                </a:solidFill>
              </a:rPr>
              <a:t>*</a:t>
            </a:r>
            <a:r>
              <a:rPr lang="en-US" altLang="en-US" sz="4800" b="1">
                <a:solidFill>
                  <a:srgbClr val="FF0000"/>
                </a:solidFill>
              </a:rPr>
              <a:t>m</a:t>
            </a:r>
            <a:r>
              <a:rPr lang="en-US" altLang="en-US" sz="4800" b="1" baseline="-25000">
                <a:solidFill>
                  <a:srgbClr val="FF0000"/>
                </a:solidFill>
              </a:rPr>
              <a:t>1</a:t>
            </a:r>
            <a:r>
              <a:rPr lang="en-US" altLang="en-US" sz="4800" b="1">
                <a:solidFill>
                  <a:srgbClr val="000000"/>
                </a:solidFill>
              </a:rPr>
              <a:t>+</a:t>
            </a:r>
            <a:r>
              <a:rPr lang="en-US" altLang="en-US" sz="4800" b="1">
                <a:solidFill>
                  <a:srgbClr val="0000FF"/>
                </a:solidFill>
              </a:rPr>
              <a:t>f</a:t>
            </a:r>
            <a:r>
              <a:rPr lang="en-US" altLang="en-US" sz="4800" b="1" baseline="-25000">
                <a:solidFill>
                  <a:srgbClr val="0000FF"/>
                </a:solidFill>
              </a:rPr>
              <a:t>2</a:t>
            </a:r>
            <a:r>
              <a:rPr lang="en-US" altLang="en-US" sz="4800" b="1">
                <a:solidFill>
                  <a:srgbClr val="000000"/>
                </a:solidFill>
              </a:rPr>
              <a:t>*</a:t>
            </a:r>
            <a:r>
              <a:rPr lang="en-US" altLang="en-US" sz="4800" b="1">
                <a:solidFill>
                  <a:srgbClr val="FF0000"/>
                </a:solidFill>
              </a:rPr>
              <a:t>m</a:t>
            </a:r>
            <a:r>
              <a:rPr lang="en-US" altLang="en-US" sz="4800" b="1" baseline="-25000">
                <a:solidFill>
                  <a:srgbClr val="FF0000"/>
                </a:solidFill>
              </a:rPr>
              <a:t>2</a:t>
            </a:r>
            <a:r>
              <a:rPr lang="en-US" altLang="en-US" sz="4800" b="1">
                <a:solidFill>
                  <a:srgbClr val="000000"/>
                </a:solidFill>
              </a:rPr>
              <a:t> +…..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31242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Or, from % abundances P</a:t>
            </a:r>
            <a:r>
              <a:rPr lang="en-US" altLang="en-US" sz="4000" b="1" baseline="-25000">
                <a:solidFill>
                  <a:srgbClr val="000000"/>
                </a:solidFill>
              </a:rPr>
              <a:t>k</a:t>
            </a:r>
            <a:r>
              <a:rPr lang="en-US" altLang="en-US" sz="4000" b="1">
                <a:solidFill>
                  <a:srgbClr val="000000"/>
                </a:solidFill>
              </a:rPr>
              <a:t> and </a:t>
            </a:r>
            <a:r>
              <a:rPr lang="en-US" altLang="en-US" sz="4000" b="1">
                <a:solidFill>
                  <a:srgbClr val="FF0000"/>
                </a:solidFill>
              </a:rPr>
              <a:t>m</a:t>
            </a:r>
            <a:r>
              <a:rPr lang="en-US" altLang="en-US" sz="4000" b="1" baseline="-25000">
                <a:solidFill>
                  <a:srgbClr val="FF0000"/>
                </a:solidFill>
              </a:rPr>
              <a:t>k</a:t>
            </a:r>
            <a:r>
              <a:rPr lang="en-US" altLang="en-US" sz="4000" b="1">
                <a:solidFill>
                  <a:srgbClr val="000000"/>
                </a:solidFill>
              </a:rPr>
              <a:t> so: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457200" y="4114800"/>
            <a:ext cx="8534400" cy="1570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AV. MASS =</a:t>
            </a:r>
            <a:r>
              <a:rPr lang="en-US" altLang="en-US" sz="4800" b="1" u="sng">
                <a:solidFill>
                  <a:srgbClr val="000000"/>
                </a:solidFill>
              </a:rPr>
              <a:t>P</a:t>
            </a:r>
            <a:r>
              <a:rPr lang="en-US" altLang="en-US" sz="48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4800" b="1" u="sng">
                <a:solidFill>
                  <a:srgbClr val="000000"/>
                </a:solidFill>
              </a:rPr>
              <a:t>*</a:t>
            </a:r>
            <a:r>
              <a:rPr lang="en-US" altLang="en-US" sz="4800" b="1" u="sng">
                <a:solidFill>
                  <a:srgbClr val="FF0000"/>
                </a:solidFill>
              </a:rPr>
              <a:t>m</a:t>
            </a:r>
            <a:r>
              <a:rPr lang="en-US" altLang="en-US" sz="4800" b="1" u="sng" baseline="-25000">
                <a:solidFill>
                  <a:srgbClr val="FF0000"/>
                </a:solidFill>
              </a:rPr>
              <a:t>1</a:t>
            </a:r>
            <a:r>
              <a:rPr lang="en-US" altLang="en-US" sz="4800" b="1" u="sng">
                <a:solidFill>
                  <a:srgbClr val="000000"/>
                </a:solidFill>
              </a:rPr>
              <a:t>+</a:t>
            </a:r>
            <a:r>
              <a:rPr lang="en-US" altLang="en-US" sz="4800" b="1" u="sng"/>
              <a:t>P</a:t>
            </a:r>
            <a:r>
              <a:rPr lang="en-US" altLang="en-US" sz="4800" b="1" u="sng" baseline="-25000"/>
              <a:t>2</a:t>
            </a:r>
            <a:r>
              <a:rPr lang="en-US" altLang="en-US" sz="4800" b="1" u="sng">
                <a:solidFill>
                  <a:srgbClr val="000000"/>
                </a:solidFill>
              </a:rPr>
              <a:t>*</a:t>
            </a:r>
            <a:r>
              <a:rPr lang="en-US" altLang="en-US" sz="4800" b="1" u="sng">
                <a:solidFill>
                  <a:srgbClr val="FF0000"/>
                </a:solidFill>
              </a:rPr>
              <a:t>m</a:t>
            </a:r>
            <a:r>
              <a:rPr lang="en-US" altLang="en-US" sz="4800" b="1" u="sng" baseline="-25000">
                <a:solidFill>
                  <a:srgbClr val="FF0000"/>
                </a:solidFill>
              </a:rPr>
              <a:t>2</a:t>
            </a:r>
            <a:r>
              <a:rPr lang="en-US" altLang="en-US" sz="4800" b="1" u="sng">
                <a:solidFill>
                  <a:srgbClr val="000000"/>
                </a:solidFill>
              </a:rPr>
              <a:t> +…..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				100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76200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: Average mass is  computable from fractional abundances </a:t>
            </a:r>
            <a:r>
              <a:rPr lang="en-US" altLang="en-US" sz="3600" b="1">
                <a:solidFill>
                  <a:srgbClr val="0000FF"/>
                </a:solidFill>
              </a:rPr>
              <a:t>f</a:t>
            </a:r>
            <a:r>
              <a:rPr lang="en-US" altLang="en-US" sz="3600" b="1" baseline="-25000">
                <a:solidFill>
                  <a:srgbClr val="0000FF"/>
                </a:solidFill>
              </a:rPr>
              <a:t>k</a:t>
            </a:r>
            <a:r>
              <a:rPr lang="en-US" altLang="en-US" sz="3600" b="1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00"/>
                </a:solidFill>
              </a:rPr>
              <a:t>and </a:t>
            </a:r>
            <a:r>
              <a:rPr lang="en-US" altLang="en-US" sz="3600" b="1">
                <a:solidFill>
                  <a:srgbClr val="FF0000"/>
                </a:solidFill>
              </a:rPr>
              <a:t>m</a:t>
            </a:r>
            <a:r>
              <a:rPr lang="en-US" altLang="en-US" sz="3600" b="1" baseline="-25000">
                <a:solidFill>
                  <a:srgbClr val="FF0000"/>
                </a:solidFill>
              </a:rPr>
              <a:t>k</a:t>
            </a:r>
            <a:r>
              <a:rPr lang="en-US" altLang="en-US" sz="3600" b="1">
                <a:solidFill>
                  <a:srgbClr val="FF0000"/>
                </a:solidFill>
              </a:rPr>
              <a:t> </a:t>
            </a:r>
            <a:r>
              <a:rPr lang="en-US" altLang="en-US" sz="3600" b="1">
                <a:solidFill>
                  <a:srgbClr val="000000"/>
                </a:solidFill>
              </a:rPr>
              <a:t>so:</a:t>
            </a:r>
            <a:endParaRPr lang="en-US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94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4" grpId="0"/>
      <p:bldP spid="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2"/>
          <p:cNvSpPr txBox="1">
            <a:spLocks noChangeArrowheads="1"/>
          </p:cNvSpPr>
          <p:nvPr/>
        </p:nvSpPr>
        <p:spPr bwMode="auto">
          <a:xfrm>
            <a:off x="152400" y="95250"/>
            <a:ext cx="7391400" cy="9540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In- class example with mercury: </a:t>
            </a:r>
            <a:r>
              <a:rPr lang="en-US" altLang="en-US" sz="2800" b="1">
                <a:solidFill>
                  <a:srgbClr val="FF0000"/>
                </a:solidFill>
              </a:rPr>
              <a:t>Compute the average mass of Hg from abundance data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08075" y="3865563"/>
          <a:ext cx="207964" cy="365276"/>
        </p:xfrm>
        <a:graphic>
          <a:graphicData uri="http://schemas.openxmlformats.org/drawingml/2006/table">
            <a:tbl>
              <a:tblPr/>
              <a:tblGrid>
                <a:gridCol w="20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282" marR="91282" marT="45478" marB="454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066800"/>
          <a:ext cx="7010400" cy="481852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073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9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1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4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# p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#n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Isotope mass, 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en-US" sz="3200" b="1" baseline="-25000" dirty="0" err="1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3200" b="1" baseline="-250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en-US" sz="3200" b="1" baseline="-25000" dirty="0" err="1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 *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3200" b="1" baseline="-250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sz="3200" b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288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118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198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9.5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8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119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199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15.8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8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28.6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8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121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201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12.4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8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202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27.5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0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124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204</a:t>
                      </a:r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6.2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2057400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1881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172200" y="2743200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3144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096000" y="3352800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5720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172200" y="4038600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2492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48400" y="4572000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5555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248400" y="5181600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1246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696200" y="2286000"/>
            <a:ext cx="1447800" cy="16319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Sum=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20057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71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14400" y="2484438"/>
            <a:ext cx="79248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en-US" altLang="en-US" sz="4800">
                <a:solidFill>
                  <a:srgbClr val="000000"/>
                </a:solidFill>
              </a:rPr>
              <a:t>Average mass of Hg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rgbClr val="000000"/>
                </a:solidFill>
              </a:rPr>
              <a:t>	=</a:t>
            </a:r>
            <a:r>
              <a:rPr lang="en-US" altLang="en-US" sz="4800" b="1" u="sng">
                <a:solidFill>
                  <a:srgbClr val="000000"/>
                </a:solidFill>
              </a:rPr>
              <a:t>20057  </a:t>
            </a:r>
            <a:r>
              <a:rPr lang="en-US" altLang="en-US" sz="4800" b="1">
                <a:solidFill>
                  <a:srgbClr val="000000"/>
                </a:solidFill>
              </a:rPr>
              <a:t>=200.57</a:t>
            </a:r>
            <a:endParaRPr lang="en-US" altLang="en-US" sz="4800" b="1" u="sng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	     100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0" y="914400"/>
            <a:ext cx="8686800" cy="15700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AV. MASS =</a:t>
            </a:r>
            <a:r>
              <a:rPr lang="en-US" altLang="en-US" sz="4800" b="1" u="sng">
                <a:solidFill>
                  <a:srgbClr val="000000"/>
                </a:solidFill>
              </a:rPr>
              <a:t>P</a:t>
            </a:r>
            <a:r>
              <a:rPr lang="en-US" altLang="en-US" sz="4800" b="1" u="sng" baseline="-25000">
                <a:solidFill>
                  <a:srgbClr val="000000"/>
                </a:solidFill>
              </a:rPr>
              <a:t>1</a:t>
            </a:r>
            <a:r>
              <a:rPr lang="en-US" altLang="en-US" sz="4800" b="1" u="sng">
                <a:solidFill>
                  <a:srgbClr val="000000"/>
                </a:solidFill>
              </a:rPr>
              <a:t>*</a:t>
            </a:r>
            <a:r>
              <a:rPr lang="en-US" altLang="en-US" sz="4800" b="1" u="sng">
                <a:solidFill>
                  <a:srgbClr val="FF0000"/>
                </a:solidFill>
              </a:rPr>
              <a:t>m</a:t>
            </a:r>
            <a:r>
              <a:rPr lang="en-US" altLang="en-US" sz="4800" b="1" u="sng" baseline="-25000">
                <a:solidFill>
                  <a:srgbClr val="FF0000"/>
                </a:solidFill>
              </a:rPr>
              <a:t>1</a:t>
            </a:r>
            <a:r>
              <a:rPr lang="en-US" altLang="en-US" sz="4800" b="1" u="sng">
                <a:solidFill>
                  <a:srgbClr val="000000"/>
                </a:solidFill>
              </a:rPr>
              <a:t>+</a:t>
            </a:r>
            <a:r>
              <a:rPr lang="en-US" altLang="en-US" sz="4800" b="1" u="sng"/>
              <a:t>P</a:t>
            </a:r>
            <a:r>
              <a:rPr lang="en-US" altLang="en-US" sz="4800" b="1" u="sng" baseline="-25000"/>
              <a:t>2</a:t>
            </a:r>
            <a:r>
              <a:rPr lang="en-US" altLang="en-US" sz="4800" b="1" u="sng">
                <a:solidFill>
                  <a:srgbClr val="000000"/>
                </a:solidFill>
              </a:rPr>
              <a:t>*</a:t>
            </a:r>
            <a:r>
              <a:rPr lang="en-US" altLang="en-US" sz="4800" b="1" u="sng">
                <a:solidFill>
                  <a:srgbClr val="FF0000"/>
                </a:solidFill>
              </a:rPr>
              <a:t>m</a:t>
            </a:r>
            <a:r>
              <a:rPr lang="en-US" altLang="en-US" sz="4800" b="1" u="sng" baseline="-25000">
                <a:solidFill>
                  <a:srgbClr val="FF0000"/>
                </a:solidFill>
              </a:rPr>
              <a:t>2</a:t>
            </a:r>
            <a:r>
              <a:rPr lang="en-US" altLang="en-US" sz="4800" b="1" u="sng">
                <a:solidFill>
                  <a:srgbClr val="000000"/>
                </a:solidFill>
              </a:rPr>
              <a:t> +…..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				100</a:t>
            </a:r>
          </a:p>
        </p:txBody>
      </p:sp>
    </p:spTree>
    <p:extLst>
      <p:ext uri="{BB962C8B-B14F-4D97-AF65-F5344CB8AC3E}">
        <p14:creationId xmlns:p14="http://schemas.microsoft.com/office/powerpoint/2010/main" val="13177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177800" y="179388"/>
            <a:ext cx="8991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>
                <a:solidFill>
                  <a:srgbClr val="000000"/>
                </a:solidFill>
              </a:rPr>
              <a:t>One more `U-Do-it’ Example: 					Boron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2481263"/>
            <a:ext cx="47244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baseline="30000">
                <a:solidFill>
                  <a:srgbClr val="FF0000"/>
                </a:solidFill>
              </a:rPr>
              <a:t>11</a:t>
            </a:r>
            <a:r>
              <a:rPr lang="en-US" altLang="en-US" sz="4400">
                <a:solidFill>
                  <a:srgbClr val="000000"/>
                </a:solidFill>
              </a:rPr>
              <a:t>B             81%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baseline="30000">
                <a:solidFill>
                  <a:srgbClr val="FF0000"/>
                </a:solidFill>
              </a:rPr>
              <a:t>10</a:t>
            </a:r>
            <a:r>
              <a:rPr lang="en-US" altLang="en-US" sz="4400">
                <a:solidFill>
                  <a:srgbClr val="000000"/>
                </a:solidFill>
              </a:rPr>
              <a:t>B             19%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0" y="1871663"/>
            <a:ext cx="6324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u="sng">
                <a:solidFill>
                  <a:srgbClr val="000000"/>
                </a:solidFill>
              </a:rPr>
              <a:t>Isotope       P= % abundance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0" y="2679700"/>
            <a:ext cx="2743200" cy="13223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</a:rPr>
              <a:t>Average B mass ???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0" y="5273675"/>
            <a:ext cx="3657600" cy="12001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u="sng">
                <a:solidFill>
                  <a:srgbClr val="000000"/>
                </a:solidFill>
              </a:rPr>
              <a:t>=81*</a:t>
            </a:r>
            <a:r>
              <a:rPr lang="en-US" altLang="en-US" sz="3600" b="1" u="sng">
                <a:solidFill>
                  <a:srgbClr val="FF0000"/>
                </a:solidFill>
              </a:rPr>
              <a:t>11</a:t>
            </a:r>
            <a:r>
              <a:rPr lang="en-US" altLang="en-US" sz="3600" b="1" u="sng">
                <a:solidFill>
                  <a:srgbClr val="000000"/>
                </a:solidFill>
              </a:rPr>
              <a:t> +  19*</a:t>
            </a:r>
            <a:r>
              <a:rPr lang="en-US" altLang="en-US" sz="3600" b="1" u="sng">
                <a:solidFill>
                  <a:srgbClr val="FF0000"/>
                </a:solidFill>
              </a:rPr>
              <a:t>10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    100</a:t>
            </a: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04800" y="4224338"/>
            <a:ext cx="8534400" cy="10763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AV. MASS =</a:t>
            </a:r>
            <a:r>
              <a:rPr lang="en-US" altLang="en-US" b="1" u="sng">
                <a:solidFill>
                  <a:srgbClr val="000000"/>
                </a:solidFill>
              </a:rPr>
              <a:t>P</a:t>
            </a:r>
            <a:r>
              <a:rPr lang="en-US" altLang="en-US" b="1" u="sng" baseline="-25000">
                <a:solidFill>
                  <a:srgbClr val="000000"/>
                </a:solidFill>
              </a:rPr>
              <a:t>1</a:t>
            </a:r>
            <a:r>
              <a:rPr lang="en-US" altLang="en-US" b="1" u="sng">
                <a:solidFill>
                  <a:srgbClr val="000000"/>
                </a:solidFill>
              </a:rPr>
              <a:t>*</a:t>
            </a:r>
            <a:r>
              <a:rPr lang="en-US" altLang="en-US" b="1" u="sng">
                <a:solidFill>
                  <a:srgbClr val="FF0000"/>
                </a:solidFill>
              </a:rPr>
              <a:t>m</a:t>
            </a:r>
            <a:r>
              <a:rPr lang="en-US" altLang="en-US" b="1" u="sng" baseline="-25000">
                <a:solidFill>
                  <a:srgbClr val="FF0000"/>
                </a:solidFill>
              </a:rPr>
              <a:t>1</a:t>
            </a:r>
            <a:r>
              <a:rPr lang="en-US" altLang="en-US" b="1" u="sng">
                <a:solidFill>
                  <a:srgbClr val="000000"/>
                </a:solidFill>
              </a:rPr>
              <a:t>+</a:t>
            </a:r>
            <a:r>
              <a:rPr lang="en-US" altLang="en-US" b="1" u="sng"/>
              <a:t>P</a:t>
            </a:r>
            <a:r>
              <a:rPr lang="en-US" altLang="en-US" b="1" u="sng" baseline="-25000"/>
              <a:t>2</a:t>
            </a:r>
            <a:r>
              <a:rPr lang="en-US" altLang="en-US" b="1" u="sng">
                <a:solidFill>
                  <a:srgbClr val="000000"/>
                </a:solidFill>
              </a:rPr>
              <a:t>*</a:t>
            </a:r>
            <a:r>
              <a:rPr lang="en-US" altLang="en-US" b="1" u="sng">
                <a:solidFill>
                  <a:srgbClr val="FF0000"/>
                </a:solidFill>
              </a:rPr>
              <a:t>m</a:t>
            </a:r>
            <a:r>
              <a:rPr lang="en-US" altLang="en-US" b="1" u="sng" baseline="-25000">
                <a:solidFill>
                  <a:srgbClr val="FF0000"/>
                </a:solidFill>
              </a:rPr>
              <a:t>2</a:t>
            </a:r>
            <a:r>
              <a:rPr lang="en-US" altLang="en-US" b="1" u="sng">
                <a:solidFill>
                  <a:srgbClr val="000000"/>
                </a:solidFill>
              </a:rPr>
              <a:t> +…..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				100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77000" y="5459413"/>
            <a:ext cx="2209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/>
              <a:t>=</a:t>
            </a:r>
            <a:r>
              <a:rPr lang="en-US" altLang="en-US" sz="4800" b="1">
                <a:solidFill>
                  <a:srgbClr val="FF0000"/>
                </a:solidFill>
              </a:rPr>
              <a:t>10.81 </a:t>
            </a:r>
          </a:p>
        </p:txBody>
      </p:sp>
    </p:spTree>
    <p:extLst>
      <p:ext uri="{BB962C8B-B14F-4D97-AF65-F5344CB8AC3E}">
        <p14:creationId xmlns:p14="http://schemas.microsoft.com/office/powerpoint/2010/main" val="367022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Image result for exhausted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534400" cy="56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685800" y="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Need more, or are you exhausted ???</a:t>
            </a:r>
          </a:p>
        </p:txBody>
      </p:sp>
    </p:spTree>
    <p:extLst>
      <p:ext uri="{BB962C8B-B14F-4D97-AF65-F5344CB8AC3E}">
        <p14:creationId xmlns:p14="http://schemas.microsoft.com/office/powerpoint/2010/main" val="40992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685800" y="1676400"/>
            <a:ext cx="533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30000">
                <a:solidFill>
                  <a:srgbClr val="000000"/>
                </a:solidFill>
              </a:rPr>
              <a:t>1</a:t>
            </a:r>
            <a:r>
              <a:rPr lang="en-US" altLang="en-US" sz="2800">
                <a:solidFill>
                  <a:srgbClr val="000000"/>
                </a:solidFill>
              </a:rPr>
              <a:t>H	        1.008		99.985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30000">
                <a:solidFill>
                  <a:srgbClr val="000000"/>
                </a:solidFill>
              </a:rPr>
              <a:t>2</a:t>
            </a:r>
            <a:r>
              <a:rPr lang="en-US" altLang="en-US" sz="2800">
                <a:solidFill>
                  <a:srgbClr val="000000"/>
                </a:solidFill>
              </a:rPr>
              <a:t>H	        2	.014	            0.015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5800" y="1219200"/>
            <a:ext cx="685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000000"/>
                </a:solidFill>
              </a:rPr>
              <a:t>Isotope   ~mass       % abundanc</a:t>
            </a:r>
            <a:r>
              <a:rPr lang="en-US" altLang="en-US" sz="2800" u="sng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762000" y="2971800"/>
            <a:ext cx="4953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30000">
                <a:solidFill>
                  <a:srgbClr val="000000"/>
                </a:solidFill>
              </a:rPr>
              <a:t>28</a:t>
            </a:r>
            <a:r>
              <a:rPr lang="en-US" altLang="en-US" sz="2800">
                <a:solidFill>
                  <a:srgbClr val="000000"/>
                </a:solidFill>
              </a:rPr>
              <a:t>Si	      27.98		92.2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30000">
                <a:solidFill>
                  <a:srgbClr val="000000"/>
                </a:solidFill>
              </a:rPr>
              <a:t>29</a:t>
            </a:r>
            <a:r>
              <a:rPr lang="en-US" altLang="en-US" sz="2800">
                <a:solidFill>
                  <a:srgbClr val="000000"/>
                </a:solidFill>
              </a:rPr>
              <a:t>Si          28.98		  4.8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30000">
                <a:solidFill>
                  <a:srgbClr val="000000"/>
                </a:solidFill>
              </a:rPr>
              <a:t>30</a:t>
            </a:r>
            <a:r>
              <a:rPr lang="en-US" altLang="en-US" sz="2800">
                <a:solidFill>
                  <a:srgbClr val="000000"/>
                </a:solidFill>
              </a:rPr>
              <a:t>Si          29.97                  3.0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37893" name="TextBox 4"/>
          <p:cNvSpPr txBox="1">
            <a:spLocks noChangeArrowheads="1"/>
          </p:cNvSpPr>
          <p:nvPr/>
        </p:nvSpPr>
        <p:spPr bwMode="auto">
          <a:xfrm>
            <a:off x="457200" y="1524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In Case you aren’t exhausted: estimate average atomic masses for elements below</a:t>
            </a:r>
          </a:p>
        </p:txBody>
      </p:sp>
      <p:sp>
        <p:nvSpPr>
          <p:cNvPr id="37894" name="TextBox 5"/>
          <p:cNvSpPr txBox="1">
            <a:spLocks noChangeArrowheads="1"/>
          </p:cNvSpPr>
          <p:nvPr/>
        </p:nvSpPr>
        <p:spPr bwMode="auto">
          <a:xfrm>
            <a:off x="762000" y="4724400"/>
            <a:ext cx="4953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30000">
                <a:solidFill>
                  <a:srgbClr val="000000"/>
                </a:solidFill>
              </a:rPr>
              <a:t>35</a:t>
            </a:r>
            <a:r>
              <a:rPr lang="en-US" altLang="en-US" sz="2800">
                <a:solidFill>
                  <a:srgbClr val="000000"/>
                </a:solidFill>
              </a:rPr>
              <a:t>Cl	      34.97		  75.8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30000">
                <a:solidFill>
                  <a:srgbClr val="000000"/>
                </a:solidFill>
              </a:rPr>
              <a:t>37</a:t>
            </a:r>
            <a:r>
              <a:rPr lang="en-US" altLang="en-US" sz="2800">
                <a:solidFill>
                  <a:srgbClr val="000000"/>
                </a:solidFill>
              </a:rPr>
              <a:t>Cl	      36.97                  24.2  </a:t>
            </a:r>
          </a:p>
        </p:txBody>
      </p:sp>
      <p:sp>
        <p:nvSpPr>
          <p:cNvPr id="37895" name="TextBox 6"/>
          <p:cNvSpPr txBox="1">
            <a:spLocks noChangeArrowheads="1"/>
          </p:cNvSpPr>
          <p:nvPr/>
        </p:nvSpPr>
        <p:spPr bwMode="auto">
          <a:xfrm>
            <a:off x="6019800" y="1219200"/>
            <a:ext cx="281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</a:rPr>
              <a:t>~ average mass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24600" y="19050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1.008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248400" y="3276600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28.081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172200" y="4876800"/>
            <a:ext cx="1171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35.454</a:t>
            </a:r>
          </a:p>
        </p:txBody>
      </p:sp>
    </p:spTree>
    <p:extLst>
      <p:ext uri="{BB962C8B-B14F-4D97-AF65-F5344CB8AC3E}">
        <p14:creationId xmlns:p14="http://schemas.microsoft.com/office/powerpoint/2010/main" val="8101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62000"/>
            <a:ext cx="7772400" cy="54006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Dividing Up the Periodic Table: The Big Three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1200" y="2895600"/>
            <a:ext cx="2286000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Metals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086600" y="1600200"/>
            <a:ext cx="1371600" cy="1077218"/>
          </a:xfrm>
          <a:prstGeom prst="rect">
            <a:avLst/>
          </a:prstGeom>
          <a:solidFill>
            <a:srgbClr val="EC4454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Non-Metals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914400"/>
            <a:ext cx="2362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Metalloids</a:t>
            </a:r>
            <a:endParaRPr lang="en-US" sz="3200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638800" y="1499175"/>
            <a:ext cx="152400" cy="185738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54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Geography of Periodic Table</a:t>
            </a:r>
            <a:br>
              <a:rPr lang="en-US" dirty="0" smtClean="0"/>
            </a:br>
            <a:r>
              <a:rPr lang="en-US" sz="2000" b="1" dirty="0" smtClean="0"/>
              <a:t>see also: text pages 14 -16</a:t>
            </a:r>
          </a:p>
        </p:txBody>
      </p:sp>
      <p:pic>
        <p:nvPicPr>
          <p:cNvPr id="9219" name="Picture 3" descr="periodic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057400"/>
            <a:ext cx="7924800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0" y="4876800"/>
            <a:ext cx="1295400" cy="80021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b="1" dirty="0">
                <a:solidFill>
                  <a:srgbClr val="FF0000"/>
                </a:solidFill>
              </a:rPr>
              <a:t>Alkali metals</a:t>
            </a: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 flipV="1">
            <a:off x="11430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600200" y="1600200"/>
            <a:ext cx="1828800" cy="7016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259C"/>
                </a:solidFill>
              </a:rPr>
              <a:t>Alkaline earth metals</a:t>
            </a:r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 flipH="1">
            <a:off x="1600200" y="2362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 flipH="1">
            <a:off x="7772400" y="21336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7086600" y="2057400"/>
            <a:ext cx="20574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9900"/>
                </a:solidFill>
              </a:rPr>
              <a:t>Noble gases</a:t>
            </a:r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 flipH="1">
            <a:off x="1905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>
            <a:off x="1828800" y="33528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5410200" y="33528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2590800" y="4343400"/>
            <a:ext cx="2362200" cy="4308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CC0000"/>
                </a:solidFill>
              </a:rPr>
              <a:t>Transition metals</a:t>
            </a:r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H="1">
            <a:off x="71628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V="1">
            <a:off x="71628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7239000" y="4457827"/>
            <a:ext cx="1371600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259C"/>
                </a:solidFill>
              </a:rPr>
              <a:t>halogens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2857500" y="4757586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</a:rPr>
              <a:t>lanthanides</a:t>
            </a: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2895600" y="5181600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actinides</a:t>
            </a:r>
          </a:p>
        </p:txBody>
      </p:sp>
      <p:sp>
        <p:nvSpPr>
          <p:cNvPr id="9235" name="Line 20"/>
          <p:cNvSpPr>
            <a:spLocks noChangeShapeType="1"/>
          </p:cNvSpPr>
          <p:nvPr/>
        </p:nvSpPr>
        <p:spPr bwMode="auto">
          <a:xfrm>
            <a:off x="5486400" y="2956729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3657599" y="1371600"/>
            <a:ext cx="1676399" cy="116955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Noble metals</a:t>
            </a:r>
          </a:p>
          <a:p>
            <a:pPr>
              <a:spcBef>
                <a:spcPct val="50000"/>
              </a:spcBef>
            </a:pPr>
            <a:r>
              <a:rPr lang="en-US" sz="2000" b="1" dirty="0"/>
              <a:t>Ag, Au, Pt (Cu)</a:t>
            </a:r>
          </a:p>
        </p:txBody>
      </p:sp>
      <p:sp>
        <p:nvSpPr>
          <p:cNvPr id="69654" name="Line 22"/>
          <p:cNvSpPr>
            <a:spLocks noChangeShapeType="1"/>
          </p:cNvSpPr>
          <p:nvPr/>
        </p:nvSpPr>
        <p:spPr bwMode="auto">
          <a:xfrm>
            <a:off x="4648200" y="3505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5" name="Line 23"/>
          <p:cNvSpPr>
            <a:spLocks noChangeShapeType="1"/>
          </p:cNvSpPr>
          <p:nvPr/>
        </p:nvSpPr>
        <p:spPr bwMode="auto">
          <a:xfrm>
            <a:off x="4648200" y="3505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9" name="Line 24"/>
          <p:cNvSpPr>
            <a:spLocks noChangeShapeType="1"/>
          </p:cNvSpPr>
          <p:nvPr/>
        </p:nvSpPr>
        <p:spPr bwMode="auto">
          <a:xfrm>
            <a:off x="4648200" y="4572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5486400" y="1108502"/>
            <a:ext cx="2133600" cy="83099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Main group elements</a:t>
            </a:r>
          </a:p>
        </p:txBody>
      </p:sp>
      <p:sp>
        <p:nvSpPr>
          <p:cNvPr id="69658" name="Line 26"/>
          <p:cNvSpPr>
            <a:spLocks noChangeShapeType="1"/>
          </p:cNvSpPr>
          <p:nvPr/>
        </p:nvSpPr>
        <p:spPr bwMode="auto">
          <a:xfrm>
            <a:off x="5410200" y="160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9" name="Line 27"/>
          <p:cNvSpPr>
            <a:spLocks noChangeShapeType="1"/>
          </p:cNvSpPr>
          <p:nvPr/>
        </p:nvSpPr>
        <p:spPr bwMode="auto">
          <a:xfrm>
            <a:off x="76200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0" name="Line 28"/>
          <p:cNvSpPr>
            <a:spLocks noChangeShapeType="1"/>
          </p:cNvSpPr>
          <p:nvPr/>
        </p:nvSpPr>
        <p:spPr bwMode="auto">
          <a:xfrm>
            <a:off x="5410200" y="1905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61" name="Text Box 29"/>
          <p:cNvSpPr txBox="1">
            <a:spLocks noChangeArrowheads="1"/>
          </p:cNvSpPr>
          <p:nvPr/>
        </p:nvSpPr>
        <p:spPr bwMode="auto">
          <a:xfrm>
            <a:off x="5029200" y="5486400"/>
            <a:ext cx="41148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Know names of regions in yellow boxes too</a:t>
            </a:r>
          </a:p>
        </p:txBody>
      </p:sp>
      <p:sp>
        <p:nvSpPr>
          <p:cNvPr id="69662" name="Text Box 30"/>
          <p:cNvSpPr txBox="1">
            <a:spLocks noChangeArrowheads="1"/>
          </p:cNvSpPr>
          <p:nvPr/>
        </p:nvSpPr>
        <p:spPr bwMode="auto">
          <a:xfrm>
            <a:off x="228600" y="5670550"/>
            <a:ext cx="4495800" cy="83099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Know where </a:t>
            </a:r>
            <a:r>
              <a:rPr lang="en-US" b="1" dirty="0">
                <a:latin typeface="Arial Rounded MT Bold" pitchFamily="34" charset="0"/>
              </a:rPr>
              <a:t>metals, metalloids</a:t>
            </a:r>
            <a:r>
              <a:rPr lang="en-US" dirty="0"/>
              <a:t> and </a:t>
            </a:r>
            <a:r>
              <a:rPr lang="en-US" b="1" dirty="0">
                <a:latin typeface="Arial Rounded MT Bold" pitchFamily="34" charset="0"/>
              </a:rPr>
              <a:t>non metals</a:t>
            </a:r>
            <a:r>
              <a:rPr lang="en-US" dirty="0"/>
              <a:t> are</a:t>
            </a:r>
          </a:p>
        </p:txBody>
      </p:sp>
      <p:sp>
        <p:nvSpPr>
          <p:cNvPr id="69663" name="Line 31"/>
          <p:cNvSpPr>
            <a:spLocks noChangeShapeType="1"/>
          </p:cNvSpPr>
          <p:nvPr/>
        </p:nvSpPr>
        <p:spPr bwMode="auto">
          <a:xfrm>
            <a:off x="4648200" y="3505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64" name="Line 32"/>
          <p:cNvSpPr>
            <a:spLocks noChangeShapeType="1"/>
          </p:cNvSpPr>
          <p:nvPr/>
        </p:nvSpPr>
        <p:spPr bwMode="auto">
          <a:xfrm>
            <a:off x="46482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665" name="Line 33"/>
          <p:cNvSpPr>
            <a:spLocks noChangeShapeType="1"/>
          </p:cNvSpPr>
          <p:nvPr/>
        </p:nvSpPr>
        <p:spPr bwMode="auto">
          <a:xfrm>
            <a:off x="4419600" y="2362200"/>
            <a:ext cx="228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4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7" grpId="0" animBg="1"/>
      <p:bldP spid="69638" grpId="0" animBg="1"/>
      <p:bldP spid="69639" grpId="0" animBg="1"/>
      <p:bldP spid="69640" grpId="0" animBg="1"/>
      <p:bldP spid="69641" grpId="0" animBg="1"/>
      <p:bldP spid="69642" grpId="0" animBg="1"/>
      <p:bldP spid="69643" grpId="0" animBg="1"/>
      <p:bldP spid="69644" grpId="0" animBg="1"/>
      <p:bldP spid="69646" grpId="0" animBg="1"/>
      <p:bldP spid="69647" grpId="0" animBg="1"/>
      <p:bldP spid="69648" grpId="0" animBg="1"/>
      <p:bldP spid="69649" grpId="0" animBg="1"/>
      <p:bldP spid="69650" grpId="0"/>
      <p:bldP spid="69651" grpId="0"/>
      <p:bldP spid="69653" grpId="0" animBg="1"/>
      <p:bldP spid="69654" grpId="0" animBg="1"/>
      <p:bldP spid="69655" grpId="0" animBg="1"/>
      <p:bldP spid="69657" grpId="0" animBg="1"/>
      <p:bldP spid="69658" grpId="0" animBg="1"/>
      <p:bldP spid="69659" grpId="0" animBg="1"/>
      <p:bldP spid="69660" grpId="0" animBg="1"/>
      <p:bldP spid="69661" grpId="0" animBg="1"/>
      <p:bldP spid="69662" grpId="0" animBg="1"/>
      <p:bldP spid="69663" grpId="0" animBg="1"/>
      <p:bldP spid="69664" grpId="0" animBg="1"/>
      <p:bldP spid="696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curious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84334"/>
            <a:ext cx="7315200" cy="531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381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do you remember so far ???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6717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463" y="728238"/>
            <a:ext cx="7773074" cy="54015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33357" y="457200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In-Class </a:t>
            </a:r>
            <a:r>
              <a:rPr lang="en-US" sz="4000" dirty="0" smtClean="0"/>
              <a:t>Point-to-it</a:t>
            </a:r>
            <a:r>
              <a:rPr lang="en-US" sz="4000" dirty="0" smtClean="0"/>
              <a:t> </a:t>
            </a:r>
            <a:r>
              <a:rPr lang="en-US" sz="4000" dirty="0" smtClean="0"/>
              <a:t>Periodic Table Geography Practice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317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7504" y="313729"/>
            <a:ext cx="7772400" cy="563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902344"/>
              </p:ext>
            </p:extLst>
          </p:nvPr>
        </p:nvGraphicFramePr>
        <p:xfrm>
          <a:off x="228600" y="1219200"/>
          <a:ext cx="8915401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2598">
                  <a:extLst>
                    <a:ext uri="{9D8B030D-6E8A-4147-A177-3AD203B41FA5}">
                      <a16:colId xmlns:a16="http://schemas.microsoft.com/office/drawing/2014/main" val="2590391588"/>
                    </a:ext>
                  </a:extLst>
                </a:gridCol>
                <a:gridCol w="1031002">
                  <a:extLst>
                    <a:ext uri="{9D8B030D-6E8A-4147-A177-3AD203B41FA5}">
                      <a16:colId xmlns:a16="http://schemas.microsoft.com/office/drawing/2014/main" val="171554168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745724809"/>
                    </a:ext>
                  </a:extLst>
                </a:gridCol>
                <a:gridCol w="693957">
                  <a:extLst>
                    <a:ext uri="{9D8B030D-6E8A-4147-A177-3AD203B41FA5}">
                      <a16:colId xmlns:a16="http://schemas.microsoft.com/office/drawing/2014/main" val="2082292254"/>
                    </a:ext>
                  </a:extLst>
                </a:gridCol>
                <a:gridCol w="1058643">
                  <a:extLst>
                    <a:ext uri="{9D8B030D-6E8A-4147-A177-3AD203B41FA5}">
                      <a16:colId xmlns:a16="http://schemas.microsoft.com/office/drawing/2014/main" val="2632751175"/>
                    </a:ext>
                  </a:extLst>
                </a:gridCol>
                <a:gridCol w="811772">
                  <a:extLst>
                    <a:ext uri="{9D8B030D-6E8A-4147-A177-3AD203B41FA5}">
                      <a16:colId xmlns:a16="http://schemas.microsoft.com/office/drawing/2014/main" val="3387834609"/>
                    </a:ext>
                  </a:extLst>
                </a:gridCol>
                <a:gridCol w="1293642">
                  <a:extLst>
                    <a:ext uri="{9D8B030D-6E8A-4147-A177-3AD203B41FA5}">
                      <a16:colId xmlns:a16="http://schemas.microsoft.com/office/drawing/2014/main" val="4046200093"/>
                    </a:ext>
                  </a:extLst>
                </a:gridCol>
                <a:gridCol w="961590">
                  <a:extLst>
                    <a:ext uri="{9D8B030D-6E8A-4147-A177-3AD203B41FA5}">
                      <a16:colId xmlns:a16="http://schemas.microsoft.com/office/drawing/2014/main" val="73973358"/>
                    </a:ext>
                  </a:extLst>
                </a:gridCol>
                <a:gridCol w="971597">
                  <a:extLst>
                    <a:ext uri="{9D8B030D-6E8A-4147-A177-3AD203B41FA5}">
                      <a16:colId xmlns:a16="http://schemas.microsoft.com/office/drawing/2014/main" val="31432596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Symbol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Main group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Transition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Metalloid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Alkali metal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Alkaline earth metal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Halogen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Noble Gas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6709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922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Cu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3258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9296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521764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25390" y="3021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189177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628900" y="2209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20979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625390" y="267146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383704" y="2590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190986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01616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1524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U-PICK : Which categories of element type do each of the elements fall into here 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341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3600" smtClean="0"/>
              <a:t>Representing Elements with Atomic symbols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91440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 p = </a:t>
            </a:r>
            <a:r>
              <a:rPr lang="en-US" altLang="en-US" sz="2800" b="1" i="1">
                <a:solidFill>
                  <a:srgbClr val="FF0000"/>
                </a:solidFill>
              </a:rPr>
              <a:t>atomic number</a:t>
            </a:r>
            <a:r>
              <a:rPr lang="en-US" altLang="en-US" sz="2800" b="1">
                <a:solidFill>
                  <a:srgbClr val="FF0000"/>
                </a:solidFill>
              </a:rPr>
              <a:t> (Z)  defines element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 p</a:t>
            </a:r>
            <a:r>
              <a:rPr lang="en-US" altLang="en-US" sz="2800">
                <a:solidFill>
                  <a:srgbClr val="000000"/>
                </a:solidFill>
              </a:rPr>
              <a:t> + </a:t>
            </a:r>
            <a:r>
              <a:rPr lang="en-US" altLang="en-US" sz="2800" b="1">
                <a:solidFill>
                  <a:srgbClr val="0000CC"/>
                </a:solidFill>
              </a:rPr>
              <a:t>n</a:t>
            </a:r>
            <a:r>
              <a:rPr lang="en-US" altLang="en-US" sz="2800">
                <a:solidFill>
                  <a:srgbClr val="0000CC"/>
                </a:solidFill>
              </a:rPr>
              <a:t> </a:t>
            </a:r>
            <a:r>
              <a:rPr lang="en-US" altLang="en-US" sz="2800">
                <a:solidFill>
                  <a:srgbClr val="000000"/>
                </a:solidFill>
              </a:rPr>
              <a:t>= </a:t>
            </a:r>
            <a:r>
              <a:rPr lang="en-US" altLang="en-US" sz="2800" b="1" i="1">
                <a:solidFill>
                  <a:srgbClr val="000000"/>
                </a:solidFill>
              </a:rPr>
              <a:t>mass number=</a:t>
            </a:r>
            <a:r>
              <a:rPr lang="en-US" altLang="en-US" sz="2800" b="1">
                <a:solidFill>
                  <a:srgbClr val="000000"/>
                </a:solidFill>
              </a:rPr>
              <a:t>M  (several choices for an element)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  p = </a:t>
            </a:r>
            <a:r>
              <a:rPr lang="en-US" altLang="en-US" sz="2800" b="1">
                <a:solidFill>
                  <a:schemeClr val="accent2"/>
                </a:solidFill>
              </a:rPr>
              <a:t>e</a:t>
            </a:r>
            <a:r>
              <a:rPr lang="en-US" altLang="en-US" sz="2800" b="1">
                <a:solidFill>
                  <a:srgbClr val="000000"/>
                </a:solidFill>
              </a:rPr>
              <a:t>  in neutral atom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>
                <a:solidFill>
                  <a:srgbClr val="000000"/>
                </a:solidFill>
              </a:rPr>
              <a:t>Isotope </a:t>
            </a:r>
            <a:r>
              <a:rPr lang="en-US" altLang="en-US" sz="2800" b="1">
                <a:solidFill>
                  <a:srgbClr val="000000"/>
                </a:solidFill>
              </a:rPr>
              <a:t>= element with  specific count of</a:t>
            </a:r>
            <a:r>
              <a:rPr lang="en-US" altLang="en-US" sz="2800" b="1">
                <a:solidFill>
                  <a:srgbClr val="0000CC"/>
                </a:solidFill>
              </a:rPr>
              <a:t> n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1400" y="3962400"/>
            <a:ext cx="28956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aseline="30000" dirty="0">
                <a:solidFill>
                  <a:srgbClr val="000000"/>
                </a:solidFill>
              </a:rPr>
              <a:t> </a:t>
            </a:r>
            <a:r>
              <a:rPr lang="en-US" altLang="en-US" sz="4800" dirty="0">
                <a:solidFill>
                  <a:srgbClr val="000000"/>
                </a:solidFill>
              </a:rPr>
              <a:t>     </a:t>
            </a:r>
            <a:r>
              <a:rPr lang="en-US" altLang="en-US" sz="4800" baseline="30000" dirty="0">
                <a:solidFill>
                  <a:srgbClr val="000000"/>
                </a:solidFill>
              </a:rPr>
              <a:t> </a:t>
            </a:r>
            <a:r>
              <a:rPr lang="en-US" altLang="en-US" sz="4800" dirty="0">
                <a:solidFill>
                  <a:srgbClr val="000000"/>
                </a:solidFill>
              </a:rPr>
              <a:t> </a:t>
            </a:r>
            <a:r>
              <a:rPr lang="en-US" altLang="en-US" sz="6000" dirty="0">
                <a:solidFill>
                  <a:srgbClr val="000000"/>
                </a:solidFill>
              </a:rPr>
              <a:t>Z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000" baseline="30000" dirty="0">
                <a:solidFill>
                  <a:srgbClr val="000000"/>
                </a:solidFill>
              </a:rPr>
              <a:t>        </a:t>
            </a:r>
            <a:r>
              <a:rPr lang="en-US" altLang="en-US" sz="6000" b="1" baseline="30000" dirty="0">
                <a:solidFill>
                  <a:srgbClr val="FF0000"/>
                </a:solidFill>
              </a:rPr>
              <a:t>p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48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dirty="0">
                <a:solidFill>
                  <a:srgbClr val="000000"/>
                </a:solidFill>
              </a:rPr>
              <a:t>   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191000" y="3352800"/>
            <a:ext cx="609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en-US" altLang="en-US" b="1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4038600"/>
            <a:ext cx="3733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00"/>
                </a:solidFill>
              </a:rPr>
              <a:t>How to represent an isotope </a:t>
            </a:r>
            <a:endParaRPr lang="en-US" alt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0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taylormadescience.com/wp-content/uploads/2014/04/periodic-ta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81200"/>
            <a:ext cx="3276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5486400" y="1143000"/>
            <a:ext cx="3124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Chemist’s C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14800" y="2743200"/>
            <a:ext cx="1828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FF0000"/>
                </a:solidFill>
                <a:sym typeface="Symbol" panose="05050102010706020507" pitchFamily="18" charset="2"/>
              </a:rPr>
              <a:t></a:t>
            </a:r>
            <a:endParaRPr lang="en-US" altLang="en-US" sz="9600">
              <a:solidFill>
                <a:srgbClr val="FF0000"/>
              </a:solidFill>
            </a:endParaRPr>
          </a:p>
        </p:txBody>
      </p:sp>
      <p:pic>
        <p:nvPicPr>
          <p:cNvPr id="25605" name="Picture 2" descr="Image result for carbon 12 isotope symb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2963863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Box 6"/>
          <p:cNvSpPr txBox="1">
            <a:spLocks noChangeArrowheads="1"/>
          </p:cNvSpPr>
          <p:nvPr/>
        </p:nvSpPr>
        <p:spPr bwMode="auto">
          <a:xfrm>
            <a:off x="533400" y="1143000"/>
            <a:ext cx="381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Isotopic C (</a:t>
            </a:r>
            <a:r>
              <a:rPr lang="en-US" altLang="en-US" sz="4000" b="1" baseline="30000">
                <a:solidFill>
                  <a:srgbClr val="000000"/>
                </a:solidFill>
              </a:rPr>
              <a:t>12</a:t>
            </a:r>
            <a:r>
              <a:rPr lang="en-US" altLang="en-US" sz="4000" b="1">
                <a:solidFill>
                  <a:srgbClr val="000000"/>
                </a:solidFill>
              </a:rPr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319772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228600" y="457200"/>
            <a:ext cx="6324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U-Do-IT for Neon Isotopes </a:t>
            </a:r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304800" y="1143000"/>
            <a:ext cx="883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FF0000"/>
                </a:solidFill>
              </a:rPr>
              <a:t>Proton count (p</a:t>
            </a:r>
            <a:r>
              <a:rPr lang="en-US" altLang="en-US" sz="2400" b="1" u="sng" baseline="30000">
                <a:solidFill>
                  <a:srgbClr val="FF0000"/>
                </a:solidFill>
              </a:rPr>
              <a:t>+</a:t>
            </a:r>
            <a:r>
              <a:rPr lang="en-US" altLang="en-US" sz="2400" b="1" u="sng">
                <a:solidFill>
                  <a:srgbClr val="FF0000"/>
                </a:solidFill>
              </a:rPr>
              <a:t>)</a:t>
            </a:r>
            <a:r>
              <a:rPr lang="en-US" altLang="en-US" sz="2400" b="1" u="sng">
                <a:solidFill>
                  <a:srgbClr val="000000"/>
                </a:solidFill>
              </a:rPr>
              <a:t>	 neutron count (</a:t>
            </a:r>
            <a:r>
              <a:rPr lang="en-US" altLang="en-US" sz="2400" b="1" u="sng">
                <a:solidFill>
                  <a:srgbClr val="0070C0"/>
                </a:solidFill>
              </a:rPr>
              <a:t>n</a:t>
            </a:r>
            <a:r>
              <a:rPr lang="en-US" altLang="en-US" sz="2400" b="1" u="sng" baseline="30000">
                <a:solidFill>
                  <a:srgbClr val="0070C0"/>
                </a:solidFill>
              </a:rPr>
              <a:t>o</a:t>
            </a:r>
            <a:r>
              <a:rPr lang="en-US" altLang="en-US" sz="2400" b="1" u="sng">
                <a:solidFill>
                  <a:srgbClr val="000000"/>
                </a:solidFill>
              </a:rPr>
              <a:t>)     </a:t>
            </a:r>
            <a:r>
              <a:rPr lang="en-US" altLang="en-US" sz="2400" b="1" u="sng">
                <a:solidFill>
                  <a:srgbClr val="FF0000"/>
                </a:solidFill>
              </a:rPr>
              <a:t>p</a:t>
            </a:r>
            <a:r>
              <a:rPr lang="en-US" altLang="en-US" sz="2400" b="1" u="sng" baseline="30000">
                <a:solidFill>
                  <a:srgbClr val="FF0000"/>
                </a:solidFill>
              </a:rPr>
              <a:t>+</a:t>
            </a:r>
            <a:r>
              <a:rPr lang="en-US" altLang="en-US" sz="2400" b="1" u="sng">
                <a:solidFill>
                  <a:srgbClr val="000000"/>
                </a:solidFill>
              </a:rPr>
              <a:t> + </a:t>
            </a:r>
            <a:r>
              <a:rPr lang="en-US" altLang="en-US" sz="2400" b="1" u="sng">
                <a:solidFill>
                  <a:srgbClr val="0070C0"/>
                </a:solidFill>
              </a:rPr>
              <a:t>n</a:t>
            </a:r>
            <a:r>
              <a:rPr lang="en-US" altLang="en-US" sz="2400" b="1" u="sng" baseline="30000">
                <a:solidFill>
                  <a:srgbClr val="0070C0"/>
                </a:solidFill>
              </a:rPr>
              <a:t>o</a:t>
            </a:r>
            <a:endParaRPr lang="en-US" altLang="en-US" sz="2400" b="1" u="sng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   </a:t>
            </a:r>
            <a:endParaRPr lang="en-US" altLang="en-US" sz="2800" b="1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1676400"/>
            <a:ext cx="6477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10	</a:t>
            </a:r>
            <a:r>
              <a:rPr lang="en-US" altLang="en-US" sz="3600" b="1">
                <a:solidFill>
                  <a:srgbClr val="000000"/>
                </a:solidFill>
              </a:rPr>
              <a:t>		</a:t>
            </a:r>
            <a:r>
              <a:rPr lang="en-US" altLang="en-US" sz="3600" b="1">
                <a:solidFill>
                  <a:srgbClr val="0000CC"/>
                </a:solidFill>
              </a:rPr>
              <a:t>10</a:t>
            </a:r>
            <a:r>
              <a:rPr lang="en-US" altLang="en-US" sz="3600" b="1">
                <a:solidFill>
                  <a:srgbClr val="000000"/>
                </a:solidFill>
              </a:rPr>
              <a:t>			20	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2667000"/>
            <a:ext cx="678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 </a:t>
            </a:r>
            <a:r>
              <a:rPr lang="en-US" altLang="en-US" sz="3600" b="1">
                <a:solidFill>
                  <a:srgbClr val="FF0000"/>
                </a:solidFill>
              </a:rPr>
              <a:t>10	</a:t>
            </a:r>
            <a:r>
              <a:rPr lang="en-US" altLang="en-US" sz="3600">
                <a:solidFill>
                  <a:srgbClr val="000000"/>
                </a:solidFill>
              </a:rPr>
              <a:t>		 </a:t>
            </a:r>
            <a:r>
              <a:rPr lang="en-US" altLang="en-US" sz="3600" b="1">
                <a:solidFill>
                  <a:srgbClr val="0000CC"/>
                </a:solidFill>
              </a:rPr>
              <a:t>11</a:t>
            </a:r>
            <a:r>
              <a:rPr lang="en-US" altLang="en-US" sz="3600">
                <a:solidFill>
                  <a:srgbClr val="000000"/>
                </a:solidFill>
              </a:rPr>
              <a:t>			 </a:t>
            </a:r>
            <a:r>
              <a:rPr lang="en-US" altLang="en-US" sz="3600" b="1">
                <a:solidFill>
                  <a:srgbClr val="000000"/>
                </a:solidFill>
              </a:rPr>
              <a:t>21</a:t>
            </a:r>
            <a:r>
              <a:rPr lang="en-US" altLang="en-US" sz="3600">
                <a:solidFill>
                  <a:srgbClr val="000000"/>
                </a:solidFill>
              </a:rPr>
              <a:t>		</a:t>
            </a:r>
            <a:endParaRPr lang="en-US" altLang="en-US" sz="3600" b="1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28600" y="3581400"/>
            <a:ext cx="853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10	</a:t>
            </a:r>
            <a:r>
              <a:rPr lang="en-US" altLang="en-US" sz="3600">
                <a:solidFill>
                  <a:srgbClr val="000000"/>
                </a:solidFill>
              </a:rPr>
              <a:t>		</a:t>
            </a:r>
            <a:r>
              <a:rPr lang="en-US" altLang="en-US" sz="3600" b="1">
                <a:solidFill>
                  <a:srgbClr val="0000CC"/>
                </a:solidFill>
              </a:rPr>
              <a:t>12</a:t>
            </a:r>
            <a:r>
              <a:rPr lang="en-US" altLang="en-US" sz="3600">
                <a:solidFill>
                  <a:srgbClr val="000000"/>
                </a:solidFill>
              </a:rPr>
              <a:t>			</a:t>
            </a:r>
            <a:r>
              <a:rPr lang="en-US" altLang="en-US" sz="3600" b="1">
                <a:solidFill>
                  <a:srgbClr val="000000"/>
                </a:solidFill>
              </a:rPr>
              <a:t>22</a:t>
            </a:r>
            <a:r>
              <a:rPr lang="en-US" altLang="en-US" sz="3600">
                <a:solidFill>
                  <a:srgbClr val="000000"/>
                </a:solidFill>
              </a:rPr>
              <a:t>		</a:t>
            </a:r>
            <a:endParaRPr lang="en-US" altLang="en-US" sz="3600" b="1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743200" y="1295400"/>
            <a:ext cx="0" cy="2743200"/>
          </a:xfrm>
          <a:prstGeom prst="line">
            <a:avLst/>
          </a:prstGeom>
          <a:ln w="349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638800" y="1295400"/>
            <a:ext cx="0" cy="2819400"/>
          </a:xfrm>
          <a:prstGeom prst="line">
            <a:avLst/>
          </a:prstGeom>
          <a:ln w="349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9" name="TextBox 15"/>
          <p:cNvSpPr txBox="1">
            <a:spLocks noChangeArrowheads="1"/>
          </p:cNvSpPr>
          <p:nvPr/>
        </p:nvSpPr>
        <p:spPr bwMode="auto">
          <a:xfrm>
            <a:off x="6934200" y="5105400"/>
            <a:ext cx="1752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   </a:t>
            </a:r>
          </a:p>
        </p:txBody>
      </p:sp>
      <p:sp>
        <p:nvSpPr>
          <p:cNvPr id="20490" name="TextBox 13"/>
          <p:cNvSpPr txBox="1">
            <a:spLocks noChangeArrowheads="1"/>
          </p:cNvSpPr>
          <p:nvPr/>
        </p:nvSpPr>
        <p:spPr bwMode="auto">
          <a:xfrm>
            <a:off x="7086600" y="609600"/>
            <a:ext cx="1828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Isotope </a:t>
            </a:r>
            <a:r>
              <a:rPr lang="en-US" altLang="en-US" sz="2800" u="sng">
                <a:solidFill>
                  <a:srgbClr val="000000"/>
                </a:solidFill>
              </a:rPr>
              <a:t>symbol 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315200" y="1600200"/>
            <a:ext cx="1219200" cy="10779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aseline="30000">
                <a:solidFill>
                  <a:srgbClr val="000000"/>
                </a:solidFill>
              </a:rPr>
              <a:t>20</a:t>
            </a:r>
            <a:r>
              <a:rPr lang="en-US" altLang="en-US">
                <a:solidFill>
                  <a:srgbClr val="000000"/>
                </a:solidFill>
              </a:rPr>
              <a:t>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aseline="30000">
                <a:solidFill>
                  <a:srgbClr val="000000"/>
                </a:solidFill>
              </a:rPr>
              <a:t>10</a:t>
            </a:r>
            <a:r>
              <a:rPr lang="en-US" altLang="en-US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15200" y="2590800"/>
            <a:ext cx="1219200" cy="10779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3200" baseline="30000" dirty="0"/>
              <a:t>21</a:t>
            </a:r>
            <a:r>
              <a:rPr lang="en-US" sz="3200" dirty="0"/>
              <a:t>Ne</a:t>
            </a:r>
          </a:p>
          <a:p>
            <a:pPr>
              <a:defRPr/>
            </a:pPr>
            <a:r>
              <a:rPr lang="en-US" sz="3200" baseline="30000" dirty="0"/>
              <a:t>10</a:t>
            </a:r>
            <a:r>
              <a:rPr lang="en-US" sz="3200" dirty="0"/>
              <a:t>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5200" y="3581400"/>
            <a:ext cx="1219200" cy="10779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3200" baseline="30000" dirty="0"/>
              <a:t>22</a:t>
            </a:r>
            <a:r>
              <a:rPr lang="en-US" sz="3200" dirty="0"/>
              <a:t>Ne</a:t>
            </a:r>
          </a:p>
          <a:p>
            <a:pPr>
              <a:defRPr/>
            </a:pPr>
            <a:r>
              <a:rPr lang="en-US" sz="3200" baseline="30000" dirty="0"/>
              <a:t>10</a:t>
            </a:r>
            <a:r>
              <a:rPr lang="en-US" sz="3200" dirty="0"/>
              <a:t>  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38600" y="4343400"/>
            <a:ext cx="1524000" cy="11176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4000" baseline="-25000" dirty="0"/>
              <a:t>21</a:t>
            </a:r>
          </a:p>
          <a:p>
            <a:pPr>
              <a:defRPr/>
            </a:pPr>
            <a:r>
              <a:rPr lang="en-US" sz="4000" dirty="0"/>
              <a:t>    Ne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57200" y="4343400"/>
            <a:ext cx="3581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Alternative symbol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(drop p…)</a:t>
            </a:r>
          </a:p>
        </p:txBody>
      </p:sp>
    </p:spTree>
    <p:extLst>
      <p:ext uri="{BB962C8B-B14F-4D97-AF65-F5344CB8AC3E}">
        <p14:creationId xmlns:p14="http://schemas.microsoft.com/office/powerpoint/2010/main" val="61221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7" grpId="0" animBg="1"/>
      <p:bldP spid="18" grpId="0" animBg="1"/>
      <p:bldP spid="19" grpId="0" animBg="1"/>
      <p:bldP spid="22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49237" y="838200"/>
            <a:ext cx="8894763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36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						</a:t>
            </a:r>
            <a:endParaRPr lang="en-US" altLang="en-US" sz="36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	       </a:t>
            </a:r>
            <a:r>
              <a:rPr lang="en-US" altLang="en-US" b="1" dirty="0">
                <a:solidFill>
                  <a:srgbClr val="000000"/>
                </a:solidFill>
              </a:rPr>
              <a:t>Boron 10 (</a:t>
            </a:r>
            <a:r>
              <a:rPr lang="en-US" altLang="en-US" b="1" baseline="30000" dirty="0">
                <a:solidFill>
                  <a:srgbClr val="000000"/>
                </a:solidFill>
              </a:rPr>
              <a:t>10</a:t>
            </a:r>
            <a:r>
              <a:rPr lang="en-US" altLang="en-US" b="1" dirty="0">
                <a:solidFill>
                  <a:srgbClr val="000000"/>
                </a:solidFill>
              </a:rPr>
              <a:t>B</a:t>
            </a:r>
            <a:r>
              <a:rPr lang="en-US" altLang="en-US" b="1" dirty="0" smtClean="0">
                <a:solidFill>
                  <a:srgbClr val="000000"/>
                </a:solidFill>
              </a:rPr>
              <a:t>) =</a:t>
            </a:r>
            <a:r>
              <a:rPr lang="en-US" altLang="en-US" b="1" dirty="0">
                <a:solidFill>
                  <a:srgbClr val="000000"/>
                </a:solidFill>
              </a:rPr>
              <a:t>	</a:t>
            </a:r>
            <a:endParaRPr lang="en-US" altLang="en-US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	</a:t>
            </a:r>
            <a:r>
              <a:rPr lang="en-US" altLang="en-US" b="1" dirty="0" smtClean="0">
                <a:solidFill>
                  <a:schemeClr val="accent1"/>
                </a:solidFill>
              </a:rPr>
              <a:t>       </a:t>
            </a:r>
            <a:r>
              <a:rPr lang="en-US" altLang="en-US" b="1" dirty="0">
                <a:solidFill>
                  <a:srgbClr val="000000"/>
                </a:solidFill>
              </a:rPr>
              <a:t>Boron 11 (</a:t>
            </a:r>
            <a:r>
              <a:rPr lang="en-US" altLang="en-US" b="1" baseline="30000" dirty="0">
                <a:solidFill>
                  <a:srgbClr val="000000"/>
                </a:solidFill>
              </a:rPr>
              <a:t>11</a:t>
            </a:r>
            <a:r>
              <a:rPr lang="en-US" altLang="en-US" b="1" dirty="0">
                <a:solidFill>
                  <a:srgbClr val="000000"/>
                </a:solidFill>
              </a:rPr>
              <a:t>B) </a:t>
            </a:r>
            <a:r>
              <a:rPr lang="en-US" altLang="en-US" b="1" dirty="0" smtClean="0">
                <a:solidFill>
                  <a:srgbClr val="000000"/>
                </a:solidFill>
              </a:rPr>
              <a:t>=</a:t>
            </a:r>
            <a:r>
              <a:rPr lang="en-US" altLang="en-US" b="1" dirty="0">
                <a:solidFill>
                  <a:srgbClr val="000000"/>
                </a:solidFill>
              </a:rPr>
              <a:t>	</a:t>
            </a:r>
            <a:endParaRPr lang="en-US" altLang="en-US" b="1" dirty="0" smtClean="0">
              <a:solidFill>
                <a:srgbClr val="0000CC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      </a:t>
            </a:r>
            <a:endParaRPr lang="en-US" altLang="en-US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	        Hydrogen 1</a:t>
            </a:r>
            <a:r>
              <a:rPr lang="en-US" altLang="en-US" b="1" dirty="0">
                <a:solidFill>
                  <a:srgbClr val="00CC66"/>
                </a:solidFill>
              </a:rPr>
              <a:t> </a:t>
            </a:r>
            <a:r>
              <a:rPr lang="en-US" altLang="en-US" b="1" dirty="0">
                <a:solidFill>
                  <a:srgbClr val="000000"/>
                </a:solidFill>
              </a:rPr>
              <a:t>(</a:t>
            </a:r>
            <a:r>
              <a:rPr lang="en-US" altLang="en-US" b="1" baseline="30000" dirty="0">
                <a:solidFill>
                  <a:srgbClr val="000000"/>
                </a:solidFill>
              </a:rPr>
              <a:t>1</a:t>
            </a:r>
            <a:r>
              <a:rPr lang="en-US" altLang="en-US" b="1" dirty="0">
                <a:solidFill>
                  <a:srgbClr val="000000"/>
                </a:solidFill>
              </a:rPr>
              <a:t>H)</a:t>
            </a:r>
            <a:r>
              <a:rPr lang="en-US" altLang="en-US" b="1" dirty="0">
                <a:solidFill>
                  <a:srgbClr val="00CC66"/>
                </a:solidFill>
              </a:rPr>
              <a:t> </a:t>
            </a:r>
            <a:r>
              <a:rPr lang="en-US" altLang="en-US" b="1" dirty="0" smtClean="0">
                <a:solidFill>
                  <a:srgbClr val="00CC66"/>
                </a:solidFill>
              </a:rPr>
              <a:t>=</a:t>
            </a:r>
            <a:endParaRPr lang="en-US" altLang="en-US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                </a:t>
            </a:r>
            <a:r>
              <a:rPr lang="en-US" altLang="en-US" b="1" dirty="0">
                <a:solidFill>
                  <a:srgbClr val="000000"/>
                </a:solidFill>
              </a:rPr>
              <a:t>Hydrogen 3 (</a:t>
            </a:r>
            <a:r>
              <a:rPr lang="en-US" altLang="en-US" b="1" baseline="30000" dirty="0">
                <a:solidFill>
                  <a:srgbClr val="000000"/>
                </a:solidFill>
              </a:rPr>
              <a:t>3</a:t>
            </a:r>
            <a:r>
              <a:rPr lang="en-US" altLang="en-US" b="1" dirty="0">
                <a:solidFill>
                  <a:srgbClr val="000000"/>
                </a:solidFill>
              </a:rPr>
              <a:t>H)  =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	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                Copper 63 (</a:t>
            </a:r>
            <a:r>
              <a:rPr lang="en-US" altLang="en-US" b="1" baseline="30000" dirty="0">
                <a:solidFill>
                  <a:srgbClr val="000000"/>
                </a:solidFill>
              </a:rPr>
              <a:t>63</a:t>
            </a:r>
            <a:r>
              <a:rPr lang="en-US" altLang="en-US" b="1" dirty="0">
                <a:solidFill>
                  <a:srgbClr val="000000"/>
                </a:solidFill>
              </a:rPr>
              <a:t>Cu) </a:t>
            </a:r>
            <a:r>
              <a:rPr lang="en-US" altLang="en-US" b="1" dirty="0" smtClean="0">
                <a:solidFill>
                  <a:srgbClr val="000000"/>
                </a:solidFill>
              </a:rPr>
              <a:t>=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   </a:t>
            </a:r>
            <a:r>
              <a:rPr lang="en-US" altLang="en-US" b="1" dirty="0">
                <a:solidFill>
                  <a:srgbClr val="000000"/>
                </a:solidFill>
              </a:rPr>
              <a:t>	       Copper 65 (</a:t>
            </a:r>
            <a:r>
              <a:rPr lang="en-US" altLang="en-US" b="1" baseline="30000" dirty="0">
                <a:solidFill>
                  <a:srgbClr val="000000"/>
                </a:solidFill>
              </a:rPr>
              <a:t>65</a:t>
            </a:r>
            <a:r>
              <a:rPr lang="en-US" altLang="en-US" b="1" dirty="0">
                <a:solidFill>
                  <a:srgbClr val="000000"/>
                </a:solidFill>
              </a:rPr>
              <a:t>Cu) </a:t>
            </a:r>
            <a:r>
              <a:rPr lang="en-US" altLang="en-US" b="1" dirty="0" smtClean="0">
                <a:solidFill>
                  <a:srgbClr val="000000"/>
                </a:solidFill>
              </a:rPr>
              <a:t>=</a:t>
            </a:r>
            <a:r>
              <a:rPr lang="en-US" altLang="en-US" b="1" dirty="0">
                <a:solidFill>
                  <a:srgbClr val="000000"/>
                </a:solidFill>
              </a:rPr>
              <a:t>	</a:t>
            </a:r>
            <a:r>
              <a:rPr lang="en-US" altLang="en-US" b="1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5400" y="344269"/>
            <a:ext cx="784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000000"/>
                </a:solidFill>
              </a:rPr>
              <a:t>More Examples with alternate symbol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000000"/>
                </a:solidFill>
              </a:rPr>
              <a:t>You tell me the </a:t>
            </a:r>
            <a:r>
              <a:rPr lang="en-US" altLang="en-US" sz="3200" b="1" dirty="0">
                <a:solidFill>
                  <a:srgbClr val="FF0000"/>
                </a:solidFill>
              </a:rPr>
              <a:t>p</a:t>
            </a:r>
            <a:r>
              <a:rPr lang="en-US" altLang="en-US" sz="3200" b="1" dirty="0">
                <a:solidFill>
                  <a:srgbClr val="000000"/>
                </a:solidFill>
              </a:rPr>
              <a:t> and n count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: (use Periodic Tables provided)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1987038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5 p </a:t>
            </a:r>
            <a:r>
              <a:rPr lang="en-US" sz="3200" dirty="0" smtClean="0"/>
              <a:t>+ </a:t>
            </a:r>
            <a:r>
              <a:rPr lang="en-US" sz="3200" b="1" dirty="0" smtClean="0"/>
              <a:t>5 n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2511304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5 p </a:t>
            </a:r>
            <a:r>
              <a:rPr lang="en-US" sz="3200" dirty="0" smtClean="0"/>
              <a:t>+ </a:t>
            </a:r>
            <a:r>
              <a:rPr lang="en-US" sz="3200" b="1" dirty="0"/>
              <a:t>6</a:t>
            </a:r>
            <a:r>
              <a:rPr lang="en-US" sz="3200" b="1" dirty="0" smtClean="0"/>
              <a:t> 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28844" y="3411182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</a:rPr>
              <a:t> p </a:t>
            </a:r>
            <a:r>
              <a:rPr lang="en-US" sz="3200" dirty="0" smtClean="0"/>
              <a:t>+ </a:t>
            </a:r>
            <a:r>
              <a:rPr lang="en-US" sz="3200" b="1" dirty="0"/>
              <a:t>0</a:t>
            </a:r>
            <a:r>
              <a:rPr lang="en-US" sz="3200" b="1" dirty="0" smtClean="0"/>
              <a:t> n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219700" y="3948378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</a:rPr>
              <a:t> p </a:t>
            </a:r>
            <a:r>
              <a:rPr lang="en-US" sz="3200" dirty="0" smtClean="0"/>
              <a:t>+ </a:t>
            </a:r>
            <a:r>
              <a:rPr lang="en-US" sz="3200" b="1" dirty="0" smtClean="0"/>
              <a:t>3 n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4876800"/>
            <a:ext cx="232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</a:rPr>
              <a:t>29 p </a:t>
            </a:r>
            <a:r>
              <a:rPr lang="en-US" altLang="en-US" sz="3200" b="1" dirty="0"/>
              <a:t> + </a:t>
            </a:r>
            <a:r>
              <a:rPr lang="en-US" altLang="en-US" sz="3200" b="1" dirty="0">
                <a:solidFill>
                  <a:srgbClr val="000000"/>
                </a:solidFill>
              </a:rPr>
              <a:t>34 n</a:t>
            </a:r>
            <a:endParaRPr lang="en-US" altLang="en-US" sz="3200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24144" y="5291018"/>
            <a:ext cx="232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</a:rPr>
              <a:t>29 p </a:t>
            </a:r>
            <a:r>
              <a:rPr lang="en-US" altLang="en-US" sz="3200" b="1" dirty="0"/>
              <a:t> + </a:t>
            </a:r>
            <a:r>
              <a:rPr lang="en-US" altLang="en-US" sz="3200" b="1" dirty="0" smtClean="0">
                <a:solidFill>
                  <a:srgbClr val="000000"/>
                </a:solidFill>
              </a:rPr>
              <a:t>36 </a:t>
            </a:r>
            <a:r>
              <a:rPr lang="en-US" altLang="en-US" sz="3200" b="1" dirty="0">
                <a:solidFill>
                  <a:srgbClr val="000000"/>
                </a:solidFill>
              </a:rPr>
              <a:t>n</a:t>
            </a:r>
            <a:endParaRPr lang="en-US" altLang="en-US" sz="3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22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ATOMIC BOOKKEEPING</a:t>
            </a:r>
            <a:r>
              <a:rPr lang="en-US" altLang="en-US" sz="4800" smtClean="0"/>
              <a:t/>
            </a:r>
            <a:br>
              <a:rPr lang="en-US" altLang="en-US" sz="4800" smtClean="0"/>
            </a:br>
            <a:endParaRPr lang="en-US" altLang="en-US" sz="2000" smtClean="0"/>
          </a:p>
        </p:txBody>
      </p:sp>
      <p:graphicFrame>
        <p:nvGraphicFramePr>
          <p:cNvPr id="21627" name="Group 123"/>
          <p:cNvGraphicFramePr>
            <a:graphicFrameLocks noGrp="1"/>
          </p:cNvGraphicFramePr>
          <p:nvPr>
            <p:ph type="tbl" idx="1"/>
          </p:nvPr>
        </p:nvGraphicFramePr>
        <p:xfrm>
          <a:off x="685800" y="2133600"/>
          <a:ext cx="7772400" cy="2133600"/>
        </p:xfrm>
        <a:graphic>
          <a:graphicData uri="http://schemas.openxmlformats.org/drawingml/2006/table">
            <a:tbl>
              <a:tblPr/>
              <a:tblGrid>
                <a:gridCol w="111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6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565" name="Text Box 47"/>
          <p:cNvSpPr txBox="1">
            <a:spLocks noChangeArrowheads="1"/>
          </p:cNvSpPr>
          <p:nvPr/>
        </p:nvSpPr>
        <p:spPr bwMode="auto">
          <a:xfrm>
            <a:off x="2117725" y="2098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22566" name="Text Box 124"/>
          <p:cNvSpPr txBox="1">
            <a:spLocks noChangeArrowheads="1"/>
          </p:cNvSpPr>
          <p:nvPr/>
        </p:nvSpPr>
        <p:spPr bwMode="auto">
          <a:xfrm>
            <a:off x="685800" y="1447800"/>
            <a:ext cx="777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Atomic #</a:t>
            </a:r>
            <a:r>
              <a:rPr lang="en-US" altLang="en-US" sz="2000" b="1">
                <a:solidFill>
                  <a:srgbClr val="000000"/>
                </a:solidFill>
              </a:rPr>
              <a:t>    mass#       </a:t>
            </a:r>
            <a:r>
              <a:rPr lang="en-US" altLang="en-US" sz="2000" b="1">
                <a:solidFill>
                  <a:srgbClr val="FF0000"/>
                </a:solidFill>
              </a:rPr>
              <a:t>symbol </a:t>
            </a:r>
            <a:r>
              <a:rPr lang="en-US" altLang="en-US" sz="2000" b="1">
                <a:solidFill>
                  <a:srgbClr val="000000"/>
                </a:solidFill>
              </a:rPr>
              <a:t>         </a:t>
            </a:r>
            <a:r>
              <a:rPr lang="en-US" altLang="en-US" sz="2000" b="1">
                <a:solidFill>
                  <a:srgbClr val="FF0000"/>
                </a:solidFill>
              </a:rPr>
              <a:t>#p</a:t>
            </a:r>
            <a:r>
              <a:rPr lang="en-US" altLang="en-US" sz="2000" b="1" baseline="30000">
                <a:solidFill>
                  <a:srgbClr val="000000"/>
                </a:solidFill>
              </a:rPr>
              <a:t>+      </a:t>
            </a:r>
            <a:r>
              <a:rPr lang="en-US" altLang="en-US" sz="2000" b="1">
                <a:solidFill>
                  <a:srgbClr val="006666"/>
                </a:solidFill>
              </a:rPr>
              <a:t>#n</a:t>
            </a:r>
            <a:r>
              <a:rPr lang="en-US" altLang="en-US" sz="2000" b="1" baseline="30000">
                <a:solidFill>
                  <a:srgbClr val="006666"/>
                </a:solidFill>
              </a:rPr>
              <a:t>o</a:t>
            </a:r>
            <a:r>
              <a:rPr lang="en-US" altLang="en-US" sz="2000" b="1">
                <a:solidFill>
                  <a:srgbClr val="000000"/>
                </a:solidFill>
              </a:rPr>
              <a:t>            </a:t>
            </a:r>
            <a:r>
              <a:rPr lang="en-US" altLang="en-US" sz="2000" b="1">
                <a:solidFill>
                  <a:srgbClr val="0000CC"/>
                </a:solidFill>
              </a:rPr>
              <a:t>#e</a:t>
            </a:r>
            <a:r>
              <a:rPr lang="en-US" altLang="en-US" sz="2000" b="1" baseline="30000">
                <a:solidFill>
                  <a:srgbClr val="0000CC"/>
                </a:solidFill>
              </a:rPr>
              <a:t>-</a:t>
            </a:r>
            <a:r>
              <a:rPr lang="en-US" altLang="en-US" sz="2000">
                <a:solidFill>
                  <a:srgbClr val="000000"/>
                </a:solidFill>
              </a:rPr>
              <a:t>              </a:t>
            </a:r>
            <a:r>
              <a:rPr lang="en-US" altLang="en-US" sz="2000" b="1">
                <a:solidFill>
                  <a:srgbClr val="000000"/>
                </a:solidFill>
              </a:rPr>
              <a:t>atom 								   charge</a:t>
            </a:r>
          </a:p>
        </p:txBody>
      </p:sp>
      <p:sp>
        <p:nvSpPr>
          <p:cNvPr id="22567" name="Text Box 125"/>
          <p:cNvSpPr txBox="1">
            <a:spLocks noChangeArrowheads="1"/>
          </p:cNvSpPr>
          <p:nvPr/>
        </p:nvSpPr>
        <p:spPr bwMode="auto">
          <a:xfrm>
            <a:off x="838200" y="2590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FF0000"/>
              </a:solidFill>
            </a:endParaRPr>
          </a:p>
        </p:txBody>
      </p:sp>
      <p:sp>
        <p:nvSpPr>
          <p:cNvPr id="21631" name="Text Box 127"/>
          <p:cNvSpPr txBox="1">
            <a:spLocks noChangeArrowheads="1"/>
          </p:cNvSpPr>
          <p:nvPr/>
        </p:nvSpPr>
        <p:spPr bwMode="auto">
          <a:xfrm>
            <a:off x="914400" y="2209800"/>
            <a:ext cx="6096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21633" name="Text Box 129"/>
          <p:cNvSpPr txBox="1">
            <a:spLocks noChangeArrowheads="1"/>
          </p:cNvSpPr>
          <p:nvPr/>
        </p:nvSpPr>
        <p:spPr bwMode="auto">
          <a:xfrm>
            <a:off x="1981200" y="2286000"/>
            <a:ext cx="609600" cy="4572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21635" name="Text Box 131"/>
          <p:cNvSpPr txBox="1">
            <a:spLocks noChangeArrowheads="1"/>
          </p:cNvSpPr>
          <p:nvPr/>
        </p:nvSpPr>
        <p:spPr bwMode="auto">
          <a:xfrm>
            <a:off x="6324600" y="2286000"/>
            <a:ext cx="609600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21636" name="Text Box 132"/>
          <p:cNvSpPr txBox="1">
            <a:spLocks noChangeArrowheads="1"/>
          </p:cNvSpPr>
          <p:nvPr/>
        </p:nvSpPr>
        <p:spPr bwMode="auto">
          <a:xfrm>
            <a:off x="3200400" y="2286000"/>
            <a:ext cx="685800" cy="457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Mg</a:t>
            </a:r>
          </a:p>
        </p:txBody>
      </p:sp>
      <p:sp>
        <p:nvSpPr>
          <p:cNvPr id="21637" name="Text Box 133"/>
          <p:cNvSpPr txBox="1">
            <a:spLocks noChangeArrowheads="1"/>
          </p:cNvSpPr>
          <p:nvPr/>
        </p:nvSpPr>
        <p:spPr bwMode="auto">
          <a:xfrm>
            <a:off x="914400" y="2971800"/>
            <a:ext cx="6096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21638" name="Text Box 134"/>
          <p:cNvSpPr txBox="1">
            <a:spLocks noChangeArrowheads="1"/>
          </p:cNvSpPr>
          <p:nvPr/>
        </p:nvSpPr>
        <p:spPr bwMode="auto">
          <a:xfrm>
            <a:off x="6400800" y="2895600"/>
            <a:ext cx="609600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21639" name="Text Box 135"/>
          <p:cNvSpPr txBox="1">
            <a:spLocks noChangeArrowheads="1"/>
          </p:cNvSpPr>
          <p:nvPr/>
        </p:nvSpPr>
        <p:spPr bwMode="auto">
          <a:xfrm>
            <a:off x="5257800" y="2971800"/>
            <a:ext cx="609600" cy="4572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21640" name="Text Box 136"/>
          <p:cNvSpPr txBox="1">
            <a:spLocks noChangeArrowheads="1"/>
          </p:cNvSpPr>
          <p:nvPr/>
        </p:nvSpPr>
        <p:spPr bwMode="auto">
          <a:xfrm>
            <a:off x="3124200" y="2971800"/>
            <a:ext cx="685800" cy="457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21641" name="Text Box 137"/>
          <p:cNvSpPr txBox="1">
            <a:spLocks noChangeArrowheads="1"/>
          </p:cNvSpPr>
          <p:nvPr/>
        </p:nvSpPr>
        <p:spPr bwMode="auto">
          <a:xfrm>
            <a:off x="914400" y="3657600"/>
            <a:ext cx="6096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1642" name="Text Box 138"/>
          <p:cNvSpPr txBox="1">
            <a:spLocks noChangeArrowheads="1"/>
          </p:cNvSpPr>
          <p:nvPr/>
        </p:nvSpPr>
        <p:spPr bwMode="auto">
          <a:xfrm>
            <a:off x="4419600" y="3657600"/>
            <a:ext cx="609600" cy="4572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1643" name="Text Box 139"/>
          <p:cNvSpPr txBox="1">
            <a:spLocks noChangeArrowheads="1"/>
          </p:cNvSpPr>
          <p:nvPr/>
        </p:nvSpPr>
        <p:spPr bwMode="auto">
          <a:xfrm>
            <a:off x="7467600" y="3657600"/>
            <a:ext cx="609600" cy="457200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-2</a:t>
            </a:r>
          </a:p>
        </p:txBody>
      </p:sp>
      <p:pic>
        <p:nvPicPr>
          <p:cNvPr id="21647" name="Picture 1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337050"/>
            <a:ext cx="92202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48" name="Text Box 144"/>
          <p:cNvSpPr txBox="1">
            <a:spLocks noChangeArrowheads="1"/>
          </p:cNvSpPr>
          <p:nvPr/>
        </p:nvSpPr>
        <p:spPr bwMode="auto">
          <a:xfrm>
            <a:off x="1905000" y="5105400"/>
            <a:ext cx="3124200" cy="822325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Pertinent section of Periodic table</a:t>
            </a:r>
          </a:p>
        </p:txBody>
      </p:sp>
    </p:spTree>
    <p:extLst>
      <p:ext uri="{BB962C8B-B14F-4D97-AF65-F5344CB8AC3E}">
        <p14:creationId xmlns:p14="http://schemas.microsoft.com/office/powerpoint/2010/main" val="377220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31" grpId="0" animBg="1"/>
      <p:bldP spid="21633" grpId="0" animBg="1"/>
      <p:bldP spid="21635" grpId="0" animBg="1"/>
      <p:bldP spid="21636" grpId="0" animBg="1"/>
      <p:bldP spid="21637" grpId="0" animBg="1"/>
      <p:bldP spid="21638" grpId="0" animBg="1"/>
      <p:bldP spid="21639" grpId="0" animBg="1"/>
      <p:bldP spid="21640" grpId="0" animBg="1"/>
      <p:bldP spid="21641" grpId="0" animBg="1"/>
      <p:bldP spid="21642" grpId="0" animBg="1"/>
      <p:bldP spid="21643" grpId="0" animBg="1"/>
      <p:bldP spid="216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240" name="Group 184"/>
          <p:cNvGraphicFramePr>
            <a:graphicFrameLocks noGrp="1"/>
          </p:cNvGraphicFramePr>
          <p:nvPr/>
        </p:nvGraphicFramePr>
        <p:xfrm>
          <a:off x="533400" y="1676400"/>
          <a:ext cx="8305800" cy="3352800"/>
        </p:xfrm>
        <a:graphic>
          <a:graphicData uri="http://schemas.openxmlformats.org/drawingml/2006/table">
            <a:tbl>
              <a:tblPr/>
              <a:tblGrid>
                <a:gridCol w="1185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5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58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 Fe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17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241" name="Text Box 185"/>
          <p:cNvSpPr txBox="1">
            <a:spLocks noChangeArrowheads="1"/>
          </p:cNvSpPr>
          <p:nvPr/>
        </p:nvSpPr>
        <p:spPr bwMode="auto">
          <a:xfrm>
            <a:off x="685800" y="1905000"/>
            <a:ext cx="8382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45243" name="Text Box 187"/>
          <p:cNvSpPr txBox="1">
            <a:spLocks noChangeArrowheads="1"/>
          </p:cNvSpPr>
          <p:nvPr/>
        </p:nvSpPr>
        <p:spPr bwMode="auto">
          <a:xfrm>
            <a:off x="685800" y="3505200"/>
            <a:ext cx="8382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26</a:t>
            </a:r>
          </a:p>
        </p:txBody>
      </p:sp>
      <p:sp>
        <p:nvSpPr>
          <p:cNvPr id="45244" name="Text Box 188"/>
          <p:cNvSpPr txBox="1">
            <a:spLocks noChangeArrowheads="1"/>
          </p:cNvSpPr>
          <p:nvPr/>
        </p:nvSpPr>
        <p:spPr bwMode="auto">
          <a:xfrm>
            <a:off x="1828800" y="3581400"/>
            <a:ext cx="609600" cy="5191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56</a:t>
            </a:r>
          </a:p>
        </p:txBody>
      </p:sp>
      <p:sp>
        <p:nvSpPr>
          <p:cNvPr id="45246" name="Text Box 190"/>
          <p:cNvSpPr txBox="1">
            <a:spLocks noChangeArrowheads="1"/>
          </p:cNvSpPr>
          <p:nvPr/>
        </p:nvSpPr>
        <p:spPr bwMode="auto">
          <a:xfrm>
            <a:off x="1828800" y="4267200"/>
            <a:ext cx="609600" cy="5191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35</a:t>
            </a:r>
          </a:p>
        </p:txBody>
      </p:sp>
      <p:sp>
        <p:nvSpPr>
          <p:cNvPr id="45247" name="Text Box 191"/>
          <p:cNvSpPr txBox="1">
            <a:spLocks noChangeArrowheads="1"/>
          </p:cNvSpPr>
          <p:nvPr/>
        </p:nvSpPr>
        <p:spPr bwMode="auto">
          <a:xfrm>
            <a:off x="3124200" y="1905000"/>
            <a:ext cx="685800" cy="51911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Ne</a:t>
            </a:r>
          </a:p>
        </p:txBody>
      </p:sp>
      <p:sp>
        <p:nvSpPr>
          <p:cNvPr id="45248" name="Text Box 192"/>
          <p:cNvSpPr txBox="1">
            <a:spLocks noChangeArrowheads="1"/>
          </p:cNvSpPr>
          <p:nvPr/>
        </p:nvSpPr>
        <p:spPr bwMode="auto">
          <a:xfrm>
            <a:off x="3124200" y="2590800"/>
            <a:ext cx="685800" cy="51911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45249" name="Text Box 193"/>
          <p:cNvSpPr txBox="1">
            <a:spLocks noChangeArrowheads="1"/>
          </p:cNvSpPr>
          <p:nvPr/>
        </p:nvSpPr>
        <p:spPr bwMode="auto">
          <a:xfrm>
            <a:off x="3124200" y="4343400"/>
            <a:ext cx="685800" cy="51911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Cl</a:t>
            </a:r>
          </a:p>
        </p:txBody>
      </p:sp>
      <p:sp>
        <p:nvSpPr>
          <p:cNvPr id="45250" name="Text Box 194"/>
          <p:cNvSpPr txBox="1">
            <a:spLocks noChangeArrowheads="1"/>
          </p:cNvSpPr>
          <p:nvPr/>
        </p:nvSpPr>
        <p:spPr bwMode="auto">
          <a:xfrm>
            <a:off x="4191000" y="1905000"/>
            <a:ext cx="838200" cy="5191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23604" name="Text Box 195"/>
          <p:cNvSpPr txBox="1">
            <a:spLocks noChangeArrowheads="1"/>
          </p:cNvSpPr>
          <p:nvPr/>
        </p:nvSpPr>
        <p:spPr bwMode="auto">
          <a:xfrm>
            <a:off x="381000" y="990600"/>
            <a:ext cx="876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Atomic #</a:t>
            </a:r>
            <a:r>
              <a:rPr lang="en-US" altLang="en-US" sz="2000" b="1">
                <a:solidFill>
                  <a:srgbClr val="000000"/>
                </a:solidFill>
              </a:rPr>
              <a:t>    mass#       </a:t>
            </a:r>
            <a:r>
              <a:rPr lang="en-US" altLang="en-US" sz="2000" b="1">
                <a:solidFill>
                  <a:srgbClr val="FF0000"/>
                </a:solidFill>
              </a:rPr>
              <a:t>symbol </a:t>
            </a:r>
            <a:r>
              <a:rPr lang="en-US" altLang="en-US" sz="2000" b="1">
                <a:solidFill>
                  <a:srgbClr val="000000"/>
                </a:solidFill>
              </a:rPr>
              <a:t>         </a:t>
            </a:r>
            <a:r>
              <a:rPr lang="en-US" altLang="en-US" sz="2000" b="1">
                <a:solidFill>
                  <a:srgbClr val="FF0000"/>
                </a:solidFill>
              </a:rPr>
              <a:t>#p</a:t>
            </a:r>
            <a:r>
              <a:rPr lang="en-US" altLang="en-US" sz="2000" b="1" baseline="30000">
                <a:solidFill>
                  <a:srgbClr val="000000"/>
                </a:solidFill>
              </a:rPr>
              <a:t>+                  </a:t>
            </a:r>
            <a:r>
              <a:rPr lang="en-US" altLang="en-US" sz="2000" b="1">
                <a:solidFill>
                  <a:srgbClr val="006666"/>
                </a:solidFill>
              </a:rPr>
              <a:t>#n</a:t>
            </a:r>
            <a:r>
              <a:rPr lang="en-US" altLang="en-US" sz="2000" b="1" baseline="30000">
                <a:solidFill>
                  <a:srgbClr val="006666"/>
                </a:solidFill>
              </a:rPr>
              <a:t>o</a:t>
            </a:r>
            <a:r>
              <a:rPr lang="en-US" altLang="en-US" sz="2000" b="1">
                <a:solidFill>
                  <a:srgbClr val="000000"/>
                </a:solidFill>
              </a:rPr>
              <a:t>            </a:t>
            </a:r>
            <a:r>
              <a:rPr lang="en-US" altLang="en-US" sz="2000" b="1">
                <a:solidFill>
                  <a:srgbClr val="0000CC"/>
                </a:solidFill>
              </a:rPr>
              <a:t>#e</a:t>
            </a:r>
            <a:r>
              <a:rPr lang="en-US" altLang="en-US" sz="2000" b="1" baseline="30000">
                <a:solidFill>
                  <a:srgbClr val="0000CC"/>
                </a:solidFill>
              </a:rPr>
              <a:t>-</a:t>
            </a:r>
            <a:r>
              <a:rPr lang="en-US" altLang="en-US" sz="2000">
                <a:solidFill>
                  <a:srgbClr val="000000"/>
                </a:solidFill>
              </a:rPr>
              <a:t>                 </a:t>
            </a:r>
            <a:r>
              <a:rPr lang="en-US" altLang="en-US" sz="2000" b="1">
                <a:solidFill>
                  <a:srgbClr val="000000"/>
                </a:solidFill>
              </a:rPr>
              <a:t>atom 								             charge</a:t>
            </a:r>
          </a:p>
        </p:txBody>
      </p:sp>
      <p:sp>
        <p:nvSpPr>
          <p:cNvPr id="45252" name="Text Box 196"/>
          <p:cNvSpPr txBox="1">
            <a:spLocks noChangeArrowheads="1"/>
          </p:cNvSpPr>
          <p:nvPr/>
        </p:nvSpPr>
        <p:spPr bwMode="auto">
          <a:xfrm>
            <a:off x="4191000" y="2667000"/>
            <a:ext cx="838200" cy="5191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45253" name="Text Box 197"/>
          <p:cNvSpPr txBox="1">
            <a:spLocks noChangeArrowheads="1"/>
          </p:cNvSpPr>
          <p:nvPr/>
        </p:nvSpPr>
        <p:spPr bwMode="auto">
          <a:xfrm>
            <a:off x="4191000" y="3505200"/>
            <a:ext cx="838200" cy="5191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26</a:t>
            </a:r>
          </a:p>
        </p:txBody>
      </p:sp>
      <p:sp>
        <p:nvSpPr>
          <p:cNvPr id="45254" name="Text Box 198"/>
          <p:cNvSpPr txBox="1">
            <a:spLocks noChangeArrowheads="1"/>
          </p:cNvSpPr>
          <p:nvPr/>
        </p:nvSpPr>
        <p:spPr bwMode="auto">
          <a:xfrm>
            <a:off x="4191000" y="4267200"/>
            <a:ext cx="838200" cy="5191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45255" name="Text Box 199"/>
          <p:cNvSpPr txBox="1">
            <a:spLocks noChangeArrowheads="1"/>
          </p:cNvSpPr>
          <p:nvPr/>
        </p:nvSpPr>
        <p:spPr bwMode="auto">
          <a:xfrm>
            <a:off x="5486400" y="1828800"/>
            <a:ext cx="609600" cy="5191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45256" name="Text Box 200"/>
          <p:cNvSpPr txBox="1">
            <a:spLocks noChangeArrowheads="1"/>
          </p:cNvSpPr>
          <p:nvPr/>
        </p:nvSpPr>
        <p:spPr bwMode="auto">
          <a:xfrm>
            <a:off x="5562600" y="2667000"/>
            <a:ext cx="609600" cy="5191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45257" name="Text Box 201"/>
          <p:cNvSpPr txBox="1">
            <a:spLocks noChangeArrowheads="1"/>
          </p:cNvSpPr>
          <p:nvPr/>
        </p:nvSpPr>
        <p:spPr bwMode="auto">
          <a:xfrm>
            <a:off x="6629400" y="2667000"/>
            <a:ext cx="609600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45258" name="Text Box 202"/>
          <p:cNvSpPr txBox="1">
            <a:spLocks noChangeArrowheads="1"/>
          </p:cNvSpPr>
          <p:nvPr/>
        </p:nvSpPr>
        <p:spPr bwMode="auto">
          <a:xfrm>
            <a:off x="6553200" y="3505200"/>
            <a:ext cx="609600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26</a:t>
            </a:r>
          </a:p>
        </p:txBody>
      </p:sp>
      <p:sp>
        <p:nvSpPr>
          <p:cNvPr id="45259" name="Text Box 203"/>
          <p:cNvSpPr txBox="1">
            <a:spLocks noChangeArrowheads="1"/>
          </p:cNvSpPr>
          <p:nvPr/>
        </p:nvSpPr>
        <p:spPr bwMode="auto">
          <a:xfrm>
            <a:off x="7772400" y="4267200"/>
            <a:ext cx="685800" cy="5191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-2</a:t>
            </a:r>
          </a:p>
        </p:txBody>
      </p:sp>
      <p:sp>
        <p:nvSpPr>
          <p:cNvPr id="23613" name="Rectangle 205"/>
          <p:cNvSpPr>
            <a:spLocks noChangeArrowheads="1"/>
          </p:cNvSpPr>
          <p:nvPr/>
        </p:nvSpPr>
        <p:spPr bwMode="auto">
          <a:xfrm>
            <a:off x="13716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ATOMIC BOOKKEEPING (cont.)</a:t>
            </a:r>
            <a:r>
              <a:rPr lang="en-US" altLang="en-US" sz="4800">
                <a:solidFill>
                  <a:schemeClr val="tx2"/>
                </a:solidFill>
              </a:rPr>
              <a:t/>
            </a:r>
            <a:br>
              <a:rPr lang="en-US" altLang="en-US" sz="4800">
                <a:solidFill>
                  <a:schemeClr val="tx2"/>
                </a:solidFill>
              </a:rPr>
            </a:br>
            <a:endParaRPr lang="en-US" altLang="en-US" sz="2000">
              <a:solidFill>
                <a:schemeClr val="tx2"/>
              </a:solidFill>
            </a:endParaRPr>
          </a:p>
        </p:txBody>
      </p:sp>
      <p:sp>
        <p:nvSpPr>
          <p:cNvPr id="23614" name="TextBox 65"/>
          <p:cNvSpPr txBox="1">
            <a:spLocks noChangeArrowheads="1"/>
          </p:cNvSpPr>
          <p:nvPr/>
        </p:nvSpPr>
        <p:spPr bwMode="auto">
          <a:xfrm>
            <a:off x="152400" y="533400"/>
            <a:ext cx="617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Brain toss variant….</a:t>
            </a:r>
          </a:p>
        </p:txBody>
      </p:sp>
      <p:sp>
        <p:nvSpPr>
          <p:cNvPr id="23615" name="TextBox 68"/>
          <p:cNvSpPr txBox="1">
            <a:spLocks noChangeArrowheads="1"/>
          </p:cNvSpPr>
          <p:nvPr/>
        </p:nvSpPr>
        <p:spPr bwMode="auto">
          <a:xfrm>
            <a:off x="152400" y="5410200"/>
            <a:ext cx="8991600" cy="12001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Let’s go down a column left to right….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1 mole buck/right answer with explanation</a:t>
            </a:r>
          </a:p>
        </p:txBody>
      </p:sp>
    </p:spTree>
    <p:extLst>
      <p:ext uri="{BB962C8B-B14F-4D97-AF65-F5344CB8AC3E}">
        <p14:creationId xmlns:p14="http://schemas.microsoft.com/office/powerpoint/2010/main" val="208028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41" grpId="0" animBg="1"/>
      <p:bldP spid="45243" grpId="0" animBg="1"/>
      <p:bldP spid="45244" grpId="0" animBg="1"/>
      <p:bldP spid="45246" grpId="0" animBg="1"/>
      <p:bldP spid="45247" grpId="0" animBg="1"/>
      <p:bldP spid="45248" grpId="0" animBg="1"/>
      <p:bldP spid="45249" grpId="0" animBg="1"/>
      <p:bldP spid="45250" grpId="0" animBg="1"/>
      <p:bldP spid="45252" grpId="0" animBg="1"/>
      <p:bldP spid="45253" grpId="0" animBg="1"/>
      <p:bldP spid="45254" grpId="0" animBg="1"/>
      <p:bldP spid="45255" grpId="0" animBg="1"/>
      <p:bldP spid="45256" grpId="0" animBg="1"/>
      <p:bldP spid="45257" grpId="0" animBg="1"/>
      <p:bldP spid="45258" grpId="0" animBg="1"/>
      <p:bldP spid="452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228600" y="60325"/>
            <a:ext cx="8534400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Why the chemist’s C lists 12.01 and not 12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0" y="1600200"/>
            <a:ext cx="8763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000000"/>
                </a:solidFill>
              </a:rPr>
              <a:t># p          # n	    mass      # caught out of 100 C atom</a:t>
            </a:r>
            <a:r>
              <a:rPr lang="en-US" altLang="en-US" sz="2800" b="1">
                <a:solidFill>
                  <a:srgbClr val="000000"/>
                </a:solidFill>
              </a:rPr>
              <a:t>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21336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52600" y="2133600"/>
            <a:ext cx="990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67200" y="2209800"/>
            <a:ext cx="1143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99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6200" y="68580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Imagine `fishing’ out 100 atoms of Carbon from a sample of graphite (pure carbon). What would you catch ?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67000" y="2209800"/>
            <a:ext cx="91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28956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76400" y="29718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667000" y="29718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343400" y="2971800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029200" y="2146300"/>
            <a:ext cx="43815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</a:rPr>
              <a:t>Both kinds isotopes of C act exactly the same, </a:t>
            </a:r>
            <a:r>
              <a:rPr lang="en-US" altLang="en-US" sz="3000" b="1">
                <a:solidFill>
                  <a:srgbClr val="FF0000"/>
                </a:solidFill>
              </a:rPr>
              <a:t>chemically </a:t>
            </a:r>
            <a:r>
              <a:rPr lang="en-US" altLang="en-US" sz="3000" b="1">
                <a:solidFill>
                  <a:srgbClr val="000000"/>
                </a:solidFill>
              </a:rPr>
              <a:t>so chemists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</a:rPr>
              <a:t>just average the masses</a:t>
            </a:r>
            <a:endParaRPr lang="en-US" altLang="en-US" sz="3000" b="1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-25400" y="4292600"/>
            <a:ext cx="4648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Average mass of each C=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343400" y="4116388"/>
            <a:ext cx="373380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</a:rPr>
              <a:t>99*12 + </a:t>
            </a:r>
            <a:r>
              <a:rPr lang="en-US" altLang="en-US" sz="4000" b="1" u="sng">
                <a:solidFill>
                  <a:srgbClr val="FF0000"/>
                </a:solidFill>
              </a:rPr>
              <a:t>1*13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        </a:t>
            </a:r>
            <a:r>
              <a:rPr lang="en-US" altLang="en-US" sz="4000" b="1">
                <a:solidFill>
                  <a:srgbClr val="000000"/>
                </a:solidFill>
              </a:rPr>
              <a:t> 100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908800" y="4167188"/>
            <a:ext cx="28194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  = 12.01 </a:t>
            </a:r>
          </a:p>
        </p:txBody>
      </p:sp>
    </p:spTree>
    <p:extLst>
      <p:ext uri="{BB962C8B-B14F-4D97-AF65-F5344CB8AC3E}">
        <p14:creationId xmlns:p14="http://schemas.microsoft.com/office/powerpoint/2010/main" val="194949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4" grpId="0"/>
      <p:bldP spid="15" grpId="0"/>
      <p:bldP spid="16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753</Words>
  <Application>Microsoft Office PowerPoint</Application>
  <PresentationFormat>On-screen Show (4:3)</PresentationFormat>
  <Paragraphs>302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Rounded MT Bold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Representing Elements with Atomic symbols</vt:lpstr>
      <vt:lpstr>PowerPoint Presentation</vt:lpstr>
      <vt:lpstr>PowerPoint Presentation</vt:lpstr>
      <vt:lpstr>PowerPoint Presentation</vt:lpstr>
      <vt:lpstr>ATOMIC BOOKKEEPING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Geography of Periodic Table see also: text pages 14 -16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User</cp:lastModifiedBy>
  <cp:revision>82</cp:revision>
  <dcterms:created xsi:type="dcterms:W3CDTF">2010-01-13T02:23:53Z</dcterms:created>
  <dcterms:modified xsi:type="dcterms:W3CDTF">2017-08-30T23:58:37Z</dcterms:modified>
</cp:coreProperties>
</file>