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5" r:id="rId2"/>
    <p:sldId id="277" r:id="rId3"/>
    <p:sldId id="261" r:id="rId4"/>
    <p:sldId id="316" r:id="rId5"/>
    <p:sldId id="278" r:id="rId6"/>
    <p:sldId id="295" r:id="rId7"/>
    <p:sldId id="301" r:id="rId8"/>
    <p:sldId id="311" r:id="rId9"/>
    <p:sldId id="312" r:id="rId10"/>
    <p:sldId id="307" r:id="rId11"/>
    <p:sldId id="309" r:id="rId12"/>
    <p:sldId id="313" r:id="rId13"/>
    <p:sldId id="320" r:id="rId14"/>
    <p:sldId id="321" r:id="rId15"/>
    <p:sldId id="324" r:id="rId16"/>
    <p:sldId id="318" r:id="rId17"/>
    <p:sldId id="317" r:id="rId18"/>
    <p:sldId id="319" r:id="rId19"/>
    <p:sldId id="323" r:id="rId20"/>
    <p:sldId id="325" r:id="rId21"/>
    <p:sldId id="326" r:id="rId22"/>
    <p:sldId id="327" r:id="rId23"/>
    <p:sldId id="328" r:id="rId24"/>
    <p:sldId id="33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9545" autoAdjust="0"/>
  </p:normalViewPr>
  <p:slideViewPr>
    <p:cSldViewPr>
      <p:cViewPr varScale="1">
        <p:scale>
          <a:sx n="86" d="100"/>
          <a:sy n="86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6B0F79-B21C-4AC7-B1B8-6EEB79D17F3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Stadium at 1. E. 161</a:t>
            </a:r>
            <a:r>
              <a:rPr lang="en-US" baseline="30000" smtClean="0"/>
              <a:t>st</a:t>
            </a:r>
            <a:r>
              <a:rPr lang="en-US" smtClean="0"/>
              <a:t> st., Bronx NY 14051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DC6884-BD20-469F-B105-60B18E0D526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EC114CA-9F2E-4462-ABFF-75F2C59DDFD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376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8BAD027-0FB8-4775-B4C0-3C1507C52063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0692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.xml"/><Relationship Id="rId7" Type="http://schemas.openxmlformats.org/officeDocument/2006/relationships/image" Target="../media/image2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4014787" cy="5775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Please hand in your letter 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69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 Relative volume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Nucleus </a:t>
            </a:r>
            <a:r>
              <a:rPr lang="en-US" sz="3200" dirty="0" smtClean="0"/>
              <a:t>	    0.00000000000001   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		       </a:t>
            </a:r>
            <a:r>
              <a:rPr lang="en-US" sz="3200" dirty="0" smtClean="0"/>
              <a:t>1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429000"/>
            <a:ext cx="8153400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electron cloud </a:t>
            </a:r>
            <a:r>
              <a:rPr lang="en-US" sz="3200" b="1" dirty="0" smtClean="0"/>
              <a:t>is 99.99999999% of   atomic volume but only 0.5% of the mass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Rutherford’s Atom by the numbers (continued)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Chemical metaphor 4: </a:t>
            </a:r>
          </a:p>
          <a:p>
            <a:r>
              <a:rPr lang="en-US" sz="3200" b="1" dirty="0" smtClean="0"/>
              <a:t>volume comparison-nucleus vs. electron cloud</a:t>
            </a:r>
            <a:endParaRPr lang="en-US" sz="3200" b="1" dirty="0"/>
          </a:p>
        </p:txBody>
      </p:sp>
      <p:pic>
        <p:nvPicPr>
          <p:cNvPr id="1026" name="Picture 2" descr="Image result for tennis 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251075" cy="14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Volume occupied by nucleus</a:t>
            </a:r>
            <a:endParaRPr lang="en-US" sz="3200" dirty="0"/>
          </a:p>
        </p:txBody>
      </p:sp>
      <p:pic>
        <p:nvPicPr>
          <p:cNvPr id="1028" name="Picture 4" descr="Image result for lake on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37482"/>
            <a:ext cx="37623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572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Volume occupied by electrons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53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293" y="1836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Describing elements using the atomic bits and pieces</a:t>
            </a:r>
          </a:p>
          <a:p>
            <a:r>
              <a:rPr lang="en-US" sz="3200" b="1" dirty="0" smtClean="0"/>
              <a:t>(see p. 10-13)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" y="2034065"/>
            <a:ext cx="7281746" cy="48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607" y="1143000"/>
            <a:ext cx="76962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/>
              <a:t>Modern Periodic Table of the </a:t>
            </a:r>
            <a:r>
              <a:rPr lang="en-US" sz="3600" b="1" dirty="0" smtClean="0"/>
              <a:t>Elements:</a:t>
            </a:r>
          </a:p>
          <a:p>
            <a:pPr>
              <a:defRPr/>
            </a:pPr>
            <a:r>
              <a:rPr lang="en-US" sz="3600" b="1" dirty="0" smtClean="0"/>
              <a:t>How Chemists </a:t>
            </a:r>
            <a:r>
              <a:rPr lang="en-US" sz="3600" b="1" dirty="0"/>
              <a:t>L</a:t>
            </a:r>
            <a:r>
              <a:rPr lang="en-US" sz="3600" b="1" dirty="0" smtClean="0"/>
              <a:t>ist the Elements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34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ndele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048000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4572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Father of Modern Periodic Table: Dimitri Mendeleev  ~1865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6002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Chemistry Professor, St. Petersburg University,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Dedicated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Known Vodka enthusiast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Political troublemaker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Card Shark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9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2) Card </a:t>
            </a:r>
            <a:r>
              <a:rPr lang="en-US" dirty="0"/>
              <a:t>player insights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867400"/>
            <a:ext cx="3200400" cy="457200"/>
          </a:xfrm>
          <a:prstGeom prst="rect">
            <a:avLst/>
          </a:prstGeom>
          <a:noFill/>
        </p:spPr>
      </p:pic>
      <p:pic>
        <p:nvPicPr>
          <p:cNvPr id="64516" name="Picture 4" descr="Playingc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038600" cy="30607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495800" y="2057400"/>
            <a:ext cx="2057400" cy="29352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baseline="30000"/>
              <a:t>  6</a:t>
            </a:r>
            <a:r>
              <a:rPr lang="en-US" sz="6000" b="1"/>
              <a:t>C</a:t>
            </a:r>
          </a:p>
          <a:p>
            <a:pPr>
              <a:spcBef>
                <a:spcPct val="50000"/>
              </a:spcBef>
            </a:pPr>
            <a:r>
              <a:rPr lang="en-US" sz="6000" b="1"/>
              <a:t>12.01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781800" y="2057400"/>
            <a:ext cx="2057400" cy="28416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/>
              <a:t>GRAPHITE</a:t>
            </a:r>
          </a:p>
          <a:p>
            <a:pPr>
              <a:buFont typeface="Wingdings" pitchFamily="2" charset="2"/>
              <a:buChar char="Ø"/>
            </a:pPr>
            <a:r>
              <a:rPr lang="en-US" sz="2000" b="1"/>
              <a:t>MP 1710 </a:t>
            </a:r>
            <a:r>
              <a:rPr lang="en-US" sz="2000" b="1" baseline="30000"/>
              <a:t>O</a:t>
            </a:r>
            <a:r>
              <a:rPr lang="en-US" sz="2000" b="1"/>
              <a:t>C</a:t>
            </a:r>
          </a:p>
          <a:p>
            <a:pPr>
              <a:buFont typeface="Wingdings" pitchFamily="2" charset="2"/>
              <a:buChar char="Ø"/>
            </a:pPr>
            <a:r>
              <a:rPr lang="en-US" sz="2000" b="1"/>
              <a:t>d=2.11 g/cm</a:t>
            </a:r>
            <a:r>
              <a:rPr lang="en-US" sz="2000" b="1" baseline="3000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BLACK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CO, CO</a:t>
            </a:r>
            <a:r>
              <a:rPr lang="en-US" baseline="-25000"/>
              <a:t>2</a:t>
            </a: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2 other crystal forms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Playing card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181600" y="525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 card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Analogies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/>
      <p:bldP spid="64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 brief aside on element names and symbols…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431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669653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17538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8458200" y="28956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flipH="1" flipV="1">
            <a:off x="2133600" y="2133600"/>
            <a:ext cx="6391555" cy="82895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33600" y="3276600"/>
            <a:ext cx="6400800" cy="6858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Atomic #  =#p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43000" y="1828800"/>
            <a:ext cx="0" cy="304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r>
              <a:rPr lang="en-US" sz="3200" dirty="0" smtClean="0"/>
              <a:t>) The </a:t>
            </a:r>
            <a:r>
              <a:rPr lang="en-US" sz="3200" b="1" dirty="0" smtClean="0">
                <a:solidFill>
                  <a:srgbClr val="FF0000"/>
                </a:solidFill>
              </a:rPr>
              <a:t>proton count </a:t>
            </a:r>
            <a:r>
              <a:rPr lang="en-US" sz="3200" dirty="0" smtClean="0"/>
              <a:t>is the </a:t>
            </a:r>
            <a:r>
              <a:rPr lang="en-US" sz="3200" b="1" dirty="0" smtClean="0"/>
              <a:t>same </a:t>
            </a:r>
            <a:r>
              <a:rPr lang="en-US" sz="3200" dirty="0" smtClean="0"/>
              <a:t>as the Periodic Table’s </a:t>
            </a:r>
            <a:r>
              <a:rPr lang="en-US" sz="3200" b="1" dirty="0" smtClean="0">
                <a:solidFill>
                  <a:srgbClr val="FF0000"/>
                </a:solidFill>
              </a:rPr>
              <a:t>Atomic #</a:t>
            </a:r>
            <a:r>
              <a:rPr lang="en-US" sz="3200" dirty="0" smtClean="0"/>
              <a:t> . </a:t>
            </a:r>
            <a:r>
              <a:rPr lang="en-US" sz="3200" b="1" dirty="0" smtClean="0">
                <a:solidFill>
                  <a:srgbClr val="FF0000"/>
                </a:solidFill>
              </a:rPr>
              <a:t>Proton count </a:t>
            </a:r>
            <a:r>
              <a:rPr lang="en-US" sz="3200" b="1" u="sng" dirty="0" smtClean="0"/>
              <a:t>defines</a:t>
            </a:r>
            <a:r>
              <a:rPr lang="en-US" sz="3200" dirty="0" smtClean="0"/>
              <a:t> the element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36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9916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) In a neutral element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positive charge sum = proton count=#p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3600" b="1" dirty="0" smtClean="0"/>
              <a:t>      = </a:t>
            </a:r>
            <a:r>
              <a:rPr lang="en-US" sz="3600" b="1" dirty="0" smtClean="0">
                <a:solidFill>
                  <a:srgbClr val="0070C0"/>
                </a:solidFill>
              </a:rPr>
              <a:t>negative charge sum =electron count=#e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-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19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#p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/>
              <a:t>= </a:t>
            </a:r>
            <a:r>
              <a:rPr lang="en-US" sz="5400" b="1" dirty="0" smtClean="0">
                <a:solidFill>
                  <a:srgbClr val="0070C0"/>
                </a:solidFill>
              </a:rPr>
              <a:t>#e</a:t>
            </a:r>
            <a:r>
              <a:rPr lang="en-US" sz="5400" b="1" baseline="30000" dirty="0" smtClean="0">
                <a:solidFill>
                  <a:srgbClr val="0070C0"/>
                </a:solidFill>
              </a:rPr>
              <a:t>-</a:t>
            </a:r>
            <a:endParaRPr lang="en-US" sz="5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many protons in an Aluminum atom 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26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26.982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13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varies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482962"/>
              </p:ext>
            </p:extLst>
          </p:nvPr>
        </p:nvGraphicFramePr>
        <p:xfrm>
          <a:off x="4551556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4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556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914400"/>
            <a:ext cx="1958108" cy="20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2718816"/>
            <a:ext cx="530225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05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many electrons does neutral Carbon C have 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sz="4000" dirty="0" smtClean="0"/>
              <a:t>12.01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4000" dirty="0" smtClean="0"/>
              <a:t>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4000" dirty="0" smtClean="0"/>
              <a:t>12.01-6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sz="4000" dirty="0" smtClean="0"/>
              <a:t>12.01 + 6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35392228"/>
              </p:ext>
            </p:extLst>
          </p:nvPr>
        </p:nvGraphicFramePr>
        <p:xfrm>
          <a:off x="4562707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2707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990600" y="2362200"/>
            <a:ext cx="323850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381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16269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17538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side4_as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2118672" cy="2514600"/>
          </a:xfrm>
          <a:prstGeom prst="rect">
            <a:avLst/>
          </a:prstGeom>
          <a:noFill/>
        </p:spPr>
      </p:pic>
      <p:pic>
        <p:nvPicPr>
          <p:cNvPr id="6" name="Picture 8" descr="fwas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85800"/>
            <a:ext cx="1685528" cy="2362200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0" y="3124200"/>
            <a:ext cx="327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Francis William Aston</a:t>
            </a:r>
          </a:p>
          <a:p>
            <a:r>
              <a:rPr lang="en-US" b="1" dirty="0"/>
              <a:t>Cambridge University UK</a:t>
            </a:r>
          </a:p>
          <a:p>
            <a:r>
              <a:rPr lang="en-US" b="1" dirty="0"/>
              <a:t>Nobel Prize in Chemistry 1922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14478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Aston’s</a:t>
            </a:r>
          </a:p>
          <a:p>
            <a:r>
              <a:rPr lang="en-US" sz="2000" b="1" dirty="0" smtClean="0"/>
              <a:t> Mass Spectrometer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066800" y="4343400"/>
            <a:ext cx="6858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4343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5257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Mass/p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20.0  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838200"/>
            <a:ext cx="7620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066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=# 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+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429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Aston sees in his mass spectrometer when he puts in  pure Ne</a:t>
            </a:r>
            <a:endParaRPr lang="en-US" sz="2800" b="1" dirty="0"/>
          </a:p>
        </p:txBody>
      </p:sp>
      <p:cxnSp>
        <p:nvCxnSpPr>
          <p:cNvPr id="17" name="Straight Connector 16"/>
          <p:cNvCxnSpPr>
            <a:stCxn id="9" idx="0"/>
            <a:endCxn id="9" idx="2"/>
          </p:cNvCxnSpPr>
          <p:nvPr/>
        </p:nvCxnSpPr>
        <p:spPr>
          <a:xfrm>
            <a:off x="4495800" y="4343400"/>
            <a:ext cx="0" cy="838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5334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22.0  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0"/>
            <a:ext cx="8382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b="1" dirty="0" smtClean="0"/>
              <a:t>) Elements come in several `flavors’= isotopes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2819400"/>
            <a:ext cx="1447800" cy="533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62200" y="2819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??????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07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4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858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152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Mass/p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99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20.0    </a:t>
            </a:r>
            <a:endParaRPr lang="en-US" sz="2800" dirty="0"/>
          </a:p>
        </p:txBody>
      </p:sp>
      <p:cxnSp>
        <p:nvCxnSpPr>
          <p:cNvPr id="8" name="Straight Connector 7"/>
          <p:cNvCxnSpPr>
            <a:stCxn id="3" idx="0"/>
            <a:endCxn id="3" idx="2"/>
          </p:cNvCxnSpPr>
          <p:nvPr/>
        </p:nvCxnSpPr>
        <p:spPr>
          <a:xfrm>
            <a:off x="4572000" y="152400"/>
            <a:ext cx="0" cy="838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914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22.0    </a:t>
            </a:r>
            <a:endParaRPr lang="en-US" sz="28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7538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15200" y="4191000"/>
            <a:ext cx="7620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4495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=# 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+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447800"/>
            <a:ext cx="9372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Something else besides protons is in nucleus, but it has no charge.  Dubbed a neutron =n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</a:t>
            </a:r>
            <a:r>
              <a:rPr lang="en-US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The neutron weighs the same as a proton (Mass/p=whole #)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You can have different numbers of n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in a given element.</a:t>
            </a:r>
          </a:p>
          <a:p>
            <a:r>
              <a:rPr lang="en-US" sz="2800" b="1" dirty="0" smtClean="0"/>
              <a:t>   (A specific # of n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= a specific isotope)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4724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What Aston ‘s result teach….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How many electrons (e), protons (p) and neutrons (n) in the Ne isotope circled below?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10 e  20 p    20 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10 e   12 p    10 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10 e    10 p   22 n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10 e    10 p   12 n 	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117007" y="1066800"/>
          <a:ext cx="4026993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007" y="1066800"/>
                        <a:ext cx="4026993" cy="506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0380" y="5029200"/>
            <a:ext cx="14514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4724400"/>
            <a:ext cx="6858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Mass/p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20.0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22.0    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4724400"/>
            <a:ext cx="0" cy="838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22.0  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819400" y="4724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4419600"/>
            <a:ext cx="9144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7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aylormadescience.com/wp-content/uploads/2014/04/periodic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762000" y="2209800"/>
            <a:ext cx="23622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5240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proton count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7200" y="152400"/>
            <a:ext cx="701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How the entries on the Modern Periodic Table reflect the `Modern’ definition of an element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1524000" y="4114800"/>
            <a:ext cx="15240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971800"/>
            <a:ext cx="266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Average mass of protons </a:t>
            </a:r>
            <a:r>
              <a:rPr lang="en-US" altLang="en-US" sz="2800" u="sng">
                <a:solidFill>
                  <a:srgbClr val="000000"/>
                </a:solidFill>
              </a:rPr>
              <a:t>and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neutrons</a:t>
            </a:r>
          </a:p>
        </p:txBody>
      </p:sp>
      <p:pic>
        <p:nvPicPr>
          <p:cNvPr id="1946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676400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smtClean="0"/>
              <a:t>Representing Elements with Atomic symbols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p = </a:t>
            </a:r>
            <a:r>
              <a:rPr lang="en-US" altLang="en-US" sz="2800" b="1" i="1">
                <a:solidFill>
                  <a:srgbClr val="FF0000"/>
                </a:solidFill>
              </a:rPr>
              <a:t>atomic number</a:t>
            </a:r>
            <a:r>
              <a:rPr lang="en-US" altLang="en-US" sz="2800" b="1">
                <a:solidFill>
                  <a:srgbClr val="FF0000"/>
                </a:solidFill>
              </a:rPr>
              <a:t> (Z)  defines element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 p</a:t>
            </a:r>
            <a:r>
              <a:rPr lang="en-US" altLang="en-US" sz="2800">
                <a:solidFill>
                  <a:srgbClr val="000000"/>
                </a:solidFill>
              </a:rPr>
              <a:t> + </a:t>
            </a:r>
            <a:r>
              <a:rPr lang="en-US" altLang="en-US" sz="2800" b="1">
                <a:solidFill>
                  <a:srgbClr val="0000CC"/>
                </a:solidFill>
              </a:rPr>
              <a:t>n</a:t>
            </a:r>
            <a:r>
              <a:rPr lang="en-US" altLang="en-US" sz="2800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= </a:t>
            </a:r>
            <a:r>
              <a:rPr lang="en-US" altLang="en-US" sz="2800" b="1" i="1">
                <a:solidFill>
                  <a:srgbClr val="000000"/>
                </a:solidFill>
              </a:rPr>
              <a:t>mass number=</a:t>
            </a:r>
            <a:r>
              <a:rPr lang="en-US" altLang="en-US" sz="2800" b="1">
                <a:solidFill>
                  <a:srgbClr val="000000"/>
                </a:solidFill>
              </a:rPr>
              <a:t>M  (several choices for an element)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p = </a:t>
            </a:r>
            <a:r>
              <a:rPr lang="en-US" altLang="en-US" sz="2800" b="1">
                <a:solidFill>
                  <a:schemeClr val="accent2"/>
                </a:solidFill>
              </a:rPr>
              <a:t>e</a:t>
            </a:r>
            <a:r>
              <a:rPr lang="en-US" altLang="en-US" sz="2800" b="1">
                <a:solidFill>
                  <a:srgbClr val="000000"/>
                </a:solidFill>
              </a:rPr>
              <a:t>  in neutral atom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</a:rPr>
              <a:t>Isotope </a:t>
            </a:r>
            <a:r>
              <a:rPr lang="en-US" altLang="en-US" sz="2800" b="1">
                <a:solidFill>
                  <a:srgbClr val="000000"/>
                </a:solidFill>
              </a:rPr>
              <a:t>= element with  specific count of</a:t>
            </a:r>
            <a:r>
              <a:rPr lang="en-US" altLang="en-US" sz="2800" b="1">
                <a:solidFill>
                  <a:srgbClr val="0000CC"/>
                </a:solidFill>
              </a:rPr>
              <a:t> 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3962400"/>
            <a:ext cx="2895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aseline="30000" dirty="0">
                <a:solidFill>
                  <a:srgbClr val="000000"/>
                </a:solidFill>
              </a:rPr>
              <a:t> </a:t>
            </a:r>
            <a:r>
              <a:rPr lang="en-US" altLang="en-US" sz="4800" dirty="0">
                <a:solidFill>
                  <a:srgbClr val="000000"/>
                </a:solidFill>
              </a:rPr>
              <a:t>     </a:t>
            </a:r>
            <a:r>
              <a:rPr lang="en-US" altLang="en-US" sz="4800" baseline="30000" dirty="0">
                <a:solidFill>
                  <a:srgbClr val="000000"/>
                </a:solidFill>
              </a:rPr>
              <a:t> </a:t>
            </a:r>
            <a:r>
              <a:rPr lang="en-US" altLang="en-US" sz="4800" dirty="0">
                <a:solidFill>
                  <a:srgbClr val="000000"/>
                </a:solidFill>
              </a:rPr>
              <a:t> </a:t>
            </a:r>
            <a:r>
              <a:rPr lang="en-US" altLang="en-US" sz="6000" dirty="0">
                <a:solidFill>
                  <a:srgbClr val="000000"/>
                </a:solidFill>
              </a:rPr>
              <a:t>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0000"/>
                </a:solidFill>
              </a:rPr>
              <a:t>        </a:t>
            </a:r>
            <a:r>
              <a:rPr lang="en-US" altLang="en-US" sz="6000" b="1" baseline="30000" dirty="0">
                <a:solidFill>
                  <a:srgbClr val="FF0000"/>
                </a:solidFill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3352800"/>
            <a:ext cx="60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4038600"/>
            <a:ext cx="373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How to represent an isotope 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Gold Leaf  Experiment led to </a:t>
            </a:r>
            <a:r>
              <a:rPr lang="en-US" sz="2800" b="1" dirty="0" smtClean="0">
                <a:solidFill>
                  <a:srgbClr val="FF0000"/>
                </a:solidFill>
              </a:rPr>
              <a:t>Rutherford’s  Atom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590489"/>
            <a:ext cx="4107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 (e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r>
              <a:rPr lang="en-US" sz="2800" dirty="0" smtClean="0"/>
              <a:t> are </a:t>
            </a:r>
            <a:r>
              <a:rPr lang="en-US" sz="2800" b="1" dirty="0" smtClean="0"/>
              <a:t>-</a:t>
            </a:r>
            <a:r>
              <a:rPr lang="en-US" sz="2800" dirty="0" smtClean="0"/>
              <a:t> charged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3657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Nucleus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contains protons (p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and neutrons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5943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1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Atom as …..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String  and pencil dot</a:t>
            </a:r>
            <a:r>
              <a:rPr lang="en-US" sz="4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186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Rutherford’s Atom by the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11430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Diameter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 cloud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sz="3200" b="1" dirty="0" smtClean="0"/>
              <a:t>=  </a:t>
            </a:r>
            <a:r>
              <a:rPr lang="en-US" sz="3200" b="1" u="sng" dirty="0" smtClean="0">
                <a:solidFill>
                  <a:srgbClr val="0070C0"/>
                </a:solidFill>
              </a:rPr>
              <a:t>10</a:t>
            </a:r>
            <a:r>
              <a:rPr lang="en-US" sz="3200" b="1" u="sng" baseline="30000" dirty="0" smtClean="0">
                <a:solidFill>
                  <a:srgbClr val="0070C0"/>
                </a:solidFill>
              </a:rPr>
              <a:t>-10</a:t>
            </a:r>
            <a:r>
              <a:rPr lang="en-US" sz="3200" b="1" u="sng" dirty="0" smtClean="0">
                <a:solidFill>
                  <a:srgbClr val="0070C0"/>
                </a:solidFill>
              </a:rPr>
              <a:t>  m</a:t>
            </a:r>
          </a:p>
          <a:p>
            <a:r>
              <a:rPr lang="en-US" sz="3200" b="1" dirty="0" smtClean="0"/>
              <a:t>Diameter of</a:t>
            </a:r>
            <a:r>
              <a:rPr lang="en-US" sz="3200" b="1" dirty="0" smtClean="0">
                <a:solidFill>
                  <a:srgbClr val="FF0000"/>
                </a:solidFill>
              </a:rPr>
              <a:t> nucleus</a:t>
            </a:r>
            <a:r>
              <a:rPr lang="en-US" sz="3200" b="1" dirty="0" smtClean="0"/>
              <a:t>		       </a:t>
            </a:r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-15</a:t>
            </a:r>
            <a:r>
              <a:rPr lang="en-US" sz="3200" b="1" dirty="0" smtClean="0">
                <a:solidFill>
                  <a:srgbClr val="FF0000"/>
                </a:solidFill>
              </a:rPr>
              <a:t>  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Diameter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 cloud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sz="3200" b="1" dirty="0" smtClean="0"/>
              <a:t>=  </a:t>
            </a:r>
            <a:r>
              <a:rPr lang="en-US" sz="3200" b="1" u="sng" dirty="0" smtClean="0">
                <a:solidFill>
                  <a:srgbClr val="0070C0"/>
                </a:solidFill>
              </a:rPr>
              <a:t>100000</a:t>
            </a:r>
          </a:p>
          <a:p>
            <a:r>
              <a:rPr lang="en-US" sz="3200" b="1" dirty="0" smtClean="0"/>
              <a:t>Diameter of</a:t>
            </a:r>
            <a:r>
              <a:rPr lang="en-US" sz="3200" b="1" dirty="0" smtClean="0">
                <a:solidFill>
                  <a:srgbClr val="FF0000"/>
                </a:solidFill>
              </a:rPr>
              <a:t> nucleus</a:t>
            </a:r>
            <a:r>
              <a:rPr lang="en-US" sz="3200" b="1" dirty="0" smtClean="0"/>
              <a:t>		           </a:t>
            </a:r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62800" y="1295400"/>
            <a:ext cx="304800" cy="3048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1868187"/>
            <a:ext cx="304800" cy="3048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" y="237261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the math…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Atom dimensions in familiar terms:  </a:t>
            </a:r>
            <a:r>
              <a:rPr lang="en-US" sz="4000" b="1" dirty="0" smtClean="0"/>
              <a:t>Metaphor 2</a:t>
            </a:r>
            <a:endParaRPr lang="en-US" sz="4000" dirty="0" smtClean="0"/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2971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5943600"/>
            <a:ext cx="71961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3”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edge of the electron cloud 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7463"/>
            <a:ext cx="92614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181600" y="381000"/>
            <a:ext cx="1819275" cy="19177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666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2475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6019800" y="620713"/>
            <a:ext cx="1962150" cy="8270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4700" y="228600"/>
            <a:ext cx="201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Nucleus(+)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25" y="914400"/>
            <a:ext cx="4718050" cy="13843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cs typeface="+mn-cs"/>
              </a:rPr>
              <a:t>~ dimension of  electronic cloud (-) (2.4 mile radius from baseball nucleus</a:t>
            </a:r>
            <a:r>
              <a:rPr lang="en-US" dirty="0">
                <a:cs typeface="+mn-cs"/>
              </a:rPr>
              <a:t>)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381500" y="2216150"/>
            <a:ext cx="685800" cy="825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21895"/>
              </p:ext>
            </p:extLst>
          </p:nvPr>
        </p:nvGraphicFramePr>
        <p:xfrm>
          <a:off x="162161" y="612775"/>
          <a:ext cx="8686800" cy="24384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Subatomic piece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Mass (g)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1850" y="1121688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40955" y="117607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1.67*10</a:t>
            </a:r>
            <a:r>
              <a:rPr lang="en-US" altLang="en-US" sz="4000" b="1" baseline="30000" dirty="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775344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2692" y="1829713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1.67*10</a:t>
            </a:r>
            <a:r>
              <a:rPr lang="en-US" sz="4000" b="1" baseline="30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-30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3293" y="2345531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electron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0738" y="2435074"/>
            <a:ext cx="2681287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9.11*10</a:t>
            </a:r>
            <a:r>
              <a:rPr lang="en-US" sz="40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61" y="8387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 details of Rutherford atom’s </a:t>
            </a:r>
            <a:r>
              <a:rPr lang="en-US" altLang="en-US" sz="2400" b="1" u="sng" dirty="0">
                <a:solidFill>
                  <a:srgbClr val="000000"/>
                </a:solidFill>
              </a:rPr>
              <a:t>subatomic 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pieces  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4570" y="1186363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+</a:t>
            </a:r>
            <a:endParaRPr lang="en-US" alt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27630" y="1775344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404040"/>
                </a:solidFill>
              </a:rPr>
              <a:t>0</a:t>
            </a:r>
            <a:endParaRPr lang="en-US" altLang="en-US" sz="4000" b="1" baseline="30000" dirty="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09997" y="2311098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</a:rPr>
              <a:t>-</a:t>
            </a:r>
            <a:endParaRPr lang="en-US" altLang="en-US" sz="5400" b="1" baseline="30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2161" y="296322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In neutral atoms # </a:t>
            </a:r>
            <a:r>
              <a:rPr lang="en-US" altLang="en-US" sz="4000" b="1" dirty="0">
                <a:solidFill>
                  <a:srgbClr val="FF0000"/>
                </a:solidFill>
              </a:rPr>
              <a:t>protons</a:t>
            </a:r>
            <a:r>
              <a:rPr lang="en-US" altLang="en-US" sz="4000" b="1" dirty="0">
                <a:solidFill>
                  <a:srgbClr val="000000"/>
                </a:solidFill>
              </a:rPr>
              <a:t> = # </a:t>
            </a:r>
            <a:r>
              <a:rPr lang="en-US" altLang="en-US" sz="4000" b="1" dirty="0">
                <a:solidFill>
                  <a:srgbClr val="0000FF"/>
                </a:solidFill>
              </a:rPr>
              <a:t>electrons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2554" y="4281532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1.67*10</a:t>
            </a:r>
            <a:r>
              <a:rPr lang="en-US" altLang="en-US" sz="2800" b="1" u="sng" baseline="30000" dirty="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450" y="4753659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9.11*10</a:t>
            </a:r>
            <a:r>
              <a:rPr lang="en-US" sz="28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6137" y="4276606"/>
            <a:ext cx="2514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Proton mass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 mass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32288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68864"/>
            <a:ext cx="38099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Relative mass ratio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99" y="5486400"/>
            <a:ext cx="290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the math….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61092" y="4419600"/>
            <a:ext cx="25878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=1836 ~ 2000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6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3" grpId="0"/>
      <p:bldP spid="4" grpId="0"/>
      <p:bldP spid="5" grpId="0"/>
      <p:bldP spid="6" grpId="0"/>
      <p:bldP spid="7" grpId="0" animBg="1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91001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3513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685800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Proton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mass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943600" y="1153491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Electron </a:t>
            </a:r>
            <a:r>
              <a:rPr lang="en-US" altLang="en-US" sz="2800" dirty="0">
                <a:solidFill>
                  <a:srgbClr val="0070C0"/>
                </a:solidFill>
              </a:rPr>
              <a:t>mass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5841" y="1850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Chemical metaphor 3: </a:t>
            </a:r>
          </a:p>
          <a:p>
            <a:r>
              <a:rPr lang="en-US" sz="3200" b="1" dirty="0" smtClean="0"/>
              <a:t>nuclear vs. electron mass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81441" y="4191000"/>
            <a:ext cx="4391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running back ~ 2000 large eggs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52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78B133F817F947C08D10BD0C95A2F18A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740FF64DF1E4562B91FC394A23F33D8&lt;/guid&gt;&#10;            &lt;repollguid&gt;9BAE21BEEEEB485E9CEACBB2A4C9C0C0&lt;/repollguid&gt;&#10;            &lt;sourceid&gt;8BA8363A65BD4747BC12AF9E934452E2&lt;/sourceid&gt;&#10;            &lt;questiontext&gt;How many electrons (e), protons (p) and neutrons (n) in the Ne isotope circled below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B763D143F4B43B88F35F7D8C470F546&lt;/guid&gt;&#10;                    &lt;answertext&gt;10 e  20 p    20 n&lt;/answertext&gt;&#10;                    &lt;valuetype&gt;-1&lt;/valuetype&gt;&#10;                &lt;/answer&gt;&#10;                &lt;answer&gt;&#10;                    &lt;guid&gt;92454375BAED4FC4BA3750B6D7BE56AF&lt;/guid&gt;&#10;                    &lt;answertext&gt;10 e   12 p    10 n&lt;/answertext&gt;&#10;                    &lt;valuetype&gt;-1&lt;/valuetype&gt;&#10;                &lt;/answer&gt;&#10;                &lt;answer&gt;&#10;                    &lt;guid&gt;BF38BADD0B594609BA06142DE2F46ED8&lt;/guid&gt;&#10;                    &lt;answertext&gt;10 e    10 p   22 n&lt;/answertext&gt;&#10;                    &lt;valuetype&gt;-1&lt;/valuetype&gt;&#10;                &lt;/answer&gt;&#10;                &lt;answer&gt;&#10;                    &lt;guid&gt;4C5CB954E6DD40AD9845C87B5EA54152&lt;/guid&gt;&#10;                    &lt;answertext&gt;10 e    10 p   12 n  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FF0FC65EF49D4E008A487A01F94B6342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6471190AEEF44A095E54CF9BC5AB0D5&lt;/guid&gt;&#10;            &lt;repollguid&gt;10E9602A67F240BBB600C857CBF224C1&lt;/repollguid&gt;&#10;            &lt;sourceid&gt;0AD5294F31EF4486A1A69F2E3B653D1A&lt;/sourceid&gt;&#10;            &lt;questiontext&gt;How many protons in an Aluminum atom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EF5A1BA993D4E67A2719FB3B13F81FE&lt;/guid&gt;&#10;                    &lt;answertext&gt;26&lt;/answertext&gt;&#10;                    &lt;valuetype&gt;-1&lt;/valuetype&gt;&#10;                &lt;/answer&gt;&#10;                &lt;answer&gt;&#10;                    &lt;guid&gt;BB92DCFAA1564AE3B7A3CE0089139594&lt;/guid&gt;&#10;                    &lt;answertext&gt;26.982&lt;/answertext&gt;&#10;                    &lt;valuetype&gt;-1&lt;/valuetype&gt;&#10;                &lt;/answer&gt;&#10;                &lt;answer&gt;&#10;                    &lt;guid&gt;3C4A883A26E0435496E72EB4BF3387AE&lt;/guid&gt;&#10;                    &lt;answertext&gt;13&lt;/answertext&gt;&#10;                    &lt;valuetype&gt;1&lt;/valuetype&gt;&#10;                &lt;/answer&gt;&#10;                &lt;answer&gt;&#10;                    &lt;guid&gt;E42643E2B6FD4275A9EB59651469A85D&lt;/guid&gt;&#10;                    &lt;answertext&gt;varies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5F6ACAABFFCC44D582D0EFEA46DA579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51E07226EE47068816BBB3C034CD4D&lt;/guid&gt;&#10;            &lt;repollguid&gt;FD73792F77444A498614167465D8B0D6&lt;/repollguid&gt;&#10;            &lt;sourceid&gt;284CAE83711D4C23A313E0FAB4D04F64&lt;/sourceid&gt;&#10;            &lt;questiontext&gt;How many electrons does neutral Carbon C have 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0A8B80DF3A94337A75F1B1801C7C3B7&lt;/guid&gt;&#10;                    &lt;answertext&gt;12.01&lt;/answertext&gt;&#10;                    &lt;valuetype&gt;-1&lt;/valuetype&gt;&#10;                &lt;/answer&gt;&#10;                &lt;answer&gt;&#10;                    &lt;guid&gt;64B9AAB7CE46472DA61FBB76D8992479&lt;/guid&gt;&#10;                    &lt;answertext&gt;6&lt;/answertext&gt;&#10;                    &lt;valuetype&gt;1&lt;/valuetype&gt;&#10;                &lt;/answer&gt;&#10;                &lt;answer&gt;&#10;                    &lt;guid&gt;86A35155A04C42C9BBB364E60D3CF44B&lt;/guid&gt;&#10;                    &lt;answertext&gt;12.01-6&lt;/answertext&gt;&#10;                    &lt;valuetype&gt;-1&lt;/valuetype&gt;&#10;                &lt;/answer&gt;&#10;                &lt;answer&gt;&#10;                    &lt;guid&gt;4A7471E4C9864461BF2AC3B410362404&lt;/guid&gt;&#10;                    &lt;answertext&gt;12.01 + 6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719</Words>
  <Application>Microsoft Office PowerPoint</Application>
  <PresentationFormat>On-screen Show (4:3)</PresentationFormat>
  <Paragraphs>162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dimensions in familiar terms:  Metaphor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Card player insights</vt:lpstr>
      <vt:lpstr>PowerPoint Presentation</vt:lpstr>
      <vt:lpstr>PowerPoint Presentation</vt:lpstr>
      <vt:lpstr>PowerPoint Presentation</vt:lpstr>
      <vt:lpstr>How many protons in an Aluminum atom ?</vt:lpstr>
      <vt:lpstr>How many electrons does neutral Carbon C have ? </vt:lpstr>
      <vt:lpstr>PowerPoint Presentation</vt:lpstr>
      <vt:lpstr>PowerPoint Presentation</vt:lpstr>
      <vt:lpstr>How many electrons (e), protons (p) and neutrons (n) in the Ne isotope circled below?</vt:lpstr>
      <vt:lpstr>PowerPoint Presentation</vt:lpstr>
      <vt:lpstr>Representing Elements with Atomic symbols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77</cp:revision>
  <dcterms:created xsi:type="dcterms:W3CDTF">2010-01-13T02:23:53Z</dcterms:created>
  <dcterms:modified xsi:type="dcterms:W3CDTF">2017-08-30T19:06:23Z</dcterms:modified>
</cp:coreProperties>
</file>