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64" r:id="rId3"/>
    <p:sldId id="265" r:id="rId4"/>
    <p:sldId id="266" r:id="rId5"/>
    <p:sldId id="297" r:id="rId6"/>
    <p:sldId id="298" r:id="rId7"/>
    <p:sldId id="299" r:id="rId8"/>
    <p:sldId id="300" r:id="rId9"/>
    <p:sldId id="275" r:id="rId10"/>
    <p:sldId id="270" r:id="rId11"/>
    <p:sldId id="271" r:id="rId12"/>
    <p:sldId id="274" r:id="rId13"/>
    <p:sldId id="272" r:id="rId14"/>
    <p:sldId id="273" r:id="rId15"/>
    <p:sldId id="262" r:id="rId16"/>
    <p:sldId id="303" r:id="rId17"/>
    <p:sldId id="302" r:id="rId18"/>
    <p:sldId id="305" r:id="rId19"/>
    <p:sldId id="304" r:id="rId20"/>
    <p:sldId id="290" r:id="rId21"/>
    <p:sldId id="291" r:id="rId22"/>
    <p:sldId id="306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9545" autoAdjust="0"/>
  </p:normalViewPr>
  <p:slideViewPr>
    <p:cSldViewPr>
      <p:cViewPr varScale="1">
        <p:scale>
          <a:sx n="86" d="100"/>
          <a:sy n="86" d="100"/>
        </p:scale>
        <p:origin x="12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5E77DD-05BB-4FCC-BB61-4B5CDA04F95B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95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541DE1-132E-44CA-A154-728F0B3B258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386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8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rutherford's+gold+leaf+experiment+apparatus&amp;source=images&amp;cd=&amp;cad=rja&amp;docid=7f6hFPNBWkLk6M&amp;tbnid=DdZVsOfw0OhufM:&amp;ved=0CAUQjRw&amp;url=http://137.193.61.237/eng/theory.htm&amp;ei=uYSrUeizAqnG0AGj8oGQAg&amp;bvm=bv.47244034,d.dmg&amp;psig=AFQjCNFKdMMCRmYxysmfX7B8FBu6pwSgxA&amp;ust=13702814894150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rutherford's+gold+leaf+experiment+apparatus&amp;source=images&amp;cd=&amp;cad=rja&amp;docid=26zS1FGPVCYN0M&amp;tbnid=UqDjuGFrJYL08M:&amp;ved=0CAUQjRw&amp;url=http://myweb.usf.edu/~mhight/goldfoil.html&amp;ei=L4WrUbCYB6XC0gG6hIGwCg&amp;bvm=bv.47244034,d.dmg&amp;psig=AFQjCNGannnmiATojpQ4EVPwn2pMHXtWVQ&amp;ust=137028156524548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381000" y="9144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/>
              <a:t>WHY</a:t>
            </a:r>
            <a:r>
              <a:rPr lang="en-US" sz="8000" dirty="0"/>
              <a:t> </a:t>
            </a:r>
            <a:r>
              <a:rPr lang="en-US" sz="8000" dirty="0" smtClean="0"/>
              <a:t>TAKE </a:t>
            </a:r>
            <a:r>
              <a:rPr lang="en-US" sz="8000" dirty="0" smtClean="0">
                <a:solidFill>
                  <a:srgbClr val="0000FF"/>
                </a:solidFill>
              </a:rPr>
              <a:t>CHEMISTRY</a:t>
            </a:r>
            <a:r>
              <a:rPr lang="en-US" sz="8000" dirty="0" smtClean="0"/>
              <a:t> </a:t>
            </a:r>
            <a:r>
              <a:rPr lang="en-US" sz="8000" dirty="0"/>
              <a:t>?</a:t>
            </a:r>
          </a:p>
          <a:p>
            <a:r>
              <a:rPr lang="en-US" sz="8000" dirty="0"/>
              <a:t>Your thoughts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0"/>
            <a:ext cx="8648700" cy="1200329"/>
          </a:xfrm>
          <a:prstGeom prst="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strength and weakness of chemists is that we sweat the details and revel in them.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Hoffmann’s 1981 Nobel Prize in Chemistry awarded for explaining ……..</a:t>
            </a:r>
            <a:endParaRPr lang="en-US" sz="36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371600" y="3124200"/>
          <a:ext cx="794454" cy="18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emSketch" r:id="rId4" imgW="472440" imgH="1103376" progId="ACD.ChemSketch.20">
                  <p:embed/>
                </p:oleObj>
              </mc:Choice>
              <mc:Fallback>
                <p:oleObj name="ChemSketch" r:id="rId4" imgW="472440" imgH="1103376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794454" cy="185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867400" y="3352800"/>
          <a:ext cx="1676400" cy="170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emSketch" r:id="rId6" imgW="1240536" imgH="1261872" progId="ACD.ChemSketch.20">
                  <p:embed/>
                </p:oleObj>
              </mc:Choice>
              <mc:Fallback>
                <p:oleObj name="ChemSketch" r:id="rId6" imgW="1240536" imgH="1261872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2800"/>
                        <a:ext cx="1676400" cy="1706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0" y="3810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41148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105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Concerted 1,3 </a:t>
            </a:r>
            <a:r>
              <a:rPr lang="en-US" sz="4000" dirty="0" err="1" smtClean="0"/>
              <a:t>cycloaddition</a:t>
            </a:r>
            <a:endParaRPr lang="en-US" sz="4000" dirty="0" smtClean="0"/>
          </a:p>
          <a:p>
            <a:r>
              <a:rPr lang="en-US" sz="4000" dirty="0" smtClean="0"/>
              <a:t>(Diels-Alder Reaction)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1524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EXAMPLE #1</a:t>
            </a:r>
            <a:endParaRPr lang="en-US" sz="4000" b="1" u="sng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29000" y="3429000"/>
          <a:ext cx="11992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hemSketch" r:id="rId8" imgW="831960" imgH="899280" progId="ACD.ChemSketch.20">
                  <p:embed/>
                </p:oleObj>
              </mc:Choice>
              <mc:Fallback>
                <p:oleObj name="ChemSketch" r:id="rId8" imgW="831960" imgH="899280" progId="ACD.ChemSketch.2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1992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rchives.upenn.edu/img/20011023003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33400"/>
            <a:ext cx="2895600" cy="52461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578078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Jerry Donahue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structure chemist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04800" y="609600"/>
          <a:ext cx="178016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hemSketch" r:id="rId5" imgW="774192" imgH="896112" progId="ACD.ChemSketch.20">
                  <p:embed/>
                </p:oleObj>
              </mc:Choice>
              <mc:Fallback>
                <p:oleObj name="ChemSketch" r:id="rId5" imgW="774192" imgH="896112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1780162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429000" y="533400"/>
          <a:ext cx="1676400" cy="204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hemSketch" r:id="rId7" imgW="734568" imgH="896112" progId="ACD.ChemSketch.20">
                  <p:embed/>
                </p:oleObj>
              </mc:Choice>
              <mc:Fallback>
                <p:oleObj name="ChemSketch" r:id="rId7" imgW="734568" imgH="896112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"/>
                        <a:ext cx="1676400" cy="2042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362200" y="3124200"/>
          <a:ext cx="168896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hemSketch" r:id="rId9" imgW="734568" imgH="896112" progId="ACD.ChemSketch.20">
                  <p:embed/>
                </p:oleObj>
              </mc:Choice>
              <mc:Fallback>
                <p:oleObj name="ChemSketch" r:id="rId9" imgW="734568" imgH="896112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1688966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957129" y="1002707"/>
            <a:ext cx="319042" cy="501353"/>
          </a:xfrm>
          <a:custGeom>
            <a:avLst/>
            <a:gdLst>
              <a:gd name="connsiteX0" fmla="*/ 222191 w 319042"/>
              <a:gd name="connsiteY0" fmla="*/ 501353 h 501353"/>
              <a:gd name="connsiteX1" fmla="*/ 316194 w 319042"/>
              <a:gd name="connsiteY1" fmla="*/ 390257 h 501353"/>
              <a:gd name="connsiteX2" fmla="*/ 239282 w 319042"/>
              <a:gd name="connsiteY2" fmla="*/ 56972 h 501353"/>
              <a:gd name="connsiteX3" fmla="*/ 0 w 319042"/>
              <a:gd name="connsiteY3" fmla="*/ 48426 h 50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042" h="501353">
                <a:moveTo>
                  <a:pt x="222191" y="501353"/>
                </a:moveTo>
                <a:cubicBezTo>
                  <a:pt x="267768" y="482836"/>
                  <a:pt x="313346" y="464320"/>
                  <a:pt x="316194" y="390257"/>
                </a:cubicBezTo>
                <a:cubicBezTo>
                  <a:pt x="319042" y="316194"/>
                  <a:pt x="291981" y="113944"/>
                  <a:pt x="239282" y="56972"/>
                </a:cubicBezTo>
                <a:cubicBezTo>
                  <a:pt x="186583" y="0"/>
                  <a:pt x="0" y="48426"/>
                  <a:pt x="0" y="48426"/>
                </a:cubicBezTo>
              </a:path>
            </a:pathLst>
          </a:cu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6553" y="1025495"/>
            <a:ext cx="470019" cy="828942"/>
          </a:xfrm>
          <a:custGeom>
            <a:avLst/>
            <a:gdLst>
              <a:gd name="connsiteX0" fmla="*/ 153825 w 470019"/>
              <a:gd name="connsiteY0" fmla="*/ 0 h 828942"/>
              <a:gd name="connsiteX1" fmla="*/ 51275 w 470019"/>
              <a:gd name="connsiteY1" fmla="*/ 94004 h 828942"/>
              <a:gd name="connsiteX2" fmla="*/ 34183 w 470019"/>
              <a:gd name="connsiteY2" fmla="*/ 410198 h 828942"/>
              <a:gd name="connsiteX3" fmla="*/ 256374 w 470019"/>
              <a:gd name="connsiteY3" fmla="*/ 726393 h 828942"/>
              <a:gd name="connsiteX4" fmla="*/ 470019 w 470019"/>
              <a:gd name="connsiteY4" fmla="*/ 828942 h 82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19" h="828942">
                <a:moveTo>
                  <a:pt x="153825" y="0"/>
                </a:moveTo>
                <a:cubicBezTo>
                  <a:pt x="112520" y="12819"/>
                  <a:pt x="71215" y="25638"/>
                  <a:pt x="51275" y="94004"/>
                </a:cubicBezTo>
                <a:cubicBezTo>
                  <a:pt x="31335" y="162370"/>
                  <a:pt x="0" y="304800"/>
                  <a:pt x="34183" y="410198"/>
                </a:cubicBezTo>
                <a:cubicBezTo>
                  <a:pt x="68366" y="515596"/>
                  <a:pt x="183735" y="656602"/>
                  <a:pt x="256374" y="726393"/>
                </a:cubicBezTo>
                <a:cubicBezTo>
                  <a:pt x="329013" y="796184"/>
                  <a:pt x="470019" y="828942"/>
                  <a:pt x="470019" y="828942"/>
                </a:cubicBezTo>
              </a:path>
            </a:pathLst>
          </a:cu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Enol</a:t>
            </a:r>
            <a:r>
              <a:rPr lang="en-US" sz="2400" b="1" dirty="0" err="1" smtClean="0">
                <a:sym typeface="Wingdings" pitchFamily="2" charset="2"/>
              </a:rPr>
              <a:t></a:t>
            </a:r>
            <a:r>
              <a:rPr lang="en-US" sz="2400" b="1" dirty="0" err="1" smtClean="0">
                <a:solidFill>
                  <a:srgbClr val="00B0F0"/>
                </a:solidFill>
              </a:rPr>
              <a:t>keto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tautomeric</a:t>
            </a:r>
            <a:r>
              <a:rPr lang="en-US" sz="2400" b="1" dirty="0" smtClean="0"/>
              <a:t> shift</a:t>
            </a:r>
            <a:endParaRPr lang="en-US" sz="2400" b="1" dirty="0"/>
          </a:p>
        </p:txBody>
      </p:sp>
      <p:sp>
        <p:nvSpPr>
          <p:cNvPr id="11" name="Freeform 10"/>
          <p:cNvSpPr/>
          <p:nvPr/>
        </p:nvSpPr>
        <p:spPr>
          <a:xfrm>
            <a:off x="3495230" y="2572284"/>
            <a:ext cx="564022" cy="1153682"/>
          </a:xfrm>
          <a:custGeom>
            <a:avLst/>
            <a:gdLst>
              <a:gd name="connsiteX0" fmla="*/ 564022 w 564022"/>
              <a:gd name="connsiteY0" fmla="*/ 0 h 1153682"/>
              <a:gd name="connsiteX1" fmla="*/ 555477 w 564022"/>
              <a:gd name="connsiteY1" fmla="*/ 42729 h 1153682"/>
              <a:gd name="connsiteX2" fmla="*/ 521293 w 564022"/>
              <a:gd name="connsiteY2" fmla="*/ 128187 h 1153682"/>
              <a:gd name="connsiteX3" fmla="*/ 512748 w 564022"/>
              <a:gd name="connsiteY3" fmla="*/ 170916 h 1153682"/>
              <a:gd name="connsiteX4" fmla="*/ 495656 w 564022"/>
              <a:gd name="connsiteY4" fmla="*/ 222191 h 1153682"/>
              <a:gd name="connsiteX5" fmla="*/ 478564 w 564022"/>
              <a:gd name="connsiteY5" fmla="*/ 299103 h 1153682"/>
              <a:gd name="connsiteX6" fmla="*/ 452927 w 564022"/>
              <a:gd name="connsiteY6" fmla="*/ 376015 h 1153682"/>
              <a:gd name="connsiteX7" fmla="*/ 444381 w 564022"/>
              <a:gd name="connsiteY7" fmla="*/ 401652 h 1153682"/>
              <a:gd name="connsiteX8" fmla="*/ 418744 w 564022"/>
              <a:gd name="connsiteY8" fmla="*/ 418744 h 1153682"/>
              <a:gd name="connsiteX9" fmla="*/ 401652 w 564022"/>
              <a:gd name="connsiteY9" fmla="*/ 444381 h 1153682"/>
              <a:gd name="connsiteX10" fmla="*/ 376015 w 564022"/>
              <a:gd name="connsiteY10" fmla="*/ 452927 h 1153682"/>
              <a:gd name="connsiteX11" fmla="*/ 324740 w 564022"/>
              <a:gd name="connsiteY11" fmla="*/ 478565 h 1153682"/>
              <a:gd name="connsiteX12" fmla="*/ 273465 w 564022"/>
              <a:gd name="connsiteY12" fmla="*/ 435836 h 1153682"/>
              <a:gd name="connsiteX13" fmla="*/ 264920 w 564022"/>
              <a:gd name="connsiteY13" fmla="*/ 410198 h 1153682"/>
              <a:gd name="connsiteX14" fmla="*/ 247828 w 564022"/>
              <a:gd name="connsiteY14" fmla="*/ 384561 h 1153682"/>
              <a:gd name="connsiteX15" fmla="*/ 247828 w 564022"/>
              <a:gd name="connsiteY15" fmla="*/ 324740 h 1153682"/>
              <a:gd name="connsiteX16" fmla="*/ 273465 w 564022"/>
              <a:gd name="connsiteY16" fmla="*/ 316195 h 1153682"/>
              <a:gd name="connsiteX17" fmla="*/ 350377 w 564022"/>
              <a:gd name="connsiteY17" fmla="*/ 324740 h 1153682"/>
              <a:gd name="connsiteX18" fmla="*/ 376015 w 564022"/>
              <a:gd name="connsiteY18" fmla="*/ 333286 h 1153682"/>
              <a:gd name="connsiteX19" fmla="*/ 427290 w 564022"/>
              <a:gd name="connsiteY19" fmla="*/ 384561 h 1153682"/>
              <a:gd name="connsiteX20" fmla="*/ 452927 w 564022"/>
              <a:gd name="connsiteY20" fmla="*/ 401652 h 1153682"/>
              <a:gd name="connsiteX21" fmla="*/ 470019 w 564022"/>
              <a:gd name="connsiteY21" fmla="*/ 427290 h 1153682"/>
              <a:gd name="connsiteX22" fmla="*/ 495656 w 564022"/>
              <a:gd name="connsiteY22" fmla="*/ 435836 h 1153682"/>
              <a:gd name="connsiteX23" fmla="*/ 504202 w 564022"/>
              <a:gd name="connsiteY23" fmla="*/ 470019 h 1153682"/>
              <a:gd name="connsiteX24" fmla="*/ 521293 w 564022"/>
              <a:gd name="connsiteY24" fmla="*/ 538385 h 1153682"/>
              <a:gd name="connsiteX25" fmla="*/ 512748 w 564022"/>
              <a:gd name="connsiteY25" fmla="*/ 658026 h 1153682"/>
              <a:gd name="connsiteX26" fmla="*/ 478564 w 564022"/>
              <a:gd name="connsiteY26" fmla="*/ 709301 h 1153682"/>
              <a:gd name="connsiteX27" fmla="*/ 461473 w 564022"/>
              <a:gd name="connsiteY27" fmla="*/ 734938 h 1153682"/>
              <a:gd name="connsiteX28" fmla="*/ 427290 w 564022"/>
              <a:gd name="connsiteY28" fmla="*/ 786213 h 1153682"/>
              <a:gd name="connsiteX29" fmla="*/ 410198 w 564022"/>
              <a:gd name="connsiteY29" fmla="*/ 820396 h 1153682"/>
              <a:gd name="connsiteX30" fmla="*/ 376015 w 564022"/>
              <a:gd name="connsiteY30" fmla="*/ 837488 h 1153682"/>
              <a:gd name="connsiteX31" fmla="*/ 350377 w 564022"/>
              <a:gd name="connsiteY31" fmla="*/ 863125 h 1153682"/>
              <a:gd name="connsiteX32" fmla="*/ 316194 w 564022"/>
              <a:gd name="connsiteY32" fmla="*/ 888763 h 1153682"/>
              <a:gd name="connsiteX33" fmla="*/ 290557 w 564022"/>
              <a:gd name="connsiteY33" fmla="*/ 905854 h 1153682"/>
              <a:gd name="connsiteX34" fmla="*/ 264920 w 564022"/>
              <a:gd name="connsiteY34" fmla="*/ 931492 h 1153682"/>
              <a:gd name="connsiteX35" fmla="*/ 213645 w 564022"/>
              <a:gd name="connsiteY35" fmla="*/ 965675 h 1153682"/>
              <a:gd name="connsiteX36" fmla="*/ 188007 w 564022"/>
              <a:gd name="connsiteY36" fmla="*/ 991312 h 1153682"/>
              <a:gd name="connsiteX37" fmla="*/ 170916 w 564022"/>
              <a:gd name="connsiteY37" fmla="*/ 1016950 h 1153682"/>
              <a:gd name="connsiteX38" fmla="*/ 145278 w 564022"/>
              <a:gd name="connsiteY38" fmla="*/ 1034041 h 1153682"/>
              <a:gd name="connsiteX39" fmla="*/ 119641 w 564022"/>
              <a:gd name="connsiteY39" fmla="*/ 1059679 h 1153682"/>
              <a:gd name="connsiteX40" fmla="*/ 94004 w 564022"/>
              <a:gd name="connsiteY40" fmla="*/ 1076770 h 1153682"/>
              <a:gd name="connsiteX41" fmla="*/ 42729 w 564022"/>
              <a:gd name="connsiteY41" fmla="*/ 1110953 h 1153682"/>
              <a:gd name="connsiteX42" fmla="*/ 25637 w 564022"/>
              <a:gd name="connsiteY42" fmla="*/ 1136591 h 1153682"/>
              <a:gd name="connsiteX43" fmla="*/ 0 w 564022"/>
              <a:gd name="connsiteY43" fmla="*/ 1153682 h 11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64022" h="1153682">
                <a:moveTo>
                  <a:pt x="564022" y="0"/>
                </a:moveTo>
                <a:cubicBezTo>
                  <a:pt x="561174" y="14243"/>
                  <a:pt x="560070" y="28949"/>
                  <a:pt x="555477" y="42729"/>
                </a:cubicBezTo>
                <a:cubicBezTo>
                  <a:pt x="532690" y="111092"/>
                  <a:pt x="539073" y="39278"/>
                  <a:pt x="521293" y="128187"/>
                </a:cubicBezTo>
                <a:cubicBezTo>
                  <a:pt x="518445" y="142430"/>
                  <a:pt x="516570" y="156903"/>
                  <a:pt x="512748" y="170916"/>
                </a:cubicBezTo>
                <a:cubicBezTo>
                  <a:pt x="508008" y="188297"/>
                  <a:pt x="499189" y="204525"/>
                  <a:pt x="495656" y="222191"/>
                </a:cubicBezTo>
                <a:cubicBezTo>
                  <a:pt x="490776" y="246591"/>
                  <a:pt x="485806" y="274962"/>
                  <a:pt x="478564" y="299103"/>
                </a:cubicBezTo>
                <a:cubicBezTo>
                  <a:pt x="478550" y="299150"/>
                  <a:pt x="457208" y="363173"/>
                  <a:pt x="452927" y="376015"/>
                </a:cubicBezTo>
                <a:cubicBezTo>
                  <a:pt x="450078" y="384561"/>
                  <a:pt x="451876" y="396655"/>
                  <a:pt x="444381" y="401652"/>
                </a:cubicBezTo>
                <a:lnTo>
                  <a:pt x="418744" y="418744"/>
                </a:lnTo>
                <a:cubicBezTo>
                  <a:pt x="413047" y="427290"/>
                  <a:pt x="409672" y="437965"/>
                  <a:pt x="401652" y="444381"/>
                </a:cubicBezTo>
                <a:cubicBezTo>
                  <a:pt x="394618" y="450008"/>
                  <a:pt x="384072" y="448898"/>
                  <a:pt x="376015" y="452927"/>
                </a:cubicBezTo>
                <a:cubicBezTo>
                  <a:pt x="309750" y="486060"/>
                  <a:pt x="389178" y="457085"/>
                  <a:pt x="324740" y="478565"/>
                </a:cubicBezTo>
                <a:cubicBezTo>
                  <a:pt x="305825" y="465955"/>
                  <a:pt x="286623" y="455573"/>
                  <a:pt x="273465" y="435836"/>
                </a:cubicBezTo>
                <a:cubicBezTo>
                  <a:pt x="268468" y="428341"/>
                  <a:pt x="268949" y="418255"/>
                  <a:pt x="264920" y="410198"/>
                </a:cubicBezTo>
                <a:cubicBezTo>
                  <a:pt x="260327" y="401012"/>
                  <a:pt x="253525" y="393107"/>
                  <a:pt x="247828" y="384561"/>
                </a:cubicBezTo>
                <a:cubicBezTo>
                  <a:pt x="243491" y="367214"/>
                  <a:pt x="230664" y="341904"/>
                  <a:pt x="247828" y="324740"/>
                </a:cubicBezTo>
                <a:cubicBezTo>
                  <a:pt x="254198" y="318370"/>
                  <a:pt x="264919" y="319043"/>
                  <a:pt x="273465" y="316195"/>
                </a:cubicBezTo>
                <a:cubicBezTo>
                  <a:pt x="299102" y="319043"/>
                  <a:pt x="324933" y="320499"/>
                  <a:pt x="350377" y="324740"/>
                </a:cubicBezTo>
                <a:cubicBezTo>
                  <a:pt x="359263" y="326221"/>
                  <a:pt x="368904" y="327755"/>
                  <a:pt x="376015" y="333286"/>
                </a:cubicBezTo>
                <a:cubicBezTo>
                  <a:pt x="395095" y="348126"/>
                  <a:pt x="407178" y="371153"/>
                  <a:pt x="427290" y="384561"/>
                </a:cubicBezTo>
                <a:lnTo>
                  <a:pt x="452927" y="401652"/>
                </a:lnTo>
                <a:cubicBezTo>
                  <a:pt x="458624" y="410198"/>
                  <a:pt x="461999" y="420874"/>
                  <a:pt x="470019" y="427290"/>
                </a:cubicBezTo>
                <a:cubicBezTo>
                  <a:pt x="477053" y="432917"/>
                  <a:pt x="490029" y="428802"/>
                  <a:pt x="495656" y="435836"/>
                </a:cubicBezTo>
                <a:cubicBezTo>
                  <a:pt x="502993" y="445007"/>
                  <a:pt x="501654" y="458554"/>
                  <a:pt x="504202" y="470019"/>
                </a:cubicBezTo>
                <a:cubicBezTo>
                  <a:pt x="517953" y="531897"/>
                  <a:pt x="506023" y="492571"/>
                  <a:pt x="521293" y="538385"/>
                </a:cubicBezTo>
                <a:cubicBezTo>
                  <a:pt x="518445" y="578265"/>
                  <a:pt x="522445" y="619238"/>
                  <a:pt x="512748" y="658026"/>
                </a:cubicBezTo>
                <a:cubicBezTo>
                  <a:pt x="507766" y="677954"/>
                  <a:pt x="489959" y="692209"/>
                  <a:pt x="478564" y="709301"/>
                </a:cubicBezTo>
                <a:lnTo>
                  <a:pt x="461473" y="734938"/>
                </a:lnTo>
                <a:cubicBezTo>
                  <a:pt x="461472" y="734940"/>
                  <a:pt x="427291" y="786210"/>
                  <a:pt x="427290" y="786213"/>
                </a:cubicBezTo>
                <a:cubicBezTo>
                  <a:pt x="421593" y="797607"/>
                  <a:pt x="419206" y="811388"/>
                  <a:pt x="410198" y="820396"/>
                </a:cubicBezTo>
                <a:cubicBezTo>
                  <a:pt x="401190" y="829404"/>
                  <a:pt x="386381" y="830083"/>
                  <a:pt x="376015" y="837488"/>
                </a:cubicBezTo>
                <a:cubicBezTo>
                  <a:pt x="366180" y="844513"/>
                  <a:pt x="359553" y="855260"/>
                  <a:pt x="350377" y="863125"/>
                </a:cubicBezTo>
                <a:cubicBezTo>
                  <a:pt x="339563" y="872394"/>
                  <a:pt x="327784" y="880484"/>
                  <a:pt x="316194" y="888763"/>
                </a:cubicBezTo>
                <a:cubicBezTo>
                  <a:pt x="307837" y="894733"/>
                  <a:pt x="298447" y="899279"/>
                  <a:pt x="290557" y="905854"/>
                </a:cubicBezTo>
                <a:cubicBezTo>
                  <a:pt x="281273" y="913591"/>
                  <a:pt x="274460" y="924072"/>
                  <a:pt x="264920" y="931492"/>
                </a:cubicBezTo>
                <a:cubicBezTo>
                  <a:pt x="248706" y="944103"/>
                  <a:pt x="228170" y="951150"/>
                  <a:pt x="213645" y="965675"/>
                </a:cubicBezTo>
                <a:cubicBezTo>
                  <a:pt x="205099" y="974221"/>
                  <a:pt x="195744" y="982028"/>
                  <a:pt x="188007" y="991312"/>
                </a:cubicBezTo>
                <a:cubicBezTo>
                  <a:pt x="181432" y="999202"/>
                  <a:pt x="178179" y="1009687"/>
                  <a:pt x="170916" y="1016950"/>
                </a:cubicBezTo>
                <a:cubicBezTo>
                  <a:pt x="163653" y="1024213"/>
                  <a:pt x="153168" y="1027466"/>
                  <a:pt x="145278" y="1034041"/>
                </a:cubicBezTo>
                <a:cubicBezTo>
                  <a:pt x="135994" y="1041778"/>
                  <a:pt x="128925" y="1051942"/>
                  <a:pt x="119641" y="1059679"/>
                </a:cubicBezTo>
                <a:cubicBezTo>
                  <a:pt x="111751" y="1066254"/>
                  <a:pt x="101894" y="1070195"/>
                  <a:pt x="94004" y="1076770"/>
                </a:cubicBezTo>
                <a:cubicBezTo>
                  <a:pt x="51328" y="1112334"/>
                  <a:pt x="87784" y="1095936"/>
                  <a:pt x="42729" y="1110953"/>
                </a:cubicBezTo>
                <a:cubicBezTo>
                  <a:pt x="37032" y="1119499"/>
                  <a:pt x="32900" y="1129328"/>
                  <a:pt x="25637" y="1136591"/>
                </a:cubicBezTo>
                <a:cubicBezTo>
                  <a:pt x="18375" y="1143853"/>
                  <a:pt x="0" y="1153682"/>
                  <a:pt x="0" y="1153682"/>
                </a:cubicBezTo>
              </a:path>
            </a:pathLst>
          </a:cu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05200" y="1371600"/>
            <a:ext cx="381000" cy="191568"/>
          </a:xfrm>
          <a:custGeom>
            <a:avLst/>
            <a:gdLst>
              <a:gd name="connsiteX0" fmla="*/ 69790 w 326164"/>
              <a:gd name="connsiteY0" fmla="*/ 267768 h 267768"/>
              <a:gd name="connsiteX1" fmla="*/ 1424 w 326164"/>
              <a:gd name="connsiteY1" fmla="*/ 122489 h 267768"/>
              <a:gd name="connsiteX2" fmla="*/ 61244 w 326164"/>
              <a:gd name="connsiteY2" fmla="*/ 19940 h 267768"/>
              <a:gd name="connsiteX3" fmla="*/ 326164 w 326164"/>
              <a:gd name="connsiteY3" fmla="*/ 2848 h 2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64" h="267768">
                <a:moveTo>
                  <a:pt x="69790" y="267768"/>
                </a:moveTo>
                <a:cubicBezTo>
                  <a:pt x="36319" y="215781"/>
                  <a:pt x="2848" y="163794"/>
                  <a:pt x="1424" y="122489"/>
                </a:cubicBezTo>
                <a:cubicBezTo>
                  <a:pt x="0" y="81184"/>
                  <a:pt x="7121" y="39880"/>
                  <a:pt x="61244" y="19940"/>
                </a:cubicBezTo>
                <a:cubicBezTo>
                  <a:pt x="115367" y="0"/>
                  <a:pt x="326164" y="2848"/>
                  <a:pt x="326164" y="2848"/>
                </a:cubicBezTo>
              </a:path>
            </a:pathLst>
          </a:cu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19443" y="583962"/>
            <a:ext cx="488535" cy="484262"/>
          </a:xfrm>
          <a:custGeom>
            <a:avLst/>
            <a:gdLst>
              <a:gd name="connsiteX0" fmla="*/ 428714 w 488535"/>
              <a:gd name="connsiteY0" fmla="*/ 484262 h 484262"/>
              <a:gd name="connsiteX1" fmla="*/ 471443 w 488535"/>
              <a:gd name="connsiteY1" fmla="*/ 244980 h 484262"/>
              <a:gd name="connsiteX2" fmla="*/ 326164 w 488535"/>
              <a:gd name="connsiteY2" fmla="*/ 48427 h 484262"/>
              <a:gd name="connsiteX3" fmla="*/ 44153 w 488535"/>
              <a:gd name="connsiteY3" fmla="*/ 22789 h 484262"/>
              <a:gd name="connsiteX4" fmla="*/ 61245 w 488535"/>
              <a:gd name="connsiteY4" fmla="*/ 185159 h 4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535" h="484262">
                <a:moveTo>
                  <a:pt x="428714" y="484262"/>
                </a:moveTo>
                <a:cubicBezTo>
                  <a:pt x="458624" y="400940"/>
                  <a:pt x="488535" y="317619"/>
                  <a:pt x="471443" y="244980"/>
                </a:cubicBezTo>
                <a:cubicBezTo>
                  <a:pt x="454351" y="172341"/>
                  <a:pt x="397379" y="85459"/>
                  <a:pt x="326164" y="48427"/>
                </a:cubicBezTo>
                <a:cubicBezTo>
                  <a:pt x="254949" y="11395"/>
                  <a:pt x="88306" y="0"/>
                  <a:pt x="44153" y="22789"/>
                </a:cubicBezTo>
                <a:cubicBezTo>
                  <a:pt x="0" y="45578"/>
                  <a:pt x="61245" y="185159"/>
                  <a:pt x="61245" y="185159"/>
                </a:cubicBezTo>
              </a:path>
            </a:pathLst>
          </a:cu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05000" y="1600200"/>
            <a:ext cx="12954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90800" y="1752600"/>
            <a:ext cx="152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3276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Resonance shift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648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`real’ shape</a:t>
            </a:r>
          </a:p>
          <a:p>
            <a:r>
              <a:rPr lang="en-US" sz="2800" b="1" dirty="0" smtClean="0"/>
              <a:t> of </a:t>
            </a:r>
            <a:r>
              <a:rPr lang="en-US" sz="2800" b="1" dirty="0" smtClean="0">
                <a:solidFill>
                  <a:srgbClr val="0070C0"/>
                </a:solidFill>
              </a:rPr>
              <a:t>Thymine </a:t>
            </a:r>
            <a:r>
              <a:rPr lang="en-US" sz="2800" b="1" dirty="0" smtClean="0"/>
              <a:t>(</a:t>
            </a:r>
            <a:r>
              <a:rPr lang="en-US" sz="3200" b="1" dirty="0" smtClean="0">
                <a:solidFill>
                  <a:srgbClr val="0070C0"/>
                </a:solidFill>
              </a:rPr>
              <a:t>T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2514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enol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190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keto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0" y="3048000"/>
          <a:ext cx="1833272" cy="265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hemSketch" r:id="rId11" imgW="804672" imgH="1164336" progId="ACD.ChemSketch.20">
                  <p:embed/>
                </p:oleObj>
              </mc:Choice>
              <mc:Fallback>
                <p:oleObj name="ChemSketch" r:id="rId11" imgW="804672" imgH="1164336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0"/>
                        <a:ext cx="1833272" cy="265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676400" y="3581400"/>
            <a:ext cx="762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28800" y="4572000"/>
            <a:ext cx="533400" cy="76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6172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Adenosine</a:t>
            </a:r>
            <a:r>
              <a:rPr lang="en-US" sz="2800" b="1" dirty="0" smtClean="0"/>
              <a:t> (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95400" y="5257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Perfect fit for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`H’ bonding 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#2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9" grpId="0"/>
      <p:bldP spid="20" grpId="0"/>
      <p:bldP spid="18" grpId="0"/>
      <p:bldP spid="21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ilips micro-camera showing photographic film mounting inside the camera drum, bottom left. Photograph courtesy of Ruth Sarg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0438"/>
            <a:ext cx="3276600" cy="3217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5657671"/>
            <a:ext cx="58674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Phillips micro x-ray camera mount modified by Franklin for mounting DNA in controlled  humidity at King’s College, UK.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36576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First recorded diffraction</a:t>
            </a:r>
          </a:p>
          <a:p>
            <a:r>
              <a:rPr lang="en-US" sz="2200" b="1" dirty="0" smtClean="0"/>
              <a:t> picture of </a:t>
            </a:r>
            <a:r>
              <a:rPr lang="en-US" sz="2200" b="1" dirty="0" smtClean="0">
                <a:solidFill>
                  <a:srgbClr val="7030A0"/>
                </a:solidFill>
              </a:rPr>
              <a:t>A form DNA</a:t>
            </a:r>
            <a:endParaRPr lang="en-US" sz="2200" b="1" i="1" dirty="0"/>
          </a:p>
        </p:txBody>
      </p:sp>
      <p:pic>
        <p:nvPicPr>
          <p:cNvPr id="78850" name="Picture 2" descr="http://www.pbs.org/wgbh/nova/photo51/images/elki-franklinservingcoff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0"/>
            <a:ext cx="5791200" cy="5206230"/>
          </a:xfrm>
          <a:prstGeom prst="rect">
            <a:avLst/>
          </a:prstGeom>
          <a:noFill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36945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0400" y="5105400"/>
            <a:ext cx="5943600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Rosalind Franklin, physical chemist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#3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milkintheclock.com/wp-content/uploads/2009/02/watsoncr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14399"/>
            <a:ext cx="5121149" cy="5181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Biologist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Physicist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WATSON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CRICK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181600" y="1524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Nature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171</a:t>
            </a:r>
            <a:r>
              <a:rPr lang="en-US" sz="2400" b="1" dirty="0" smtClean="0"/>
              <a:t>, 737-738 (1953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7826" name="Picture 2" descr="http://web.virginia.edu/Heidi/chapter30/Images/30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3976" y="838200"/>
            <a:ext cx="3930024" cy="601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1981200"/>
            <a:ext cx="3886200" cy="1138773"/>
          </a:xfrm>
          <a:prstGeom prst="rect">
            <a:avLst/>
          </a:prstGeom>
          <a:solidFill>
            <a:schemeClr val="bg2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The paper that changed everything.</a:t>
            </a:r>
            <a:endParaRPr lang="en-US" sz="3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CHEMIST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209800" y="0"/>
            <a:ext cx="914400" cy="914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7"/>
            <a:endCxn id="12" idx="3"/>
          </p:cNvCxnSpPr>
          <p:nvPr/>
        </p:nvCxnSpPr>
        <p:spPr>
          <a:xfrm rot="16200000" flipH="1" flipV="1">
            <a:off x="2343711" y="133911"/>
            <a:ext cx="646578" cy="64657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'B'-form of DNA - photograph taken at King's College Lon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90800" cy="3048000"/>
          </a:xfrm>
          <a:prstGeom prst="rect">
            <a:avLst/>
          </a:prstGeom>
          <a:noFill/>
        </p:spPr>
      </p:pic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09600" y="3733800"/>
          <a:ext cx="16891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emSketch" r:id="rId5" imgW="734568" imgH="896112" progId="ACD.ChemSketch.20">
                  <p:embed/>
                </p:oleObj>
              </mc:Choice>
              <mc:Fallback>
                <p:oleObj name="ChemSketch" r:id="rId5" imgW="734568" imgH="896112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16891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http://static.howstuffworks.com/gif/dna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9074" y="609600"/>
            <a:ext cx="3514725" cy="624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67400" y="2362200"/>
            <a:ext cx="1447800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7917" y="5791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CHEMISTS:</a:t>
            </a:r>
          </a:p>
          <a:p>
            <a:r>
              <a:rPr lang="en-US" sz="2800" b="1" i="1" dirty="0"/>
              <a:t> </a:t>
            </a:r>
            <a:r>
              <a:rPr lang="en-US" sz="2800" b="1" i="1" dirty="0" smtClean="0"/>
              <a:t>     EVERYWHERE IN THE DETAILS</a:t>
            </a:r>
            <a:endParaRPr lang="en-US" sz="2800" b="1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62200" y="1676400"/>
            <a:ext cx="2209800" cy="76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2895600"/>
            <a:ext cx="3886200" cy="1447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3.org/2005/Talks/0308-semweb-em/le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390900" cy="3390900"/>
          </a:xfrm>
          <a:prstGeom prst="rect">
            <a:avLst/>
          </a:prstGeom>
          <a:noFill/>
        </p:spPr>
      </p:pic>
      <p:pic>
        <p:nvPicPr>
          <p:cNvPr id="1030" name="Picture 6" descr="http://media.techeblog.com/images/legomari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309185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Chemical Elements: basic building blocks of everything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start of everything….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Elements</a:t>
            </a:r>
            <a:endParaRPr lang="en-US" sz="5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800" y="6172200"/>
            <a:ext cx="10668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5715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Molecules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9144000" cy="742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858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GREAT… SO WHAT THE FU%K IS AN ELEMENT 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28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" y="1539586"/>
            <a:ext cx="306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3553" y="238233"/>
            <a:ext cx="4343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smtClean="0">
                <a:solidFill>
                  <a:srgbClr val="000000"/>
                </a:solidFill>
              </a:rPr>
              <a:t>Dalton’s Model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smtClean="0">
                <a:solidFill>
                  <a:srgbClr val="000000"/>
                </a:solidFill>
              </a:rPr>
              <a:t>(</a:t>
            </a:r>
            <a:r>
              <a:rPr lang="en-US" altLang="en-US" u="sng" dirty="0">
                <a:solidFill>
                  <a:srgbClr val="000000"/>
                </a:solidFill>
              </a:rPr>
              <a:t>1766-1844</a:t>
            </a:r>
            <a:r>
              <a:rPr lang="en-US" altLang="en-US" u="sng" dirty="0" smtClean="0">
                <a:solidFill>
                  <a:srgbClr val="000000"/>
                </a:solidFill>
              </a:rPr>
              <a:t>)  </a:t>
            </a:r>
            <a:r>
              <a:rPr lang="en-US" altLang="en-US" dirty="0" smtClean="0">
                <a:solidFill>
                  <a:srgbClr val="000000"/>
                </a:solidFill>
              </a:rPr>
              <a:t>(p. 5)</a:t>
            </a:r>
            <a:r>
              <a:rPr lang="en-US" altLang="en-US" sz="3600" dirty="0" smtClean="0">
                <a:solidFill>
                  <a:srgbClr val="000000"/>
                </a:solidFill>
              </a:rPr>
              <a:t> 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3251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Matter is composed of tiny, indivisible particles called atoms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 all atoms of a given element are identical.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Atoms of one element are different from atoms of all other elements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799" y="2964154"/>
            <a:ext cx="556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Dalton’s  implied `picture’ of atoms: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267313"/>
            <a:ext cx="3192919" cy="101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0084" y="3657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indivisible, unchangeable balls </a:t>
            </a:r>
          </a:p>
        </p:txBody>
      </p:sp>
    </p:spTree>
    <p:extLst>
      <p:ext uri="{BB962C8B-B14F-4D97-AF65-F5344CB8AC3E}">
        <p14:creationId xmlns:p14="http://schemas.microsoft.com/office/powerpoint/2010/main" val="30660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" y="1539586"/>
            <a:ext cx="306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 dirty="0" smtClean="0">
                <a:solidFill>
                  <a:srgbClr val="000000"/>
                </a:solidFill>
              </a:rPr>
              <a:t>Dalton’s Model </a:t>
            </a:r>
            <a:r>
              <a:rPr lang="en-US" altLang="en-US" sz="3600" u="sng" dirty="0">
                <a:solidFill>
                  <a:srgbClr val="000000"/>
                </a:solidFill>
              </a:rPr>
              <a:t>(1766-1844</a:t>
            </a:r>
            <a:r>
              <a:rPr lang="en-US" altLang="en-US" sz="3600" u="sng" dirty="0" smtClean="0">
                <a:solidFill>
                  <a:srgbClr val="000000"/>
                </a:solidFill>
              </a:rPr>
              <a:t>)  </a:t>
            </a:r>
            <a:r>
              <a:rPr lang="en-US" altLang="en-US" sz="3600" dirty="0" smtClean="0">
                <a:solidFill>
                  <a:srgbClr val="000000"/>
                </a:solidFill>
              </a:rPr>
              <a:t>(p. 5) 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6422" y="1782140"/>
            <a:ext cx="5943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Dalton’s Theory based on careful </a:t>
            </a:r>
            <a:r>
              <a:rPr lang="en-US" sz="2800" b="1" dirty="0" smtClean="0">
                <a:solidFill>
                  <a:srgbClr val="FF0000"/>
                </a:solidFill>
              </a:rPr>
              <a:t>measurements of weight</a:t>
            </a:r>
            <a:r>
              <a:rPr lang="en-US" sz="2800" dirty="0" smtClean="0"/>
              <a:t> change during chemical reaction. </a:t>
            </a:r>
            <a:r>
              <a:rPr lang="en-US" sz="2800" dirty="0"/>
              <a:t>S</a:t>
            </a:r>
            <a:r>
              <a:rPr lang="en-US" sz="2800" dirty="0" smtClean="0"/>
              <a:t>ee chapter 5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0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said, but critical…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" y="0"/>
            <a:ext cx="9095783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What’s inside the marble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71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Physicist….</a:t>
            </a:r>
            <a:endParaRPr lang="en-US" sz="4400" b="1" dirty="0"/>
          </a:p>
        </p:txBody>
      </p:sp>
      <p:pic>
        <p:nvPicPr>
          <p:cNvPr id="21506" name="Picture 2" descr="http://www.deism.com/images/einf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-1"/>
            <a:ext cx="4953000" cy="68654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4384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“</a:t>
            </a:r>
            <a:r>
              <a:rPr lang="en-US" sz="4000" b="1" i="1" dirty="0" smtClean="0">
                <a:solidFill>
                  <a:srgbClr val="002060"/>
                </a:solidFill>
              </a:rPr>
              <a:t>Imagination is </a:t>
            </a:r>
          </a:p>
          <a:p>
            <a:r>
              <a:rPr lang="en-US" sz="4000" b="1" i="1" dirty="0" smtClean="0">
                <a:solidFill>
                  <a:srgbClr val="002060"/>
                </a:solidFill>
              </a:rPr>
              <a:t>more important </a:t>
            </a:r>
          </a:p>
          <a:p>
            <a:r>
              <a:rPr lang="en-US" sz="4000" b="1" i="1" dirty="0" smtClean="0">
                <a:solidFill>
                  <a:srgbClr val="002060"/>
                </a:solidFill>
              </a:rPr>
              <a:t>than knowledge.”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7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Albert Einstein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b="1" dirty="0" smtClean="0"/>
              <a:t>The first real try at probing the atom’s insides</a:t>
            </a:r>
            <a:r>
              <a:rPr lang="en-US" sz="3200" dirty="0" smtClean="0"/>
              <a:t>: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J. J</a:t>
            </a:r>
            <a:r>
              <a:rPr lang="en-US" sz="3200" dirty="0" smtClean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Thomson’s</a:t>
            </a:r>
            <a:r>
              <a:rPr lang="en-US" sz="3200" dirty="0" smtClean="0"/>
              <a:t> `</a:t>
            </a:r>
            <a:r>
              <a:rPr lang="en-US" sz="3200" b="1" dirty="0" smtClean="0">
                <a:solidFill>
                  <a:srgbClr val="CC3300"/>
                </a:solidFill>
              </a:rPr>
              <a:t>CRT’</a:t>
            </a:r>
            <a:r>
              <a:rPr lang="en-US" sz="3200" dirty="0" smtClean="0"/>
              <a:t>:</a:t>
            </a:r>
            <a:r>
              <a:rPr lang="en-US" sz="3200" b="1" dirty="0" smtClean="0"/>
              <a:t> 1897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381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J.J’s</a:t>
            </a:r>
            <a:r>
              <a:rPr lang="en-US" sz="3200" b="1" dirty="0" smtClean="0"/>
              <a:t> `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athode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ay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ube’ (</a:t>
            </a:r>
            <a:r>
              <a:rPr lang="en-US" sz="3200" b="1" dirty="0" smtClean="0">
                <a:solidFill>
                  <a:srgbClr val="FF0000"/>
                </a:solidFill>
              </a:rPr>
              <a:t>CRT</a:t>
            </a:r>
            <a:r>
              <a:rPr lang="en-US" sz="3200" b="1" dirty="0" smtClean="0"/>
              <a:t>)*</a:t>
            </a:r>
          </a:p>
        </p:txBody>
      </p:sp>
      <p:pic>
        <p:nvPicPr>
          <p:cNvPr id="35846" name="Picture 6" descr="http://www.chemteam.info/Gallery/JJ&amp;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48" y="1371600"/>
            <a:ext cx="4738252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411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J.J. Thomson </a:t>
            </a:r>
            <a:r>
              <a:rPr lang="en-US" sz="3200" b="1" dirty="0" smtClean="0"/>
              <a:t>Cavendish Labs, Cambridge UK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086600" y="2286000"/>
            <a:ext cx="1219200" cy="1828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" y="4800600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Proves that atoms are composed equal amounts of + and </a:t>
            </a:r>
            <a:r>
              <a:rPr lang="en-US" sz="3600" b="1" dirty="0" smtClean="0">
                <a:solidFill>
                  <a:srgbClr val="0070C0"/>
                </a:solidFill>
              </a:rPr>
              <a:t>– </a:t>
            </a:r>
            <a:r>
              <a:rPr lang="en-US" sz="3600" dirty="0" smtClean="0"/>
              <a:t>(</a:t>
            </a:r>
            <a:r>
              <a:rPr lang="en-US" sz="3600" b="1" dirty="0" smtClean="0">
                <a:solidFill>
                  <a:srgbClr val="0070C0"/>
                </a:solidFill>
              </a:rPr>
              <a:t>=electrons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06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mteam.info/Gallery/CRTph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601774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Thompson’s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`CRT’ …opposites attract, likes repel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4419600"/>
            <a:ext cx="1676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2286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4114800"/>
            <a:ext cx="2286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4206" y="2685535"/>
            <a:ext cx="537519" cy="1441622"/>
          </a:xfrm>
          <a:custGeom>
            <a:avLst/>
            <a:gdLst>
              <a:gd name="connsiteX0" fmla="*/ 531340 w 537519"/>
              <a:gd name="connsiteY0" fmla="*/ 1441622 h 1441622"/>
              <a:gd name="connsiteX1" fmla="*/ 494270 w 537519"/>
              <a:gd name="connsiteY1" fmla="*/ 638433 h 1441622"/>
              <a:gd name="connsiteX2" fmla="*/ 271848 w 537519"/>
              <a:gd name="connsiteY2" fmla="*/ 453081 h 1441622"/>
              <a:gd name="connsiteX3" fmla="*/ 37070 w 537519"/>
              <a:gd name="connsiteY3" fmla="*/ 131806 h 1441622"/>
              <a:gd name="connsiteX4" fmla="*/ 49426 w 537519"/>
              <a:gd name="connsiteY4" fmla="*/ 20595 h 1441622"/>
              <a:gd name="connsiteX5" fmla="*/ 247135 w 537519"/>
              <a:gd name="connsiteY5" fmla="*/ 8238 h 1441622"/>
              <a:gd name="connsiteX6" fmla="*/ 247135 w 537519"/>
              <a:gd name="connsiteY6" fmla="*/ 8238 h 144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19" h="1441622">
                <a:moveTo>
                  <a:pt x="531340" y="1441622"/>
                </a:moveTo>
                <a:cubicBezTo>
                  <a:pt x="534429" y="1122406"/>
                  <a:pt x="537519" y="803190"/>
                  <a:pt x="494270" y="638433"/>
                </a:cubicBezTo>
                <a:cubicBezTo>
                  <a:pt x="451021" y="473676"/>
                  <a:pt x="348048" y="537519"/>
                  <a:pt x="271848" y="453081"/>
                </a:cubicBezTo>
                <a:cubicBezTo>
                  <a:pt x="195648" y="368643"/>
                  <a:pt x="74140" y="203887"/>
                  <a:pt x="37070" y="131806"/>
                </a:cubicBezTo>
                <a:cubicBezTo>
                  <a:pt x="0" y="59725"/>
                  <a:pt x="14415" y="41190"/>
                  <a:pt x="49426" y="20595"/>
                </a:cubicBezTo>
                <a:cubicBezTo>
                  <a:pt x="84437" y="0"/>
                  <a:pt x="247135" y="8238"/>
                  <a:pt x="247135" y="8238"/>
                </a:cubicBezTo>
                <a:lnTo>
                  <a:pt x="247135" y="8238"/>
                </a:ln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16443" y="3694670"/>
            <a:ext cx="558114" cy="521044"/>
          </a:xfrm>
          <a:custGeom>
            <a:avLst/>
            <a:gdLst>
              <a:gd name="connsiteX0" fmla="*/ 0 w 558114"/>
              <a:gd name="connsiteY0" fmla="*/ 457200 h 521044"/>
              <a:gd name="connsiteX1" fmla="*/ 210065 w 558114"/>
              <a:gd name="connsiteY1" fmla="*/ 469557 h 521044"/>
              <a:gd name="connsiteX2" fmla="*/ 531341 w 558114"/>
              <a:gd name="connsiteY2" fmla="*/ 148281 h 521044"/>
              <a:gd name="connsiteX3" fmla="*/ 49427 w 558114"/>
              <a:gd name="connsiteY3" fmla="*/ 0 h 5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14" h="521044">
                <a:moveTo>
                  <a:pt x="0" y="457200"/>
                </a:moveTo>
                <a:cubicBezTo>
                  <a:pt x="60754" y="489122"/>
                  <a:pt x="121508" y="521044"/>
                  <a:pt x="210065" y="469557"/>
                </a:cubicBezTo>
                <a:cubicBezTo>
                  <a:pt x="298622" y="418071"/>
                  <a:pt x="558114" y="226540"/>
                  <a:pt x="531341" y="148281"/>
                </a:cubicBezTo>
                <a:cubicBezTo>
                  <a:pt x="504568" y="70022"/>
                  <a:pt x="276997" y="35011"/>
                  <a:pt x="49427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(-)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495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(+)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762000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(+)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00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(-)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76400" y="2209800"/>
            <a:ext cx="7080421" cy="469557"/>
          </a:xfrm>
          <a:custGeom>
            <a:avLst/>
            <a:gdLst>
              <a:gd name="connsiteX0" fmla="*/ 0 w 7080421"/>
              <a:gd name="connsiteY0" fmla="*/ 469557 h 469557"/>
              <a:gd name="connsiteX1" fmla="*/ 3361037 w 7080421"/>
              <a:gd name="connsiteY1" fmla="*/ 407773 h 469557"/>
              <a:gd name="connsiteX2" fmla="*/ 3361037 w 7080421"/>
              <a:gd name="connsiteY2" fmla="*/ 407773 h 469557"/>
              <a:gd name="connsiteX3" fmla="*/ 7080421 w 7080421"/>
              <a:gd name="connsiteY3" fmla="*/ 0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0421" h="469557">
                <a:moveTo>
                  <a:pt x="0" y="469557"/>
                </a:moveTo>
                <a:lnTo>
                  <a:pt x="3361037" y="407773"/>
                </a:lnTo>
                <a:lnTo>
                  <a:pt x="3361037" y="407773"/>
                </a:lnTo>
                <a:lnTo>
                  <a:pt x="7080421" y="0"/>
                </a:lnTo>
              </a:path>
            </a:pathLst>
          </a:custGeom>
          <a:ln w="825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0" y="4876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Only sees </a:t>
            </a:r>
            <a:r>
              <a:rPr lang="en-US" sz="3200" b="1" dirty="0" smtClean="0">
                <a:solidFill>
                  <a:srgbClr val="0070C0"/>
                </a:solidFill>
              </a:rPr>
              <a:t>(-)</a:t>
            </a:r>
            <a:r>
              <a:rPr lang="en-US" sz="3200" b="1" dirty="0" smtClean="0"/>
              <a:t> beam, </a:t>
            </a:r>
          </a:p>
          <a:p>
            <a:r>
              <a:rPr lang="en-US" sz="3200" b="1" dirty="0" smtClean="0"/>
              <a:t>never a </a:t>
            </a:r>
            <a:r>
              <a:rPr lang="en-US" sz="3200" b="1" dirty="0" smtClean="0">
                <a:solidFill>
                  <a:srgbClr val="FF0000"/>
                </a:solidFill>
              </a:rPr>
              <a:t>(+)</a:t>
            </a:r>
            <a:r>
              <a:rPr lang="en-US" sz="3200" b="1" dirty="0" smtClean="0"/>
              <a:t> beam</a:t>
            </a:r>
            <a:endParaRPr lang="en-US" sz="3200" b="1" dirty="0"/>
          </a:p>
        </p:txBody>
      </p:sp>
      <p:sp>
        <p:nvSpPr>
          <p:cNvPr id="24" name="5-Point Star 23"/>
          <p:cNvSpPr/>
          <p:nvPr/>
        </p:nvSpPr>
        <p:spPr>
          <a:xfrm>
            <a:off x="8686800" y="1905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0" y="3886200"/>
            <a:ext cx="6858000" cy="55399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must be charge of outgoing beam ? 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4419600"/>
            <a:ext cx="3429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Negative (-)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20" grpId="1" animBg="1"/>
      <p:bldP spid="22" grpId="0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tutorvista.com/content/atoms-and-nuclei/plum-pudding-model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6777"/>
            <a:ext cx="31210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4719953"/>
            <a:ext cx="320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Philosophical Magazine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b="1" u="sng" dirty="0">
                <a:solidFill>
                  <a:srgbClr val="000000"/>
                </a:solidFill>
              </a:rPr>
              <a:t>44</a:t>
            </a:r>
            <a:r>
              <a:rPr lang="en-US" altLang="en-US" sz="2400" dirty="0">
                <a:solidFill>
                  <a:srgbClr val="000000"/>
                </a:solidFill>
              </a:rPr>
              <a:t>, 295 (1897)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601662"/>
            <a:ext cx="739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Thomson </a:t>
            </a:r>
            <a:r>
              <a:rPr lang="en-US" altLang="en-US" dirty="0" smtClean="0">
                <a:solidFill>
                  <a:srgbClr val="000000"/>
                </a:solidFill>
              </a:rPr>
              <a:t>`Plum Pudding’ Model of atom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000000"/>
                </a:solidFill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  <a:endParaRPr lang="en-US" altLang="en-US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18" y="2344486"/>
            <a:ext cx="4041982" cy="2273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975154"/>
            <a:ext cx="388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Electrons=chocolate chips</a:t>
            </a:r>
            <a:endParaRPr lang="en-US" sz="25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1792" y="4987433"/>
            <a:ext cx="538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Dough=`positively charged matter’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767" y="134045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Alternative analogy for us Americans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0" y="2344486"/>
            <a:ext cx="457200" cy="551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96000" y="4227023"/>
            <a:ext cx="266700" cy="7604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A better look inside an atom: Rutherford’s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gold foil experiment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(1910)  </a:t>
            </a:r>
            <a:r>
              <a:rPr lang="en-US" sz="2800" b="1" dirty="0" smtClean="0">
                <a:solidFill>
                  <a:srgbClr val="000000"/>
                </a:solidFill>
              </a:rPr>
              <a:t>see also: figure 1.5, p. 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914400"/>
            <a:ext cx="5257800" cy="156966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Ernst Rutherford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Physical Laboratory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 Manchester University, UK </a:t>
            </a:r>
          </a:p>
        </p:txBody>
      </p:sp>
      <p:pic>
        <p:nvPicPr>
          <p:cNvPr id="43010" name="Picture 2" descr="http://137.193.61.237/images/theory_ab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400675" cy="3105150"/>
          </a:xfrm>
          <a:prstGeom prst="rect">
            <a:avLst/>
          </a:prstGeom>
          <a:noFill/>
        </p:spPr>
      </p:pic>
      <p:pic>
        <p:nvPicPr>
          <p:cNvPr id="43012" name="Picture 4" descr="http://myweb.usf.edu/~mhight/rutherford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914400"/>
            <a:ext cx="3667125" cy="42767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590800"/>
            <a:ext cx="5486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Gold foil </a:t>
            </a:r>
            <a:r>
              <a:rPr lang="en-US" sz="2800" dirty="0">
                <a:solidFill>
                  <a:srgbClr val="000000"/>
                </a:solidFill>
              </a:rPr>
              <a:t>apparatus*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18339" y="2242810"/>
            <a:ext cx="1143000" cy="1219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0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</a:t>
            </a:r>
            <a:r>
              <a:rPr lang="en-US" dirty="0" smtClean="0">
                <a:solidFill>
                  <a:srgbClr val="000000"/>
                </a:solidFill>
              </a:rPr>
              <a:t>structure testing (continued)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srgbClr val="FF0000"/>
                </a:solidFill>
              </a:rPr>
              <a:t>Gold Foil </a:t>
            </a:r>
            <a:r>
              <a:rPr lang="en-US" sz="2800" b="1" i="1" u="sng" dirty="0">
                <a:solidFill>
                  <a:srgbClr val="000000"/>
                </a:solidFill>
              </a:rPr>
              <a:t>Experiment lore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Marie Curie supplied the radon =</a:t>
            </a:r>
            <a:r>
              <a:rPr lang="en-US" sz="2500" b="1" i="1" dirty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>
                <a:solidFill>
                  <a:srgbClr val="FF0066"/>
                </a:solidFill>
              </a:rPr>
              <a:t>source. 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It required ~ 1 hour sitting in absolute dark to condition eyes.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You could only observe scintillations for 1-2 minutes before </a:t>
            </a:r>
          </a:p>
          <a:p>
            <a:pPr indent="-514350" fontAlgn="base"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</a:rPr>
              <a:t>       desensitizing.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Schematic of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`</a:t>
            </a:r>
            <a:r>
              <a:rPr lang="en-US" sz="2800" b="1" dirty="0">
                <a:solidFill>
                  <a:srgbClr val="FF0066"/>
                </a:solidFill>
              </a:rPr>
              <a:t>gold foil</a:t>
            </a:r>
            <a:r>
              <a:rPr lang="en-US" sz="2800" b="1" dirty="0">
                <a:solidFill>
                  <a:srgbClr val="000000"/>
                </a:solidFill>
              </a:rPr>
              <a:t>’ </a:t>
            </a:r>
            <a:r>
              <a:rPr lang="en-US" sz="2800" dirty="0">
                <a:solidFill>
                  <a:srgbClr val="000000"/>
                </a:solidFill>
              </a:rPr>
              <a:t>apparatus</a:t>
            </a:r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Alpha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Microscope</a:t>
            </a:r>
          </a:p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Rotated to detect scintillations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</a:rPr>
              <a:t>ZnS</a:t>
            </a:r>
            <a:r>
              <a:rPr lang="en-US" sz="2600" b="1" dirty="0">
                <a:solidFill>
                  <a:srgbClr val="FF0000"/>
                </a:solidFill>
              </a:rPr>
              <a:t> screen is a scintillating surface</a:t>
            </a:r>
          </a:p>
        </p:txBody>
      </p:sp>
    </p:spTree>
    <p:extLst>
      <p:ext uri="{BB962C8B-B14F-4D97-AF65-F5344CB8AC3E}">
        <p14:creationId xmlns:p14="http://schemas.microsoft.com/office/powerpoint/2010/main" val="16269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981200"/>
            <a:ext cx="4038600" cy="464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038600"/>
            <a:ext cx="152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at center (magnified here ~10,000X)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19400" y="45720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38500" y="44577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5814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57200" y="32004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05200" y="33528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m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3845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1600" y="1676400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6131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432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~10</a:t>
            </a:r>
            <a:r>
              <a:rPr lang="en-US" sz="2800" baseline="30000" dirty="0" smtClean="0"/>
              <a:t>-15 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0400" y="3124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Gold Leaf  Experiment led to </a:t>
            </a:r>
            <a:r>
              <a:rPr lang="en-US" sz="2800" b="1" dirty="0" smtClean="0">
                <a:solidFill>
                  <a:srgbClr val="FF0000"/>
                </a:solidFill>
              </a:rPr>
              <a:t>Rutherford’s  Atom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Diffuse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sz="2400" i="1" dirty="0" smtClean="0"/>
              <a:t>Cloud out here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is + charged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Electrons</a:t>
            </a:r>
            <a:r>
              <a:rPr lang="en-US" sz="2800" dirty="0" smtClean="0"/>
              <a:t> are - charged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6" grpId="0" animBg="1"/>
      <p:bldP spid="24" grpId="0"/>
      <p:bldP spid="43" grpId="0"/>
      <p:bldP spid="47" grpId="0"/>
      <p:bldP spid="4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amous-scientists.net/images/jane-good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362200"/>
            <a:ext cx="43434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“</a:t>
            </a:r>
            <a:r>
              <a:rPr lang="en-US" sz="2700" b="1" i="1" dirty="0" smtClean="0">
                <a:solidFill>
                  <a:srgbClr val="002060"/>
                </a:solidFill>
              </a:rPr>
              <a:t>Once we have labeled the things around us we do not bother to look at them so carefully. Words are part of our rational selves, and to abandon them for a while is to give freer reign to our intuitive selves.“ 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Biologist</a:t>
            </a:r>
            <a:r>
              <a:rPr lang="en-US" sz="4000" dirty="0" smtClean="0"/>
              <a:t>….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Jane </a:t>
            </a:r>
            <a:r>
              <a:rPr lang="en-US" sz="4000" b="1" dirty="0" err="1" smtClean="0">
                <a:solidFill>
                  <a:srgbClr val="FF0000"/>
                </a:solidFill>
              </a:rPr>
              <a:t>Goodall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ms.skidmore.edu/news/admin/news/images/hoffman_ro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317" y="0"/>
            <a:ext cx="46026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Chemist….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</a:t>
            </a:r>
            <a:r>
              <a:rPr lang="en-US" sz="4000" b="1" i="1" dirty="0" smtClean="0">
                <a:solidFill>
                  <a:srgbClr val="002060"/>
                </a:solidFill>
              </a:rPr>
              <a:t>We can seem a bit dull and tedious…”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Roald</a:t>
            </a:r>
            <a:r>
              <a:rPr lang="en-US" sz="4000" b="1" dirty="0" smtClean="0">
                <a:solidFill>
                  <a:srgbClr val="FF0000"/>
                </a:solidFill>
              </a:rPr>
              <a:t> Hoffman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1981 Nobel Laureate in Chemistry,  Cornell University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fredstate.edu/files/images/F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2971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archives.upenn.edu/img/20011023003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2286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ms.skidmore.edu/news/admin/news/images/hoffman_roa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295400"/>
            <a:ext cx="2363788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1054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Structure Chemist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5600" y="51816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Organic Chemist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5029200"/>
            <a:ext cx="2895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Nut case </a:t>
            </a:r>
            <a:r>
              <a:rPr lang="en-US" b="1" dirty="0" smtClean="0"/>
              <a:t>Chemist</a:t>
            </a:r>
            <a:endParaRPr lang="en-US" b="1" dirty="0"/>
          </a:p>
          <a:p>
            <a:endParaRPr lang="en-US" dirty="0"/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0" y="0"/>
            <a:ext cx="861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Can you locate the chemist’s universal obsession…..?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371600"/>
            <a:ext cx="8534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b="1"/>
              <a:t>You can’t see </a:t>
            </a:r>
            <a:r>
              <a:rPr lang="en-US" sz="4000" b="1">
                <a:solidFill>
                  <a:srgbClr val="0000FF"/>
                </a:solidFill>
              </a:rPr>
              <a:t>molecules</a:t>
            </a:r>
            <a:r>
              <a:rPr lang="en-US" sz="4000" b="1"/>
              <a:t> directly.</a:t>
            </a:r>
          </a:p>
          <a:p>
            <a:pPr>
              <a:buFont typeface="Arial" charset="0"/>
              <a:buChar char="•"/>
            </a:pPr>
            <a:r>
              <a:rPr lang="en-US" sz="4000" b="1"/>
              <a:t>You can’t measure </a:t>
            </a:r>
            <a:r>
              <a:rPr lang="en-US" sz="4000" b="1">
                <a:solidFill>
                  <a:srgbClr val="0000FF"/>
                </a:solidFill>
              </a:rPr>
              <a:t>molecules</a:t>
            </a:r>
            <a:r>
              <a:rPr lang="en-US" sz="4000" b="1"/>
              <a:t> directly.</a:t>
            </a:r>
          </a:p>
          <a:p>
            <a:pPr>
              <a:buFont typeface="Arial" charset="0"/>
              <a:buChar char="•"/>
            </a:pPr>
            <a:r>
              <a:rPr lang="en-US" sz="4000" b="1"/>
              <a:t>You can’t watch how</a:t>
            </a:r>
            <a:r>
              <a:rPr lang="en-US" sz="4000" b="1">
                <a:solidFill>
                  <a:srgbClr val="0000FF"/>
                </a:solidFill>
              </a:rPr>
              <a:t> molecules </a:t>
            </a:r>
            <a:r>
              <a:rPr lang="en-US" sz="4000" b="1"/>
              <a:t>react</a:t>
            </a:r>
            <a:r>
              <a:rPr lang="en-US" sz="4000"/>
              <a:t>.</a:t>
            </a: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838200" y="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0000FF"/>
                </a:solidFill>
              </a:rPr>
              <a:t>Molecules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9624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They’re just too damned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981200"/>
            <a:ext cx="8915400" cy="37856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rgbClr val="0000FF"/>
                </a:solidFill>
              </a:rPr>
              <a:t>Chemistry</a:t>
            </a:r>
            <a:r>
              <a:rPr lang="en-US" sz="4800" b="1" dirty="0">
                <a:solidFill>
                  <a:schemeClr val="tx1"/>
                </a:solidFill>
              </a:rPr>
              <a:t> involves imaginative, BUT deeply abstract metaphors for </a:t>
            </a:r>
            <a:r>
              <a:rPr lang="en-US" sz="4800" b="1" dirty="0" smtClean="0"/>
              <a:t>molecules, things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we can’t </a:t>
            </a:r>
            <a:r>
              <a:rPr lang="en-US" sz="4800" b="1" dirty="0" smtClean="0"/>
              <a:t>experience </a:t>
            </a:r>
            <a:r>
              <a:rPr lang="en-US" sz="4800" b="1" dirty="0" smtClean="0">
                <a:solidFill>
                  <a:schemeClr val="tx1"/>
                </a:solidFill>
              </a:rPr>
              <a:t>directly</a:t>
            </a:r>
            <a:r>
              <a:rPr lang="en-US" sz="4800" b="1" dirty="0"/>
              <a:t> </a:t>
            </a:r>
            <a:r>
              <a:rPr lang="en-US" sz="4800" b="1" dirty="0" smtClean="0"/>
              <a:t>through our senses.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7848600" cy="25542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000FF"/>
                </a:solidFill>
              </a:rPr>
              <a:t>CHEMISTRY</a:t>
            </a:r>
            <a:r>
              <a:rPr lang="en-US" sz="3200">
                <a:solidFill>
                  <a:schemeClr val="tx1"/>
                </a:solidFill>
              </a:rPr>
              <a:t>…is a 250 year old discipline that  can take apart, put back together, manipulate and transform objects (molecules) which are objects we have no chance to directly see nor directly measure.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8229600" cy="1631950"/>
          </a:xfrm>
          <a:prstGeom prst="rect">
            <a:avLst/>
          </a:prstGeom>
          <a:solidFill>
            <a:srgbClr val="00FFFF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Thinking Like a Chemist (TLC)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is </a:t>
            </a:r>
            <a:r>
              <a:rPr lang="en-US" sz="4000" b="1" u="sng" dirty="0" smtClean="0">
                <a:solidFill>
                  <a:schemeClr val="tx1"/>
                </a:solidFill>
              </a:rPr>
              <a:t>powerful (but hard to acquire) 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7818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/>
              <a:t>WHY </a:t>
            </a:r>
            <a:r>
              <a:rPr lang="en-US" sz="4000" b="1" dirty="0">
                <a:solidFill>
                  <a:srgbClr val="0000FF"/>
                </a:solidFill>
              </a:rPr>
              <a:t>CHEMISTRY</a:t>
            </a:r>
            <a:r>
              <a:rPr lang="en-US" sz="4000" dirty="0"/>
              <a:t> </a:t>
            </a:r>
            <a:r>
              <a:rPr lang="en-US" sz="4000" dirty="0" smtClean="0"/>
              <a:t>? My Take…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685800" y="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THE “PROBLEM” WITH </a:t>
            </a:r>
            <a:r>
              <a:rPr lang="en-US" sz="3600" b="1" dirty="0" smtClean="0"/>
              <a:t>CHEMISTS …..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648700" cy="1754326"/>
          </a:xfrm>
          <a:prstGeom prst="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 dirty="0" smtClean="0"/>
              <a:t>Chemists are  </a:t>
            </a:r>
            <a:r>
              <a:rPr lang="en-US" sz="3600" b="1" dirty="0"/>
              <a:t>obsessed with </a:t>
            </a:r>
            <a:r>
              <a:rPr lang="en-US" sz="3600" b="1" dirty="0" smtClean="0"/>
              <a:t>molecules- </a:t>
            </a:r>
            <a:r>
              <a:rPr lang="en-US" sz="3600" b="1" dirty="0"/>
              <a:t>which is like being infatuated with car parts- but not in driving the car….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322892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 can name famous race car drivers…but what are their chief mechanics named 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779</Words>
  <Application>Microsoft Office PowerPoint</Application>
  <PresentationFormat>On-screen Show (4:3)</PresentationFormat>
  <Paragraphs>137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62</cp:revision>
  <dcterms:created xsi:type="dcterms:W3CDTF">2010-01-13T02:23:53Z</dcterms:created>
  <dcterms:modified xsi:type="dcterms:W3CDTF">2017-08-28T18:17:33Z</dcterms:modified>
</cp:coreProperties>
</file>