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4" r:id="rId2"/>
    <p:sldId id="289" r:id="rId3"/>
    <p:sldId id="273" r:id="rId4"/>
    <p:sldId id="277" r:id="rId5"/>
    <p:sldId id="278" r:id="rId6"/>
    <p:sldId id="291" r:id="rId7"/>
    <p:sldId id="29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6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ACC02-259F-451C-A44B-75326D152F26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14168E-8BAA-4B3B-8920-D8871DC06A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28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ED79-B20C-4CBB-BBA2-13A2DF567331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58A3-7C62-4B65-B8A9-136F6B89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00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ED79-B20C-4CBB-BBA2-13A2DF567331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58A3-7C62-4B65-B8A9-136F6B89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5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ED79-B20C-4CBB-BBA2-13A2DF567331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58A3-7C62-4B65-B8A9-136F6B89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430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ED79-B20C-4CBB-BBA2-13A2DF567331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58A3-7C62-4B65-B8A9-136F6B89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904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ED79-B20C-4CBB-BBA2-13A2DF567331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58A3-7C62-4B65-B8A9-136F6B89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57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ED79-B20C-4CBB-BBA2-13A2DF567331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58A3-7C62-4B65-B8A9-136F6B89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43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ED79-B20C-4CBB-BBA2-13A2DF567331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58A3-7C62-4B65-B8A9-136F6B89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7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ED79-B20C-4CBB-BBA2-13A2DF567331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58A3-7C62-4B65-B8A9-136F6B89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81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ED79-B20C-4CBB-BBA2-13A2DF567331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58A3-7C62-4B65-B8A9-136F6B89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93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ED79-B20C-4CBB-BBA2-13A2DF567331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58A3-7C62-4B65-B8A9-136F6B89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8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CED79-B20C-4CBB-BBA2-13A2DF567331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858A3-7C62-4B65-B8A9-136F6B89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2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CED79-B20C-4CBB-BBA2-13A2DF567331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858A3-7C62-4B65-B8A9-136F6B89C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40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130" y="0"/>
            <a:ext cx="12097870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Homework 9 (last one) assigned: due Monday 4 December</a:t>
            </a:r>
          </a:p>
          <a:p>
            <a:r>
              <a:rPr lang="en-US" sz="3200" b="1" dirty="0"/>
              <a:t>R</a:t>
            </a:r>
            <a:r>
              <a:rPr lang="en-US" sz="3200" b="1" dirty="0" smtClean="0"/>
              <a:t>eading Chapter 7: Liquids and Solids- pp 235-260</a:t>
            </a:r>
          </a:p>
          <a:p>
            <a:r>
              <a:rPr lang="en-US" sz="3200" b="1" dirty="0" smtClean="0"/>
              <a:t>Exam </a:t>
            </a:r>
            <a:r>
              <a:rPr lang="en-US" sz="3200" b="1" dirty="0"/>
              <a:t>3</a:t>
            </a:r>
            <a:r>
              <a:rPr lang="en-US" sz="3200" b="1" dirty="0" smtClean="0"/>
              <a:t> Friday 1 December (Review Wednesday 29 November)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324" y="1876705"/>
            <a:ext cx="6645088" cy="448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16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017675"/>
              </p:ext>
            </p:extLst>
          </p:nvPr>
        </p:nvGraphicFramePr>
        <p:xfrm>
          <a:off x="2719389" y="1471613"/>
          <a:ext cx="5805487" cy="193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Packager Shell Object" showAsIcon="1" r:id="rId3" imgW="2056320" imgH="685800" progId="Package">
                  <p:embed/>
                </p:oleObj>
              </mc:Choice>
              <mc:Fallback>
                <p:oleObj name="Packager Shell Object" showAsIcon="1" r:id="rId3" imgW="2056320" imgH="68580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9389" y="1471613"/>
                        <a:ext cx="5805487" cy="1935162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19400" y="609600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More Video of super critical phenomena</a:t>
            </a:r>
          </a:p>
        </p:txBody>
      </p:sp>
    </p:spTree>
    <p:extLst>
      <p:ext uri="{BB962C8B-B14F-4D97-AF65-F5344CB8AC3E}">
        <p14:creationId xmlns:p14="http://schemas.microsoft.com/office/powerpoint/2010/main" val="69991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1175657" y="0"/>
            <a:ext cx="11016343" cy="1143000"/>
          </a:xfrm>
        </p:spPr>
        <p:txBody>
          <a:bodyPr>
            <a:normAutofit/>
          </a:bodyPr>
          <a:lstStyle/>
          <a:p>
            <a:r>
              <a:rPr lang="en-US" sz="3600" b="1" i="1" dirty="0">
                <a:solidFill>
                  <a:schemeClr val="accent2"/>
                </a:solidFill>
                <a:latin typeface="Vivaldi" pitchFamily="66" charset="0"/>
              </a:rPr>
              <a:t> </a:t>
            </a:r>
            <a:r>
              <a:rPr lang="en-US" b="1" i="1" dirty="0">
                <a:solidFill>
                  <a:schemeClr val="accent2"/>
                </a:solidFill>
                <a:latin typeface="Vivaldi" pitchFamily="66" charset="0"/>
              </a:rPr>
              <a:t>ice</a:t>
            </a:r>
            <a:r>
              <a:rPr lang="en-US" b="1" i="1" dirty="0">
                <a:solidFill>
                  <a:srgbClr val="FF0000"/>
                </a:solidFill>
                <a:latin typeface="Vivaldi" pitchFamily="66" charset="0"/>
              </a:rPr>
              <a:t> </a:t>
            </a:r>
            <a:r>
              <a:rPr lang="en-US" b="1" i="1" dirty="0">
                <a:solidFill>
                  <a:schemeClr val="accent2"/>
                </a:solidFill>
                <a:latin typeface="Vivaldi" pitchFamily="66" charset="0"/>
              </a:rPr>
              <a:t>melting</a:t>
            </a:r>
            <a:r>
              <a:rPr lang="en-US" b="1" i="1" dirty="0">
                <a:solidFill>
                  <a:srgbClr val="FF0000"/>
                </a:solidFill>
                <a:latin typeface="Vivaldi" pitchFamily="66" charset="0"/>
              </a:rPr>
              <a:t>-</a:t>
            </a:r>
            <a:r>
              <a:rPr lang="en-US" sz="3200" i="1" dirty="0">
                <a:solidFill>
                  <a:srgbClr val="FF0000"/>
                </a:solidFill>
              </a:rPr>
              <a:t> the Movie-frame by frame </a:t>
            </a:r>
            <a:r>
              <a:rPr lang="en-US" sz="3200" dirty="0"/>
              <a:t>: heating/cooling </a:t>
            </a:r>
            <a:r>
              <a:rPr lang="en-US" sz="3200" dirty="0" smtClean="0"/>
              <a:t>curves (on board too, with numbers)</a:t>
            </a:r>
            <a:endParaRPr lang="en-US" sz="3200" dirty="0"/>
          </a:p>
        </p:txBody>
      </p:sp>
      <p:sp>
        <p:nvSpPr>
          <p:cNvPr id="47109" name="Line 5"/>
          <p:cNvSpPr>
            <a:spLocks noChangeShapeType="1"/>
          </p:cNvSpPr>
          <p:nvPr/>
        </p:nvSpPr>
        <p:spPr bwMode="auto">
          <a:xfrm>
            <a:off x="2971800" y="17526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0" name="Line 6"/>
          <p:cNvSpPr>
            <a:spLocks noChangeShapeType="1"/>
          </p:cNvSpPr>
          <p:nvPr/>
        </p:nvSpPr>
        <p:spPr bwMode="auto">
          <a:xfrm>
            <a:off x="2971800" y="4800600"/>
            <a:ext cx="678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1" name="Line 7"/>
          <p:cNvSpPr>
            <a:spLocks noChangeShapeType="1"/>
          </p:cNvSpPr>
          <p:nvPr/>
        </p:nvSpPr>
        <p:spPr bwMode="auto">
          <a:xfrm flipV="1">
            <a:off x="2971800" y="4191000"/>
            <a:ext cx="838200" cy="3810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>
            <a:off x="3810000" y="4191000"/>
            <a:ext cx="1295400" cy="0"/>
          </a:xfrm>
          <a:prstGeom prst="line">
            <a:avLst/>
          </a:prstGeom>
          <a:noFill/>
          <a:ln w="76200">
            <a:pattFill prst="solidDmnd">
              <a:fgClr>
                <a:srgbClr val="00FFFF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3" name="Line 9"/>
          <p:cNvSpPr>
            <a:spLocks noChangeShapeType="1"/>
          </p:cNvSpPr>
          <p:nvPr/>
        </p:nvSpPr>
        <p:spPr bwMode="auto">
          <a:xfrm flipV="1">
            <a:off x="5105400" y="2438400"/>
            <a:ext cx="914400" cy="1752600"/>
          </a:xfrm>
          <a:prstGeom prst="line">
            <a:avLst/>
          </a:prstGeom>
          <a:noFill/>
          <a:ln w="38100">
            <a:solidFill>
              <a:srgbClr val="008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6019800" y="2438400"/>
            <a:ext cx="2286000" cy="0"/>
          </a:xfrm>
          <a:prstGeom prst="line">
            <a:avLst/>
          </a:prstGeom>
          <a:noFill/>
          <a:ln w="57150">
            <a:pattFill prst="pct40">
              <a:fgClr>
                <a:srgbClr val="FF0000"/>
              </a:fgClr>
              <a:bgClr>
                <a:srgbClr val="FFFFFF"/>
              </a:bgClr>
            </a:patt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5" name="Line 11"/>
          <p:cNvSpPr>
            <a:spLocks noChangeShapeType="1"/>
          </p:cNvSpPr>
          <p:nvPr/>
        </p:nvSpPr>
        <p:spPr bwMode="auto">
          <a:xfrm flipV="1">
            <a:off x="8305800" y="1981200"/>
            <a:ext cx="1066800" cy="457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6" name="Text Box 12"/>
          <p:cNvSpPr txBox="1">
            <a:spLocks noChangeArrowheads="1"/>
          </p:cNvSpPr>
          <p:nvPr/>
        </p:nvSpPr>
        <p:spPr bwMode="auto">
          <a:xfrm>
            <a:off x="1905000" y="1828801"/>
            <a:ext cx="99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T ( </a:t>
            </a:r>
            <a:r>
              <a:rPr lang="en-US" b="1" baseline="30000">
                <a:solidFill>
                  <a:schemeClr val="hlink"/>
                </a:solidFill>
              </a:rPr>
              <a:t>o</a:t>
            </a:r>
            <a:r>
              <a:rPr lang="en-US" b="1">
                <a:solidFill>
                  <a:schemeClr val="hlink"/>
                </a:solidFill>
              </a:rPr>
              <a:t>C)</a:t>
            </a:r>
            <a:r>
              <a:rPr lang="en-US"/>
              <a:t> </a:t>
            </a:r>
          </a:p>
        </p:txBody>
      </p: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3048000" y="50292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3124200" y="5715001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7119" name="Text Box 15"/>
          <p:cNvSpPr txBox="1">
            <a:spLocks noChangeArrowheads="1"/>
          </p:cNvSpPr>
          <p:nvPr/>
        </p:nvSpPr>
        <p:spPr bwMode="auto">
          <a:xfrm>
            <a:off x="3200400" y="5105401"/>
            <a:ext cx="2971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6600"/>
                </a:solidFill>
              </a:rPr>
              <a:t>Heat Energy in</a:t>
            </a:r>
          </a:p>
        </p:txBody>
      </p:sp>
      <p:sp>
        <p:nvSpPr>
          <p:cNvPr id="47120" name="Line 16"/>
          <p:cNvSpPr>
            <a:spLocks noChangeShapeType="1"/>
          </p:cNvSpPr>
          <p:nvPr/>
        </p:nvSpPr>
        <p:spPr bwMode="auto">
          <a:xfrm flipH="1">
            <a:off x="2895600" y="4572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2209800" y="44958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6699FF"/>
                </a:solidFill>
              </a:rPr>
              <a:t>-10</a:t>
            </a:r>
          </a:p>
        </p:txBody>
      </p:sp>
      <p:sp>
        <p:nvSpPr>
          <p:cNvPr id="47122" name="Text Box 18"/>
          <p:cNvSpPr txBox="1">
            <a:spLocks noChangeArrowheads="1"/>
          </p:cNvSpPr>
          <p:nvPr/>
        </p:nvSpPr>
        <p:spPr bwMode="auto">
          <a:xfrm>
            <a:off x="2362200" y="3886201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6699FF"/>
                </a:solidFill>
              </a:rPr>
              <a:t>0</a:t>
            </a:r>
          </a:p>
        </p:txBody>
      </p:sp>
      <p:sp>
        <p:nvSpPr>
          <p:cNvPr id="47123" name="Line 19"/>
          <p:cNvSpPr>
            <a:spLocks noChangeShapeType="1"/>
          </p:cNvSpPr>
          <p:nvPr/>
        </p:nvSpPr>
        <p:spPr bwMode="auto">
          <a:xfrm>
            <a:off x="2971800" y="41910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24" name="Line 20"/>
          <p:cNvSpPr>
            <a:spLocks noChangeShapeType="1"/>
          </p:cNvSpPr>
          <p:nvPr/>
        </p:nvSpPr>
        <p:spPr bwMode="auto">
          <a:xfrm>
            <a:off x="2971800" y="236220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25" name="Text Box 21"/>
          <p:cNvSpPr txBox="1">
            <a:spLocks noChangeArrowheads="1"/>
          </p:cNvSpPr>
          <p:nvPr/>
        </p:nvSpPr>
        <p:spPr bwMode="auto">
          <a:xfrm>
            <a:off x="1524000" y="1219201"/>
            <a:ext cx="7848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/>
              <a:t>Heating up a block of ice at P=1 </a:t>
            </a:r>
            <a:r>
              <a:rPr lang="en-US" sz="3200" b="1" dirty="0" err="1"/>
              <a:t>atm</a:t>
            </a:r>
            <a:endParaRPr lang="en-US" sz="3200" b="1" dirty="0"/>
          </a:p>
        </p:txBody>
      </p:sp>
      <p:sp>
        <p:nvSpPr>
          <p:cNvPr id="47126" name="Line 22"/>
          <p:cNvSpPr>
            <a:spLocks noChangeShapeType="1"/>
          </p:cNvSpPr>
          <p:nvPr/>
        </p:nvSpPr>
        <p:spPr bwMode="auto">
          <a:xfrm>
            <a:off x="2057400" y="40386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1524000" y="3352800"/>
            <a:ext cx="99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STARTHERE</a:t>
            </a:r>
          </a:p>
        </p:txBody>
      </p:sp>
      <p:sp>
        <p:nvSpPr>
          <p:cNvPr id="47129" name="Line 25"/>
          <p:cNvSpPr>
            <a:spLocks noChangeShapeType="1"/>
          </p:cNvSpPr>
          <p:nvPr/>
        </p:nvSpPr>
        <p:spPr bwMode="auto">
          <a:xfrm>
            <a:off x="3810000" y="19812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0" name="Line 26"/>
          <p:cNvSpPr>
            <a:spLocks noChangeShapeType="1"/>
          </p:cNvSpPr>
          <p:nvPr/>
        </p:nvSpPr>
        <p:spPr bwMode="auto">
          <a:xfrm>
            <a:off x="5105400" y="20574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1" name="Line 27"/>
          <p:cNvSpPr>
            <a:spLocks noChangeShapeType="1"/>
          </p:cNvSpPr>
          <p:nvPr/>
        </p:nvSpPr>
        <p:spPr bwMode="auto">
          <a:xfrm>
            <a:off x="6019800" y="20574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2" name="Line 28"/>
          <p:cNvSpPr>
            <a:spLocks noChangeShapeType="1"/>
          </p:cNvSpPr>
          <p:nvPr/>
        </p:nvSpPr>
        <p:spPr bwMode="auto">
          <a:xfrm>
            <a:off x="8305800" y="2057400"/>
            <a:ext cx="0" cy="2743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7133" name="Text Box 29"/>
          <p:cNvSpPr txBox="1">
            <a:spLocks noChangeArrowheads="1"/>
          </p:cNvSpPr>
          <p:nvPr/>
        </p:nvSpPr>
        <p:spPr bwMode="auto">
          <a:xfrm>
            <a:off x="2971800" y="2743201"/>
            <a:ext cx="914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Ice</a:t>
            </a:r>
          </a:p>
          <a:p>
            <a:r>
              <a:rPr lang="en-US" b="1">
                <a:solidFill>
                  <a:srgbClr val="FF6600"/>
                </a:solidFill>
              </a:rPr>
              <a:t>Heats</a:t>
            </a:r>
          </a:p>
          <a:p>
            <a:endParaRPr lang="en-US" b="1"/>
          </a:p>
          <a:p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47135" name="Text Box 31"/>
          <p:cNvSpPr txBox="1">
            <a:spLocks noChangeArrowheads="1"/>
          </p:cNvSpPr>
          <p:nvPr/>
        </p:nvSpPr>
        <p:spPr bwMode="auto">
          <a:xfrm>
            <a:off x="4038600" y="2819400"/>
            <a:ext cx="990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Ice </a:t>
            </a:r>
            <a:r>
              <a:rPr lang="en-US" b="1">
                <a:solidFill>
                  <a:schemeClr val="hlink"/>
                </a:solidFill>
              </a:rPr>
              <a:t>melts</a:t>
            </a:r>
          </a:p>
        </p:txBody>
      </p:sp>
      <p:sp>
        <p:nvSpPr>
          <p:cNvPr id="47136" name="Text Box 32"/>
          <p:cNvSpPr txBox="1">
            <a:spLocks noChangeArrowheads="1"/>
          </p:cNvSpPr>
          <p:nvPr/>
        </p:nvSpPr>
        <p:spPr bwMode="auto">
          <a:xfrm>
            <a:off x="5181600" y="1752600"/>
            <a:ext cx="106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Water</a:t>
            </a:r>
            <a:r>
              <a:rPr lang="en-US"/>
              <a:t> </a:t>
            </a:r>
            <a:r>
              <a:rPr lang="en-US" b="1">
                <a:solidFill>
                  <a:srgbClr val="FF6600"/>
                </a:solidFill>
              </a:rPr>
              <a:t>heats</a:t>
            </a:r>
          </a:p>
        </p:txBody>
      </p:sp>
      <p:sp>
        <p:nvSpPr>
          <p:cNvPr id="47137" name="Text Box 33"/>
          <p:cNvSpPr txBox="1">
            <a:spLocks noChangeArrowheads="1"/>
          </p:cNvSpPr>
          <p:nvPr/>
        </p:nvSpPr>
        <p:spPr bwMode="auto">
          <a:xfrm>
            <a:off x="6248400" y="1676401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Water </a:t>
            </a:r>
            <a:r>
              <a:rPr lang="en-US" b="1">
                <a:solidFill>
                  <a:srgbClr val="FF0066"/>
                </a:solidFill>
              </a:rPr>
              <a:t>boils</a:t>
            </a:r>
          </a:p>
        </p:txBody>
      </p:sp>
      <p:sp>
        <p:nvSpPr>
          <p:cNvPr id="47138" name="Text Box 34"/>
          <p:cNvSpPr txBox="1">
            <a:spLocks noChangeArrowheads="1"/>
          </p:cNvSpPr>
          <p:nvPr/>
        </p:nvSpPr>
        <p:spPr bwMode="auto">
          <a:xfrm>
            <a:off x="8382000" y="1600200"/>
            <a:ext cx="121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Steam</a:t>
            </a:r>
            <a:r>
              <a:rPr lang="en-US"/>
              <a:t> </a:t>
            </a:r>
            <a:r>
              <a:rPr lang="en-US" b="1">
                <a:solidFill>
                  <a:srgbClr val="FF6600"/>
                </a:solidFill>
              </a:rPr>
              <a:t>heats</a:t>
            </a:r>
          </a:p>
        </p:txBody>
      </p:sp>
      <p:sp>
        <p:nvSpPr>
          <p:cNvPr id="47139" name="Text Box 35"/>
          <p:cNvSpPr txBox="1">
            <a:spLocks noChangeArrowheads="1"/>
          </p:cNvSpPr>
          <p:nvPr/>
        </p:nvSpPr>
        <p:spPr bwMode="auto">
          <a:xfrm>
            <a:off x="3124200" y="36576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</a:t>
            </a:r>
          </a:p>
        </p:txBody>
      </p:sp>
      <p:sp>
        <p:nvSpPr>
          <p:cNvPr id="47140" name="Text Box 36"/>
          <p:cNvSpPr txBox="1">
            <a:spLocks noChangeArrowheads="1"/>
          </p:cNvSpPr>
          <p:nvPr/>
        </p:nvSpPr>
        <p:spPr bwMode="auto">
          <a:xfrm>
            <a:off x="3962400" y="3657601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 + L</a:t>
            </a:r>
          </a:p>
        </p:txBody>
      </p:sp>
      <p:sp>
        <p:nvSpPr>
          <p:cNvPr id="47141" name="Text Box 37"/>
          <p:cNvSpPr txBox="1">
            <a:spLocks noChangeArrowheads="1"/>
          </p:cNvSpPr>
          <p:nvPr/>
        </p:nvSpPr>
        <p:spPr bwMode="auto">
          <a:xfrm>
            <a:off x="5486400" y="3657601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</a:t>
            </a:r>
          </a:p>
        </p:txBody>
      </p:sp>
      <p:sp>
        <p:nvSpPr>
          <p:cNvPr id="47142" name="Text Box 38"/>
          <p:cNvSpPr txBox="1">
            <a:spLocks noChangeArrowheads="1"/>
          </p:cNvSpPr>
          <p:nvPr/>
        </p:nvSpPr>
        <p:spPr bwMode="auto">
          <a:xfrm>
            <a:off x="6248400" y="3657601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L + G</a:t>
            </a:r>
          </a:p>
        </p:txBody>
      </p:sp>
      <p:sp>
        <p:nvSpPr>
          <p:cNvPr id="47143" name="Text Box 39"/>
          <p:cNvSpPr txBox="1">
            <a:spLocks noChangeArrowheads="1"/>
          </p:cNvSpPr>
          <p:nvPr/>
        </p:nvSpPr>
        <p:spPr bwMode="auto">
          <a:xfrm>
            <a:off x="8534400" y="3657601"/>
            <a:ext cx="91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569336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4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7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4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47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1" grpId="0" animBg="1"/>
      <p:bldP spid="47112" grpId="0" animBg="1"/>
      <p:bldP spid="47113" grpId="0" animBg="1"/>
      <p:bldP spid="47114" grpId="0" animBg="1"/>
      <p:bldP spid="47115" grpId="0" animBg="1"/>
      <p:bldP spid="47125" grpId="0"/>
      <p:bldP spid="47126" grpId="0" animBg="1"/>
      <p:bldP spid="47127" grpId="0"/>
      <p:bldP spid="47129" grpId="0" animBg="1"/>
      <p:bldP spid="47130" grpId="0" animBg="1"/>
      <p:bldP spid="47131" grpId="0" animBg="1"/>
      <p:bldP spid="47132" grpId="0" animBg="1"/>
      <p:bldP spid="47133" grpId="0"/>
      <p:bldP spid="47135" grpId="0"/>
      <p:bldP spid="47136" grpId="0"/>
      <p:bldP spid="47137" grpId="0"/>
      <p:bldP spid="47138" grpId="0"/>
      <p:bldP spid="47139" grpId="0"/>
      <p:bldP spid="47140" grpId="0"/>
      <p:bldP spid="47140" grpId="1"/>
      <p:bldP spid="47141" grpId="0"/>
      <p:bldP spid="47142" grpId="0"/>
      <p:bldP spid="47142" grpId="1"/>
      <p:bldP spid="471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2133600" y="6378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400" b="1" dirty="0">
                <a:solidFill>
                  <a:schemeClr val="tx2"/>
                </a:solidFill>
              </a:rPr>
              <a:t>how phase diagrams are built from ZILLIONS of heating curves</a:t>
            </a:r>
          </a:p>
        </p:txBody>
      </p:sp>
      <p:sp>
        <p:nvSpPr>
          <p:cNvPr id="11267" name="Line 6"/>
          <p:cNvSpPr>
            <a:spLocks noChangeShapeType="1"/>
          </p:cNvSpPr>
          <p:nvPr/>
        </p:nvSpPr>
        <p:spPr bwMode="auto">
          <a:xfrm>
            <a:off x="2971800" y="1828800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8" name="Line 7"/>
          <p:cNvSpPr>
            <a:spLocks noChangeShapeType="1"/>
          </p:cNvSpPr>
          <p:nvPr/>
        </p:nvSpPr>
        <p:spPr bwMode="auto">
          <a:xfrm>
            <a:off x="2971800" y="5105400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9" name="Line 8"/>
          <p:cNvSpPr>
            <a:spLocks noChangeShapeType="1"/>
          </p:cNvSpPr>
          <p:nvPr/>
        </p:nvSpPr>
        <p:spPr bwMode="auto">
          <a:xfrm>
            <a:off x="7162800" y="1752600"/>
            <a:ext cx="0" cy="3352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0" name="Line 9"/>
          <p:cNvSpPr>
            <a:spLocks noChangeShapeType="1"/>
          </p:cNvSpPr>
          <p:nvPr/>
        </p:nvSpPr>
        <p:spPr bwMode="auto">
          <a:xfrm>
            <a:off x="7162800" y="5105400"/>
            <a:ext cx="3276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1" name="Text Box 10"/>
          <p:cNvSpPr txBox="1">
            <a:spLocks noChangeArrowheads="1"/>
          </p:cNvSpPr>
          <p:nvPr/>
        </p:nvSpPr>
        <p:spPr bwMode="auto">
          <a:xfrm>
            <a:off x="3048000" y="1157288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66"/>
                </a:solidFill>
              </a:rPr>
              <a:t>Heating curve</a:t>
            </a:r>
          </a:p>
        </p:txBody>
      </p:sp>
      <p:sp>
        <p:nvSpPr>
          <p:cNvPr id="11272" name="Text Box 11"/>
          <p:cNvSpPr txBox="1">
            <a:spLocks noChangeArrowheads="1"/>
          </p:cNvSpPr>
          <p:nvPr/>
        </p:nvSpPr>
        <p:spPr bwMode="auto">
          <a:xfrm>
            <a:off x="7546109" y="1226344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0000FF"/>
                </a:solidFill>
              </a:rPr>
              <a:t>Phase diagram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3505200" y="1905001"/>
            <a:ext cx="114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P=1 atm</a:t>
            </a:r>
          </a:p>
        </p:txBody>
      </p:sp>
      <p:sp>
        <p:nvSpPr>
          <p:cNvPr id="11274" name="Line 14"/>
          <p:cNvSpPr>
            <a:spLocks noChangeShapeType="1"/>
          </p:cNvSpPr>
          <p:nvPr/>
        </p:nvSpPr>
        <p:spPr bwMode="auto">
          <a:xfrm flipH="1">
            <a:off x="2819400" y="4953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2286000" y="4800601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-20</a:t>
            </a:r>
          </a:p>
        </p:txBody>
      </p:sp>
      <p:sp>
        <p:nvSpPr>
          <p:cNvPr id="38929" name="Text Box 17"/>
          <p:cNvSpPr txBox="1">
            <a:spLocks noChangeArrowheads="1"/>
          </p:cNvSpPr>
          <p:nvPr/>
        </p:nvSpPr>
        <p:spPr bwMode="auto">
          <a:xfrm>
            <a:off x="5943600" y="3962401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P=1</a:t>
            </a:r>
          </a:p>
        </p:txBody>
      </p:sp>
      <p:sp>
        <p:nvSpPr>
          <p:cNvPr id="11277" name="Line 18"/>
          <p:cNvSpPr>
            <a:spLocks noChangeShapeType="1"/>
          </p:cNvSpPr>
          <p:nvPr/>
        </p:nvSpPr>
        <p:spPr bwMode="auto">
          <a:xfrm>
            <a:off x="7848600" y="5029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1" name="Text Box 19"/>
          <p:cNvSpPr txBox="1">
            <a:spLocks noChangeArrowheads="1"/>
          </p:cNvSpPr>
          <p:nvPr/>
        </p:nvSpPr>
        <p:spPr bwMode="auto">
          <a:xfrm>
            <a:off x="7620000" y="5334001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+10 </a:t>
            </a:r>
          </a:p>
        </p:txBody>
      </p:sp>
      <p:sp>
        <p:nvSpPr>
          <p:cNvPr id="38932" name="Line 20"/>
          <p:cNvSpPr>
            <a:spLocks noChangeShapeType="1"/>
          </p:cNvSpPr>
          <p:nvPr/>
        </p:nvSpPr>
        <p:spPr bwMode="auto">
          <a:xfrm>
            <a:off x="3886200" y="4267200"/>
            <a:ext cx="609600" cy="0"/>
          </a:xfrm>
          <a:prstGeom prst="line">
            <a:avLst/>
          </a:prstGeom>
          <a:noFill/>
          <a:ln w="76200">
            <a:pattFill prst="pct60">
              <a:fgClr>
                <a:srgbClr val="33CCCC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33" name="Oval 21"/>
          <p:cNvSpPr>
            <a:spLocks noChangeArrowheads="1"/>
          </p:cNvSpPr>
          <p:nvPr/>
        </p:nvSpPr>
        <p:spPr bwMode="auto">
          <a:xfrm>
            <a:off x="7696200" y="4038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3276600" y="46482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</a:t>
            </a:r>
          </a:p>
        </p:txBody>
      </p:sp>
      <p:sp>
        <p:nvSpPr>
          <p:cNvPr id="38937" name="Line 25"/>
          <p:cNvSpPr>
            <a:spLocks noChangeShapeType="1"/>
          </p:cNvSpPr>
          <p:nvPr/>
        </p:nvSpPr>
        <p:spPr bwMode="auto">
          <a:xfrm flipH="1">
            <a:off x="7391400" y="2895600"/>
            <a:ext cx="3810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38" name="Text Box 26"/>
          <p:cNvSpPr txBox="1">
            <a:spLocks noChangeArrowheads="1"/>
          </p:cNvSpPr>
          <p:nvPr/>
        </p:nvSpPr>
        <p:spPr bwMode="auto">
          <a:xfrm>
            <a:off x="6611794" y="2642826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S all along the line</a:t>
            </a:r>
          </a:p>
        </p:txBody>
      </p:sp>
      <p:sp>
        <p:nvSpPr>
          <p:cNvPr id="38940" name="Text Box 28"/>
          <p:cNvSpPr txBox="1">
            <a:spLocks noChangeArrowheads="1"/>
          </p:cNvSpPr>
          <p:nvPr/>
        </p:nvSpPr>
        <p:spPr bwMode="auto">
          <a:xfrm>
            <a:off x="7924800" y="2895601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hlink"/>
                </a:solidFill>
              </a:rPr>
              <a:t>Put a big dot here to indicate </a:t>
            </a:r>
            <a:r>
              <a:rPr lang="en-US" b="1" dirty="0"/>
              <a:t>S</a:t>
            </a:r>
            <a:r>
              <a:rPr lang="en-US" b="1" dirty="0">
                <a:solidFill>
                  <a:schemeClr val="hlink"/>
                </a:solidFill>
              </a:rPr>
              <a:t>-</a:t>
            </a:r>
            <a:r>
              <a:rPr lang="en-US" b="1" dirty="0">
                <a:solidFill>
                  <a:srgbClr val="0000FF"/>
                </a:solidFill>
              </a:rPr>
              <a:t>L</a:t>
            </a:r>
            <a:r>
              <a:rPr lang="en-US" b="1" dirty="0">
                <a:solidFill>
                  <a:schemeClr val="hlink"/>
                </a:solidFill>
              </a:rPr>
              <a:t> phase change</a:t>
            </a:r>
          </a:p>
        </p:txBody>
      </p:sp>
      <p:sp>
        <p:nvSpPr>
          <p:cNvPr id="38941" name="Line 29"/>
          <p:cNvSpPr>
            <a:spLocks noChangeShapeType="1"/>
          </p:cNvSpPr>
          <p:nvPr/>
        </p:nvSpPr>
        <p:spPr bwMode="auto">
          <a:xfrm>
            <a:off x="2667000" y="45720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42" name="Line 30"/>
          <p:cNvSpPr>
            <a:spLocks noChangeShapeType="1"/>
          </p:cNvSpPr>
          <p:nvPr/>
        </p:nvSpPr>
        <p:spPr bwMode="auto">
          <a:xfrm>
            <a:off x="6705600" y="38100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43" name="Text Box 31"/>
          <p:cNvSpPr txBox="1">
            <a:spLocks noChangeArrowheads="1"/>
          </p:cNvSpPr>
          <p:nvPr/>
        </p:nvSpPr>
        <p:spPr bwMode="auto">
          <a:xfrm>
            <a:off x="6781800" y="5334001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-20</a:t>
            </a:r>
          </a:p>
        </p:txBody>
      </p:sp>
      <p:sp>
        <p:nvSpPr>
          <p:cNvPr id="38944" name="Text Box 32"/>
          <p:cNvSpPr txBox="1">
            <a:spLocks noChangeArrowheads="1"/>
          </p:cNvSpPr>
          <p:nvPr/>
        </p:nvSpPr>
        <p:spPr bwMode="auto">
          <a:xfrm>
            <a:off x="1752600" y="4191001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start</a:t>
            </a:r>
          </a:p>
        </p:txBody>
      </p:sp>
      <p:sp>
        <p:nvSpPr>
          <p:cNvPr id="38945" name="Text Box 33"/>
          <p:cNvSpPr txBox="1">
            <a:spLocks noChangeArrowheads="1"/>
          </p:cNvSpPr>
          <p:nvPr/>
        </p:nvSpPr>
        <p:spPr bwMode="auto">
          <a:xfrm>
            <a:off x="6019800" y="3429001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start</a:t>
            </a:r>
          </a:p>
        </p:txBody>
      </p:sp>
      <p:sp>
        <p:nvSpPr>
          <p:cNvPr id="11290" name="Text Box 34"/>
          <p:cNvSpPr txBox="1">
            <a:spLocks noChangeArrowheads="1"/>
          </p:cNvSpPr>
          <p:nvPr/>
        </p:nvSpPr>
        <p:spPr bwMode="auto">
          <a:xfrm>
            <a:off x="4191000" y="5257801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6600"/>
                </a:solidFill>
              </a:rPr>
              <a:t>Heat in (J)</a:t>
            </a:r>
          </a:p>
        </p:txBody>
      </p:sp>
      <p:sp>
        <p:nvSpPr>
          <p:cNvPr id="11291" name="Text Box 35"/>
          <p:cNvSpPr txBox="1">
            <a:spLocks noChangeArrowheads="1"/>
          </p:cNvSpPr>
          <p:nvPr/>
        </p:nvSpPr>
        <p:spPr bwMode="auto">
          <a:xfrm>
            <a:off x="6553200" y="1752601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P</a:t>
            </a:r>
          </a:p>
        </p:txBody>
      </p:sp>
      <p:sp>
        <p:nvSpPr>
          <p:cNvPr id="11292" name="Text Box 36"/>
          <p:cNvSpPr txBox="1">
            <a:spLocks noChangeArrowheads="1"/>
          </p:cNvSpPr>
          <p:nvPr/>
        </p:nvSpPr>
        <p:spPr bwMode="auto">
          <a:xfrm>
            <a:off x="9982200" y="5334001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11293" name="Text Box 37"/>
          <p:cNvSpPr txBox="1">
            <a:spLocks noChangeArrowheads="1"/>
          </p:cNvSpPr>
          <p:nvPr/>
        </p:nvSpPr>
        <p:spPr bwMode="auto">
          <a:xfrm>
            <a:off x="2133600" y="1828801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11294" name="Line 38"/>
          <p:cNvSpPr>
            <a:spLocks noChangeShapeType="1"/>
          </p:cNvSpPr>
          <p:nvPr/>
        </p:nvSpPr>
        <p:spPr bwMode="auto">
          <a:xfrm>
            <a:off x="2895600" y="4191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1" name="Text Box 39"/>
          <p:cNvSpPr txBox="1">
            <a:spLocks noChangeArrowheads="1"/>
          </p:cNvSpPr>
          <p:nvPr/>
        </p:nvSpPr>
        <p:spPr bwMode="auto">
          <a:xfrm>
            <a:off x="2286001" y="4038600"/>
            <a:ext cx="5341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+10</a:t>
            </a:r>
          </a:p>
        </p:txBody>
      </p:sp>
      <p:sp>
        <p:nvSpPr>
          <p:cNvPr id="11296" name="Line 40"/>
          <p:cNvSpPr>
            <a:spLocks noChangeShapeType="1"/>
          </p:cNvSpPr>
          <p:nvPr/>
        </p:nvSpPr>
        <p:spPr bwMode="auto">
          <a:xfrm flipH="1">
            <a:off x="7010400" y="4114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54" name="Line 42"/>
          <p:cNvSpPr>
            <a:spLocks noChangeShapeType="1"/>
          </p:cNvSpPr>
          <p:nvPr/>
        </p:nvSpPr>
        <p:spPr bwMode="auto">
          <a:xfrm flipV="1">
            <a:off x="2971800" y="4267200"/>
            <a:ext cx="9144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55" name="Line 43"/>
          <p:cNvSpPr>
            <a:spLocks noChangeShapeType="1"/>
          </p:cNvSpPr>
          <p:nvPr/>
        </p:nvSpPr>
        <p:spPr bwMode="auto">
          <a:xfrm flipV="1">
            <a:off x="7162800" y="4114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56" name="Text Box 44"/>
          <p:cNvSpPr txBox="1">
            <a:spLocks noChangeArrowheads="1"/>
          </p:cNvSpPr>
          <p:nvPr/>
        </p:nvSpPr>
        <p:spPr bwMode="auto">
          <a:xfrm>
            <a:off x="3048000" y="3200401"/>
            <a:ext cx="2743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Heat up and wait for  S-</a:t>
            </a:r>
            <a:r>
              <a:rPr lang="en-US" b="1" dirty="0">
                <a:solidFill>
                  <a:srgbClr val="0000FF"/>
                </a:solidFill>
              </a:rPr>
              <a:t>L</a:t>
            </a:r>
            <a:r>
              <a:rPr lang="en-US" b="1" dirty="0"/>
              <a:t> transition (at </a:t>
            </a:r>
            <a:r>
              <a:rPr lang="en-US" b="1" dirty="0">
                <a:solidFill>
                  <a:srgbClr val="0000FF"/>
                </a:solidFill>
              </a:rPr>
              <a:t>10 </a:t>
            </a:r>
            <a:r>
              <a:rPr lang="en-US" b="1" baseline="30000" dirty="0" err="1">
                <a:solidFill>
                  <a:srgbClr val="0000FF"/>
                </a:solidFill>
              </a:rPr>
              <a:t>o</a:t>
            </a:r>
            <a:r>
              <a:rPr lang="en-US" b="1" dirty="0" err="1">
                <a:solidFill>
                  <a:srgbClr val="0000FF"/>
                </a:solidFill>
              </a:rPr>
              <a:t>C</a:t>
            </a:r>
            <a:r>
              <a:rPr lang="en-US" b="1" dirty="0"/>
              <a:t>)</a:t>
            </a:r>
          </a:p>
        </p:txBody>
      </p:sp>
      <p:sp>
        <p:nvSpPr>
          <p:cNvPr id="38957" name="Text Box 45"/>
          <p:cNvSpPr txBox="1">
            <a:spLocks noChangeArrowheads="1"/>
          </p:cNvSpPr>
          <p:nvPr/>
        </p:nvSpPr>
        <p:spPr bwMode="auto">
          <a:xfrm>
            <a:off x="3810000" y="4495800"/>
            <a:ext cx="1828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hlink"/>
                </a:solidFill>
              </a:rPr>
              <a:t>Keep heating and melt…</a:t>
            </a:r>
          </a:p>
        </p:txBody>
      </p:sp>
      <p:sp>
        <p:nvSpPr>
          <p:cNvPr id="38958" name="Line 46"/>
          <p:cNvSpPr>
            <a:spLocks noChangeShapeType="1"/>
          </p:cNvSpPr>
          <p:nvPr/>
        </p:nvSpPr>
        <p:spPr bwMode="auto">
          <a:xfrm flipV="1">
            <a:off x="4495800" y="3200400"/>
            <a:ext cx="381000" cy="1066800"/>
          </a:xfrm>
          <a:prstGeom prst="line">
            <a:avLst/>
          </a:prstGeom>
          <a:noFill/>
          <a:ln w="9525">
            <a:solidFill>
              <a:srgbClr val="00808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59" name="Text Box 47"/>
          <p:cNvSpPr txBox="1">
            <a:spLocks noChangeArrowheads="1"/>
          </p:cNvSpPr>
          <p:nvPr/>
        </p:nvSpPr>
        <p:spPr bwMode="auto">
          <a:xfrm>
            <a:off x="2902529" y="2249523"/>
            <a:ext cx="28194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After melting…watch liquid warm until </a:t>
            </a:r>
            <a:r>
              <a:rPr lang="en-US" b="1" dirty="0">
                <a:solidFill>
                  <a:srgbClr val="0000FF"/>
                </a:solidFill>
              </a:rPr>
              <a:t>L</a:t>
            </a:r>
            <a:r>
              <a:rPr lang="en-US" b="1" dirty="0"/>
              <a:t>-</a:t>
            </a:r>
            <a:r>
              <a:rPr lang="en-US" b="1" dirty="0">
                <a:solidFill>
                  <a:srgbClr val="FF6600"/>
                </a:solidFill>
              </a:rPr>
              <a:t>G</a:t>
            </a:r>
            <a:r>
              <a:rPr lang="en-US" b="1" dirty="0"/>
              <a:t> transition (</a:t>
            </a:r>
            <a:r>
              <a:rPr lang="en-US" b="1" dirty="0">
                <a:solidFill>
                  <a:srgbClr val="0000FF"/>
                </a:solidFill>
              </a:rPr>
              <a:t>30 </a:t>
            </a:r>
            <a:r>
              <a:rPr lang="en-US" b="1" baseline="30000" dirty="0" err="1">
                <a:solidFill>
                  <a:srgbClr val="0000FF"/>
                </a:solidFill>
              </a:rPr>
              <a:t>o</a:t>
            </a:r>
            <a:r>
              <a:rPr lang="en-US" b="1" dirty="0" err="1">
                <a:solidFill>
                  <a:srgbClr val="0000FF"/>
                </a:solidFill>
              </a:rPr>
              <a:t>C</a:t>
            </a:r>
            <a:r>
              <a:rPr lang="en-US" b="1" dirty="0"/>
              <a:t>)</a:t>
            </a:r>
          </a:p>
        </p:txBody>
      </p:sp>
      <p:sp>
        <p:nvSpPr>
          <p:cNvPr id="11303" name="Line 49"/>
          <p:cNvSpPr>
            <a:spLocks noChangeShapeType="1"/>
          </p:cNvSpPr>
          <p:nvPr/>
        </p:nvSpPr>
        <p:spPr bwMode="auto">
          <a:xfrm>
            <a:off x="2895600" y="3276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62" name="Line 50"/>
          <p:cNvSpPr>
            <a:spLocks noChangeShapeType="1"/>
          </p:cNvSpPr>
          <p:nvPr/>
        </p:nvSpPr>
        <p:spPr bwMode="auto">
          <a:xfrm>
            <a:off x="7772400" y="4114800"/>
            <a:ext cx="1295400" cy="0"/>
          </a:xfrm>
          <a:prstGeom prst="line">
            <a:avLst/>
          </a:prstGeom>
          <a:noFill/>
          <a:ln w="19050">
            <a:solidFill>
              <a:srgbClr val="339966"/>
            </a:solidFill>
            <a:prstDash val="dashDot"/>
            <a:round/>
            <a:headEnd/>
            <a:tailEnd type="arrow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305" name="Text Box 51"/>
          <p:cNvSpPr txBox="1">
            <a:spLocks noChangeArrowheads="1"/>
          </p:cNvSpPr>
          <p:nvPr/>
        </p:nvSpPr>
        <p:spPr bwMode="auto">
          <a:xfrm>
            <a:off x="7772400" y="4495801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8964" name="Text Box 52"/>
          <p:cNvSpPr txBox="1">
            <a:spLocks noChangeArrowheads="1"/>
          </p:cNvSpPr>
          <p:nvPr/>
        </p:nvSpPr>
        <p:spPr bwMode="auto">
          <a:xfrm>
            <a:off x="8001000" y="5638800"/>
            <a:ext cx="1447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Liquid all along  line after dot</a:t>
            </a:r>
          </a:p>
        </p:txBody>
      </p:sp>
      <p:sp>
        <p:nvSpPr>
          <p:cNvPr id="38966" name="Text Box 54"/>
          <p:cNvSpPr txBox="1">
            <a:spLocks noChangeArrowheads="1"/>
          </p:cNvSpPr>
          <p:nvPr/>
        </p:nvSpPr>
        <p:spPr bwMode="auto">
          <a:xfrm>
            <a:off x="2286000" y="32004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+30</a:t>
            </a:r>
          </a:p>
        </p:txBody>
      </p:sp>
      <p:sp>
        <p:nvSpPr>
          <p:cNvPr id="11308" name="Line 56"/>
          <p:cNvSpPr>
            <a:spLocks noChangeShapeType="1"/>
          </p:cNvSpPr>
          <p:nvPr/>
        </p:nvSpPr>
        <p:spPr bwMode="auto">
          <a:xfrm>
            <a:off x="9144000" y="4953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69" name="Text Box 57"/>
          <p:cNvSpPr txBox="1">
            <a:spLocks noChangeArrowheads="1"/>
          </p:cNvSpPr>
          <p:nvPr/>
        </p:nvSpPr>
        <p:spPr bwMode="auto">
          <a:xfrm>
            <a:off x="8991600" y="52578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+30</a:t>
            </a:r>
          </a:p>
        </p:txBody>
      </p:sp>
      <p:sp>
        <p:nvSpPr>
          <p:cNvPr id="38972" name="Line 60"/>
          <p:cNvSpPr>
            <a:spLocks noChangeShapeType="1"/>
          </p:cNvSpPr>
          <p:nvPr/>
        </p:nvSpPr>
        <p:spPr bwMode="auto">
          <a:xfrm flipV="1">
            <a:off x="8686800" y="4191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73" name="Line 61"/>
          <p:cNvSpPr>
            <a:spLocks noChangeShapeType="1"/>
          </p:cNvSpPr>
          <p:nvPr/>
        </p:nvSpPr>
        <p:spPr bwMode="auto">
          <a:xfrm>
            <a:off x="4876800" y="3200400"/>
            <a:ext cx="533400" cy="0"/>
          </a:xfrm>
          <a:prstGeom prst="line">
            <a:avLst/>
          </a:prstGeom>
          <a:noFill/>
          <a:ln w="57150">
            <a:pattFill prst="pct75">
              <a:fgClr>
                <a:srgbClr val="0000FF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974" name="Oval 62" descr="80%"/>
          <p:cNvSpPr>
            <a:spLocks noChangeArrowheads="1"/>
          </p:cNvSpPr>
          <p:nvPr/>
        </p:nvSpPr>
        <p:spPr bwMode="auto">
          <a:xfrm>
            <a:off x="8991600" y="4038600"/>
            <a:ext cx="152400" cy="152400"/>
          </a:xfrm>
          <a:prstGeom prst="ellipse">
            <a:avLst/>
          </a:prstGeom>
          <a:pattFill prst="pct80">
            <a:fgClr>
              <a:srgbClr val="0000FF"/>
            </a:fgClr>
            <a:bgClr>
              <a:schemeClr val="bg1"/>
            </a:bgClr>
          </a:pattFill>
          <a:ln w="9525">
            <a:pattFill prst="pct60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76" name="Text Box 64"/>
          <p:cNvSpPr txBox="1">
            <a:spLocks noChangeArrowheads="1"/>
          </p:cNvSpPr>
          <p:nvPr/>
        </p:nvSpPr>
        <p:spPr bwMode="auto">
          <a:xfrm>
            <a:off x="3276600" y="5791200"/>
            <a:ext cx="228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Keep heating and vaporize</a:t>
            </a:r>
          </a:p>
        </p:txBody>
      </p:sp>
      <p:sp>
        <p:nvSpPr>
          <p:cNvPr id="38977" name="Text Box 65"/>
          <p:cNvSpPr txBox="1">
            <a:spLocks noChangeArrowheads="1"/>
          </p:cNvSpPr>
          <p:nvPr/>
        </p:nvSpPr>
        <p:spPr bwMode="auto">
          <a:xfrm>
            <a:off x="8522276" y="1667307"/>
            <a:ext cx="21457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hlink"/>
                </a:solidFill>
              </a:rPr>
              <a:t>Put a big dot here to indicated L-</a:t>
            </a:r>
            <a:r>
              <a:rPr lang="en-US" b="1" dirty="0">
                <a:solidFill>
                  <a:srgbClr val="FF0066"/>
                </a:solidFill>
              </a:rPr>
              <a:t>G </a:t>
            </a:r>
            <a:r>
              <a:rPr lang="en-US" b="1" dirty="0">
                <a:solidFill>
                  <a:schemeClr val="hlink"/>
                </a:solidFill>
              </a:rPr>
              <a:t>phase change</a:t>
            </a:r>
          </a:p>
        </p:txBody>
      </p:sp>
      <p:sp>
        <p:nvSpPr>
          <p:cNvPr id="38978" name="Line 66"/>
          <p:cNvSpPr>
            <a:spLocks noChangeShapeType="1"/>
          </p:cNvSpPr>
          <p:nvPr/>
        </p:nvSpPr>
        <p:spPr bwMode="auto">
          <a:xfrm flipV="1">
            <a:off x="5410200" y="2895600"/>
            <a:ext cx="533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79" name="Line 67"/>
          <p:cNvSpPr>
            <a:spLocks noChangeShapeType="1"/>
          </p:cNvSpPr>
          <p:nvPr/>
        </p:nvSpPr>
        <p:spPr bwMode="auto">
          <a:xfrm>
            <a:off x="9144000" y="4114800"/>
            <a:ext cx="838200" cy="0"/>
          </a:xfrm>
          <a:prstGeom prst="line">
            <a:avLst/>
          </a:prstGeom>
          <a:noFill/>
          <a:ln w="38100">
            <a:solidFill>
              <a:srgbClr val="FF0066"/>
            </a:solidFill>
            <a:prstDash val="dash"/>
            <a:round/>
            <a:headEnd/>
            <a:tailEnd type="stealth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80" name="Text Box 68"/>
          <p:cNvSpPr txBox="1">
            <a:spLocks noChangeArrowheads="1"/>
          </p:cNvSpPr>
          <p:nvPr/>
        </p:nvSpPr>
        <p:spPr bwMode="auto">
          <a:xfrm>
            <a:off x="5276273" y="2110724"/>
            <a:ext cx="1981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FF0066"/>
                </a:solidFill>
              </a:rPr>
              <a:t>Heat gas until anything else happens</a:t>
            </a:r>
          </a:p>
        </p:txBody>
      </p:sp>
      <p:sp>
        <p:nvSpPr>
          <p:cNvPr id="38981" name="Text Box 69"/>
          <p:cNvSpPr txBox="1">
            <a:spLocks noChangeArrowheads="1"/>
          </p:cNvSpPr>
          <p:nvPr/>
        </p:nvSpPr>
        <p:spPr bwMode="auto">
          <a:xfrm>
            <a:off x="9144000" y="5715001"/>
            <a:ext cx="152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Gas all along line after dot</a:t>
            </a:r>
          </a:p>
        </p:txBody>
      </p:sp>
      <p:sp>
        <p:nvSpPr>
          <p:cNvPr id="38982" name="Line 70"/>
          <p:cNvSpPr>
            <a:spLocks noChangeShapeType="1"/>
          </p:cNvSpPr>
          <p:nvPr/>
        </p:nvSpPr>
        <p:spPr bwMode="auto">
          <a:xfrm flipV="1">
            <a:off x="9753600" y="41148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983" name="Text Box 71"/>
          <p:cNvSpPr txBox="1">
            <a:spLocks noChangeArrowheads="1"/>
          </p:cNvSpPr>
          <p:nvPr/>
        </p:nvSpPr>
        <p:spPr bwMode="auto">
          <a:xfrm>
            <a:off x="7239000" y="3657601"/>
            <a:ext cx="30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</a:t>
            </a:r>
          </a:p>
        </p:txBody>
      </p:sp>
      <p:sp>
        <p:nvSpPr>
          <p:cNvPr id="38984" name="Text Box 72"/>
          <p:cNvSpPr txBox="1">
            <a:spLocks noChangeArrowheads="1"/>
          </p:cNvSpPr>
          <p:nvPr/>
        </p:nvSpPr>
        <p:spPr bwMode="auto">
          <a:xfrm>
            <a:off x="8077200" y="3657601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L</a:t>
            </a:r>
          </a:p>
        </p:txBody>
      </p:sp>
      <p:sp>
        <p:nvSpPr>
          <p:cNvPr id="38985" name="Text Box 73"/>
          <p:cNvSpPr txBox="1">
            <a:spLocks noChangeArrowheads="1"/>
          </p:cNvSpPr>
          <p:nvPr/>
        </p:nvSpPr>
        <p:spPr bwMode="auto">
          <a:xfrm>
            <a:off x="9220200" y="3657601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G</a:t>
            </a:r>
          </a:p>
        </p:txBody>
      </p:sp>
    </p:spTree>
    <p:extLst>
      <p:ext uri="{BB962C8B-B14F-4D97-AF65-F5344CB8AC3E}">
        <p14:creationId xmlns:p14="http://schemas.microsoft.com/office/powerpoint/2010/main" val="178482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8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8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8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8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8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38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8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38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20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2000"/>
                                        <p:tgtEl>
                                          <p:spTgt spid="38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2000"/>
                                        <p:tgtEl>
                                          <p:spTgt spid="38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8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8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389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1" dur="500"/>
                                        <p:tgtEl>
                                          <p:spTgt spid="389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4" dur="500"/>
                                        <p:tgtEl>
                                          <p:spTgt spid="389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389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38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38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9" dur="500"/>
                                        <p:tgtEl>
                                          <p:spTgt spid="38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38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38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3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3" dur="500"/>
                                        <p:tgtEl>
                                          <p:spTgt spid="3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38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38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4" dur="500"/>
                                        <p:tgtEl>
                                          <p:spTgt spid="38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38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1" dur="500"/>
                                        <p:tgtEl>
                                          <p:spTgt spid="389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38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38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3" dur="500"/>
                                        <p:tgtEl>
                                          <p:spTgt spid="38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38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38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4" dur="500"/>
                                        <p:tgtEl>
                                          <p:spTgt spid="38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38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38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7" dur="500"/>
                                        <p:tgtEl>
                                          <p:spTgt spid="38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5" grpId="0"/>
      <p:bldP spid="38927" grpId="0"/>
      <p:bldP spid="38929" grpId="0"/>
      <p:bldP spid="38931" grpId="0"/>
      <p:bldP spid="38932" grpId="0" animBg="1"/>
      <p:bldP spid="38933" grpId="0" animBg="1"/>
      <p:bldP spid="38934" grpId="0"/>
      <p:bldP spid="38937" grpId="0" animBg="1"/>
      <p:bldP spid="38937" grpId="1" animBg="1"/>
      <p:bldP spid="38938" grpId="0"/>
      <p:bldP spid="38938" grpId="1"/>
      <p:bldP spid="38940" grpId="0"/>
      <p:bldP spid="38940" grpId="1"/>
      <p:bldP spid="38941" grpId="0" animBg="1"/>
      <p:bldP spid="38942" grpId="0" animBg="1"/>
      <p:bldP spid="38943" grpId="0"/>
      <p:bldP spid="38944" grpId="0"/>
      <p:bldP spid="38945" grpId="0"/>
      <p:bldP spid="38951" grpId="0"/>
      <p:bldP spid="38954" grpId="0" animBg="1"/>
      <p:bldP spid="38955" grpId="0" animBg="1"/>
      <p:bldP spid="38956" grpId="0"/>
      <p:bldP spid="38956" grpId="1"/>
      <p:bldP spid="38957" grpId="0"/>
      <p:bldP spid="38958" grpId="0" animBg="1"/>
      <p:bldP spid="38959" grpId="0"/>
      <p:bldP spid="38959" grpId="1"/>
      <p:bldP spid="38962" grpId="0" animBg="1"/>
      <p:bldP spid="38964" grpId="0"/>
      <p:bldP spid="38964" grpId="1"/>
      <p:bldP spid="38966" grpId="0"/>
      <p:bldP spid="38969" grpId="0"/>
      <p:bldP spid="38972" grpId="0" animBg="1"/>
      <p:bldP spid="38972" grpId="1" animBg="1"/>
      <p:bldP spid="38973" grpId="0" animBg="1"/>
      <p:bldP spid="38974" grpId="0" animBg="1"/>
      <p:bldP spid="38976" grpId="0"/>
      <p:bldP spid="38976" grpId="1"/>
      <p:bldP spid="38977" grpId="0"/>
      <p:bldP spid="38977" grpId="1"/>
      <p:bldP spid="38978" grpId="0" animBg="1"/>
      <p:bldP spid="38979" grpId="0" animBg="1"/>
      <p:bldP spid="38980" grpId="0"/>
      <p:bldP spid="38980" grpId="1"/>
      <p:bldP spid="38981" grpId="0"/>
      <p:bldP spid="38981" grpId="1"/>
      <p:bldP spid="38982" grpId="0" animBg="1"/>
      <p:bldP spid="38982" grpId="1" animBg="1"/>
      <p:bldP spid="38983" grpId="0"/>
      <p:bldP spid="38984" grpId="0"/>
      <p:bldP spid="389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4"/>
          <p:cNvSpPr>
            <a:spLocks noChangeShapeType="1"/>
          </p:cNvSpPr>
          <p:nvPr/>
        </p:nvSpPr>
        <p:spPr bwMode="auto">
          <a:xfrm>
            <a:off x="5181600" y="1371600"/>
            <a:ext cx="0" cy="3810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1" name="Line 5"/>
          <p:cNvSpPr>
            <a:spLocks noChangeShapeType="1"/>
          </p:cNvSpPr>
          <p:nvPr/>
        </p:nvSpPr>
        <p:spPr bwMode="auto">
          <a:xfrm>
            <a:off x="5181600" y="51816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2" name="Line 6"/>
          <p:cNvSpPr>
            <a:spLocks noChangeShapeType="1"/>
          </p:cNvSpPr>
          <p:nvPr/>
        </p:nvSpPr>
        <p:spPr bwMode="auto">
          <a:xfrm>
            <a:off x="1828800" y="16002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3" name="Line 7"/>
          <p:cNvSpPr>
            <a:spLocks noChangeShapeType="1"/>
          </p:cNvSpPr>
          <p:nvPr/>
        </p:nvSpPr>
        <p:spPr bwMode="auto">
          <a:xfrm>
            <a:off x="1828800" y="3733800"/>
            <a:ext cx="1981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4" name="Line 8"/>
          <p:cNvSpPr>
            <a:spLocks noChangeShapeType="1"/>
          </p:cNvSpPr>
          <p:nvPr/>
        </p:nvSpPr>
        <p:spPr bwMode="auto">
          <a:xfrm>
            <a:off x="2438400" y="2819400"/>
            <a:ext cx="533400" cy="0"/>
          </a:xfrm>
          <a:prstGeom prst="line">
            <a:avLst/>
          </a:prstGeom>
          <a:noFill/>
          <a:ln w="57150">
            <a:solidFill>
              <a:srgbClr val="3399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5" name="Line 9"/>
          <p:cNvSpPr>
            <a:spLocks noChangeShapeType="1"/>
          </p:cNvSpPr>
          <p:nvPr/>
        </p:nvSpPr>
        <p:spPr bwMode="auto">
          <a:xfrm flipV="1">
            <a:off x="2971800" y="2362200"/>
            <a:ext cx="609600" cy="457200"/>
          </a:xfrm>
          <a:prstGeom prst="line">
            <a:avLst/>
          </a:prstGeom>
          <a:noFill/>
          <a:ln w="28575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Line 10"/>
          <p:cNvSpPr>
            <a:spLocks noChangeShapeType="1"/>
          </p:cNvSpPr>
          <p:nvPr/>
        </p:nvSpPr>
        <p:spPr bwMode="auto">
          <a:xfrm>
            <a:off x="3581400" y="2362200"/>
            <a:ext cx="914400" cy="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7" name="Line 12"/>
          <p:cNvSpPr>
            <a:spLocks noChangeShapeType="1"/>
          </p:cNvSpPr>
          <p:nvPr/>
        </p:nvSpPr>
        <p:spPr bwMode="auto">
          <a:xfrm flipV="1">
            <a:off x="4495800" y="1981200"/>
            <a:ext cx="5334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3" name="Line 13"/>
          <p:cNvSpPr>
            <a:spLocks noChangeShapeType="1"/>
          </p:cNvSpPr>
          <p:nvPr/>
        </p:nvSpPr>
        <p:spPr bwMode="auto">
          <a:xfrm flipV="1">
            <a:off x="2438400" y="3048000"/>
            <a:ext cx="685800" cy="152400"/>
          </a:xfrm>
          <a:prstGeom prst="line">
            <a:avLst/>
          </a:prstGeom>
          <a:noFill/>
          <a:ln w="28575">
            <a:solidFill>
              <a:srgbClr val="33CCCC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4" name="Line 14"/>
          <p:cNvSpPr>
            <a:spLocks noChangeShapeType="1"/>
          </p:cNvSpPr>
          <p:nvPr/>
        </p:nvSpPr>
        <p:spPr bwMode="auto">
          <a:xfrm>
            <a:off x="3048000" y="3048000"/>
            <a:ext cx="5334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5" name="Line 15"/>
          <p:cNvSpPr>
            <a:spLocks noChangeShapeType="1"/>
          </p:cNvSpPr>
          <p:nvPr/>
        </p:nvSpPr>
        <p:spPr bwMode="auto">
          <a:xfrm flipV="1">
            <a:off x="3581400" y="2819400"/>
            <a:ext cx="6858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1" name="Line 16"/>
          <p:cNvSpPr>
            <a:spLocks noChangeShapeType="1"/>
          </p:cNvSpPr>
          <p:nvPr/>
        </p:nvSpPr>
        <p:spPr bwMode="auto">
          <a:xfrm flipH="1">
            <a:off x="1828800" y="28194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8" name="Line 18"/>
          <p:cNvSpPr>
            <a:spLocks noChangeShapeType="1"/>
          </p:cNvSpPr>
          <p:nvPr/>
        </p:nvSpPr>
        <p:spPr bwMode="auto">
          <a:xfrm flipH="1">
            <a:off x="1981200" y="3200400"/>
            <a:ext cx="457200" cy="0"/>
          </a:xfrm>
          <a:prstGeom prst="line">
            <a:avLst/>
          </a:prstGeom>
          <a:noFill/>
          <a:ln w="57150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79" name="Line 19"/>
          <p:cNvSpPr>
            <a:spLocks noChangeShapeType="1"/>
          </p:cNvSpPr>
          <p:nvPr/>
        </p:nvSpPr>
        <p:spPr bwMode="auto">
          <a:xfrm flipH="1">
            <a:off x="1828800" y="32004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0" name="Line 20"/>
          <p:cNvSpPr>
            <a:spLocks noChangeShapeType="1"/>
          </p:cNvSpPr>
          <p:nvPr/>
        </p:nvSpPr>
        <p:spPr bwMode="auto">
          <a:xfrm flipH="1">
            <a:off x="2362200" y="3200400"/>
            <a:ext cx="7620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1" name="Line 21"/>
          <p:cNvSpPr>
            <a:spLocks noChangeShapeType="1"/>
          </p:cNvSpPr>
          <p:nvPr/>
        </p:nvSpPr>
        <p:spPr bwMode="auto">
          <a:xfrm flipH="1">
            <a:off x="1981200" y="3581400"/>
            <a:ext cx="381000" cy="0"/>
          </a:xfrm>
          <a:prstGeom prst="line">
            <a:avLst/>
          </a:prstGeom>
          <a:noFill/>
          <a:ln w="57150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982" name="Line 22"/>
          <p:cNvSpPr>
            <a:spLocks noChangeShapeType="1"/>
          </p:cNvSpPr>
          <p:nvPr/>
        </p:nvSpPr>
        <p:spPr bwMode="auto">
          <a:xfrm flipH="1">
            <a:off x="1828800" y="3581400"/>
            <a:ext cx="152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7" name="Text Box 24"/>
          <p:cNvSpPr txBox="1">
            <a:spLocks noChangeArrowheads="1"/>
          </p:cNvSpPr>
          <p:nvPr/>
        </p:nvSpPr>
        <p:spPr bwMode="auto">
          <a:xfrm>
            <a:off x="1828800" y="2438401"/>
            <a:ext cx="4572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</a:t>
            </a:r>
          </a:p>
        </p:txBody>
      </p:sp>
      <p:sp>
        <p:nvSpPr>
          <p:cNvPr id="12308" name="Text Box 25"/>
          <p:cNvSpPr txBox="1">
            <a:spLocks noChangeArrowheads="1"/>
          </p:cNvSpPr>
          <p:nvPr/>
        </p:nvSpPr>
        <p:spPr bwMode="auto">
          <a:xfrm>
            <a:off x="2895600" y="1905001"/>
            <a:ext cx="3810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L</a:t>
            </a:r>
          </a:p>
        </p:txBody>
      </p:sp>
      <p:sp>
        <p:nvSpPr>
          <p:cNvPr id="12309" name="Text Box 26"/>
          <p:cNvSpPr txBox="1">
            <a:spLocks noChangeArrowheads="1"/>
          </p:cNvSpPr>
          <p:nvPr/>
        </p:nvSpPr>
        <p:spPr bwMode="auto">
          <a:xfrm>
            <a:off x="4343400" y="1295401"/>
            <a:ext cx="381000" cy="3667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G</a:t>
            </a:r>
          </a:p>
        </p:txBody>
      </p:sp>
      <p:sp>
        <p:nvSpPr>
          <p:cNvPr id="12310" name="Text Box 27"/>
          <p:cNvSpPr txBox="1">
            <a:spLocks noChangeArrowheads="1"/>
          </p:cNvSpPr>
          <p:nvPr/>
        </p:nvSpPr>
        <p:spPr bwMode="auto">
          <a:xfrm>
            <a:off x="3657600" y="2057401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</a:rPr>
              <a:t>L</a:t>
            </a:r>
            <a:r>
              <a:rPr lang="en-US" b="1"/>
              <a:t>/ </a:t>
            </a:r>
            <a:r>
              <a:rPr lang="en-US" b="1">
                <a:solidFill>
                  <a:srgbClr val="FF0066"/>
                </a:solidFill>
              </a:rPr>
              <a:t>G</a:t>
            </a:r>
          </a:p>
        </p:txBody>
      </p:sp>
      <p:sp>
        <p:nvSpPr>
          <p:cNvPr id="12311" name="Text Box 28"/>
          <p:cNvSpPr txBox="1">
            <a:spLocks noChangeArrowheads="1"/>
          </p:cNvSpPr>
          <p:nvPr/>
        </p:nvSpPr>
        <p:spPr bwMode="auto">
          <a:xfrm>
            <a:off x="2362200" y="2514601"/>
            <a:ext cx="83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S/</a:t>
            </a:r>
            <a:r>
              <a:rPr lang="en-US" b="1">
                <a:solidFill>
                  <a:schemeClr val="hlink"/>
                </a:solidFill>
              </a:rPr>
              <a:t>L</a:t>
            </a:r>
          </a:p>
        </p:txBody>
      </p:sp>
      <p:sp>
        <p:nvSpPr>
          <p:cNvPr id="40991" name="Text Box 31"/>
          <p:cNvSpPr txBox="1">
            <a:spLocks noChangeArrowheads="1"/>
          </p:cNvSpPr>
          <p:nvPr/>
        </p:nvSpPr>
        <p:spPr bwMode="auto">
          <a:xfrm>
            <a:off x="1905000" y="3276601"/>
            <a:ext cx="68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</a:t>
            </a:r>
            <a:r>
              <a:rPr lang="en-US" b="1">
                <a:solidFill>
                  <a:srgbClr val="CC66FF"/>
                </a:solidFill>
              </a:rPr>
              <a:t>/</a:t>
            </a:r>
            <a:r>
              <a:rPr lang="en-US" b="1">
                <a:solidFill>
                  <a:srgbClr val="FF0066"/>
                </a:solidFill>
              </a:rPr>
              <a:t>G</a:t>
            </a:r>
            <a:r>
              <a:rPr lang="en-US" b="1">
                <a:solidFill>
                  <a:srgbClr val="CC66FF"/>
                </a:solidFill>
              </a:rPr>
              <a:t>*</a:t>
            </a:r>
          </a:p>
        </p:txBody>
      </p:sp>
      <p:sp>
        <p:nvSpPr>
          <p:cNvPr id="12313" name="Text Box 32"/>
          <p:cNvSpPr txBox="1">
            <a:spLocks noChangeArrowheads="1"/>
          </p:cNvSpPr>
          <p:nvPr/>
        </p:nvSpPr>
        <p:spPr bwMode="auto">
          <a:xfrm>
            <a:off x="4495800" y="2362201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P</a:t>
            </a:r>
            <a:r>
              <a:rPr lang="en-US" b="1" baseline="-25000">
                <a:solidFill>
                  <a:srgbClr val="FF0066"/>
                </a:solidFill>
              </a:rPr>
              <a:t>1</a:t>
            </a:r>
          </a:p>
        </p:txBody>
      </p:sp>
      <p:sp>
        <p:nvSpPr>
          <p:cNvPr id="40993" name="Text Box 33"/>
          <p:cNvSpPr txBox="1">
            <a:spLocks noChangeArrowheads="1"/>
          </p:cNvSpPr>
          <p:nvPr/>
        </p:nvSpPr>
        <p:spPr bwMode="auto">
          <a:xfrm>
            <a:off x="4114800" y="2895601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P</a:t>
            </a:r>
            <a:r>
              <a:rPr lang="en-US" b="1" baseline="-25000">
                <a:solidFill>
                  <a:srgbClr val="FF0066"/>
                </a:solidFill>
              </a:rPr>
              <a:t>2</a:t>
            </a:r>
          </a:p>
        </p:txBody>
      </p:sp>
      <p:sp>
        <p:nvSpPr>
          <p:cNvPr id="40994" name="Text Box 34"/>
          <p:cNvSpPr txBox="1">
            <a:spLocks noChangeArrowheads="1"/>
          </p:cNvSpPr>
          <p:nvPr/>
        </p:nvSpPr>
        <p:spPr bwMode="auto">
          <a:xfrm>
            <a:off x="2971800" y="3276601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6600"/>
                </a:solidFill>
              </a:rPr>
              <a:t>P</a:t>
            </a:r>
            <a:r>
              <a:rPr lang="en-US" b="1" baseline="-25000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12316" name="Oval 35"/>
          <p:cNvSpPr>
            <a:spLocks noChangeArrowheads="1"/>
          </p:cNvSpPr>
          <p:nvPr/>
        </p:nvSpPr>
        <p:spPr bwMode="auto">
          <a:xfrm>
            <a:off x="6172200" y="32766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317" name="Oval 36"/>
          <p:cNvSpPr>
            <a:spLocks noChangeArrowheads="1"/>
          </p:cNvSpPr>
          <p:nvPr/>
        </p:nvSpPr>
        <p:spPr bwMode="auto">
          <a:xfrm>
            <a:off x="7848600" y="32766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8" name="Oval 38"/>
          <p:cNvSpPr>
            <a:spLocks noChangeArrowheads="1"/>
          </p:cNvSpPr>
          <p:nvPr/>
        </p:nvSpPr>
        <p:spPr bwMode="auto">
          <a:xfrm>
            <a:off x="5791200" y="3962400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99" name="Oval 39"/>
          <p:cNvSpPr>
            <a:spLocks noChangeArrowheads="1"/>
          </p:cNvSpPr>
          <p:nvPr/>
        </p:nvSpPr>
        <p:spPr bwMode="auto">
          <a:xfrm>
            <a:off x="6400800" y="3962400"/>
            <a:ext cx="152400" cy="1524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1" name="Oval 41"/>
          <p:cNvSpPr>
            <a:spLocks noChangeArrowheads="1"/>
          </p:cNvSpPr>
          <p:nvPr/>
        </p:nvSpPr>
        <p:spPr bwMode="auto">
          <a:xfrm>
            <a:off x="5410200" y="4572000"/>
            <a:ext cx="152400" cy="152400"/>
          </a:xfrm>
          <a:prstGeom prst="ellipse">
            <a:avLst/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05" name="Line 45"/>
          <p:cNvSpPr>
            <a:spLocks noChangeShapeType="1"/>
          </p:cNvSpPr>
          <p:nvPr/>
        </p:nvSpPr>
        <p:spPr bwMode="auto">
          <a:xfrm>
            <a:off x="5257800" y="3352800"/>
            <a:ext cx="838200" cy="0"/>
          </a:xfrm>
          <a:prstGeom prst="line">
            <a:avLst/>
          </a:prstGeom>
          <a:noFill/>
          <a:ln w="57150">
            <a:solidFill>
              <a:schemeClr val="tx2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6" name="Line 46"/>
          <p:cNvSpPr>
            <a:spLocks noChangeShapeType="1"/>
          </p:cNvSpPr>
          <p:nvPr/>
        </p:nvSpPr>
        <p:spPr bwMode="auto">
          <a:xfrm>
            <a:off x="6324600" y="3352800"/>
            <a:ext cx="1524000" cy="0"/>
          </a:xfrm>
          <a:prstGeom prst="line">
            <a:avLst/>
          </a:prstGeom>
          <a:noFill/>
          <a:ln w="38100">
            <a:solidFill>
              <a:srgbClr val="33CCCC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7" name="Line 47"/>
          <p:cNvSpPr>
            <a:spLocks noChangeShapeType="1"/>
          </p:cNvSpPr>
          <p:nvPr/>
        </p:nvSpPr>
        <p:spPr bwMode="auto">
          <a:xfrm>
            <a:off x="8077200" y="3352800"/>
            <a:ext cx="1524000" cy="0"/>
          </a:xfrm>
          <a:prstGeom prst="line">
            <a:avLst/>
          </a:prstGeom>
          <a:noFill/>
          <a:ln w="66675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8" name="Line 48"/>
          <p:cNvSpPr>
            <a:spLocks noChangeShapeType="1"/>
          </p:cNvSpPr>
          <p:nvPr/>
        </p:nvSpPr>
        <p:spPr bwMode="auto">
          <a:xfrm>
            <a:off x="5334000" y="4038600"/>
            <a:ext cx="4572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09" name="Line 49"/>
          <p:cNvSpPr>
            <a:spLocks noChangeShapeType="1"/>
          </p:cNvSpPr>
          <p:nvPr/>
        </p:nvSpPr>
        <p:spPr bwMode="auto">
          <a:xfrm>
            <a:off x="5105400" y="4648200"/>
            <a:ext cx="4572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0" name="Line 50"/>
          <p:cNvSpPr>
            <a:spLocks noChangeShapeType="1"/>
          </p:cNvSpPr>
          <p:nvPr/>
        </p:nvSpPr>
        <p:spPr bwMode="auto">
          <a:xfrm flipH="1">
            <a:off x="5943600" y="4038600"/>
            <a:ext cx="457200" cy="0"/>
          </a:xfrm>
          <a:prstGeom prst="line">
            <a:avLst/>
          </a:prstGeom>
          <a:noFill/>
          <a:ln w="57150">
            <a:solidFill>
              <a:srgbClr val="33CCCC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1" name="Line 51"/>
          <p:cNvSpPr>
            <a:spLocks noChangeShapeType="1"/>
          </p:cNvSpPr>
          <p:nvPr/>
        </p:nvSpPr>
        <p:spPr bwMode="auto">
          <a:xfrm>
            <a:off x="6553200" y="4038600"/>
            <a:ext cx="2362200" cy="0"/>
          </a:xfrm>
          <a:prstGeom prst="line">
            <a:avLst/>
          </a:prstGeom>
          <a:noFill/>
          <a:ln w="5715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2" name="Line 52"/>
          <p:cNvSpPr>
            <a:spLocks noChangeShapeType="1"/>
          </p:cNvSpPr>
          <p:nvPr/>
        </p:nvSpPr>
        <p:spPr bwMode="auto">
          <a:xfrm>
            <a:off x="5638800" y="4648200"/>
            <a:ext cx="29718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13" name="Text Box 53"/>
          <p:cNvSpPr txBox="1">
            <a:spLocks noChangeArrowheads="1"/>
          </p:cNvSpPr>
          <p:nvPr/>
        </p:nvSpPr>
        <p:spPr bwMode="auto">
          <a:xfrm>
            <a:off x="9372600" y="2895601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P</a:t>
            </a:r>
            <a:r>
              <a:rPr lang="en-US" sz="2000" b="1" baseline="-25000">
                <a:solidFill>
                  <a:srgbClr val="FF0066"/>
                </a:solidFill>
              </a:rPr>
              <a:t>1</a:t>
            </a:r>
            <a:endParaRPr lang="en-US" sz="2000" b="1">
              <a:solidFill>
                <a:srgbClr val="FF0066"/>
              </a:solidFill>
            </a:endParaRPr>
          </a:p>
        </p:txBody>
      </p:sp>
      <p:sp>
        <p:nvSpPr>
          <p:cNvPr id="12330" name="Text Box 54"/>
          <p:cNvSpPr txBox="1">
            <a:spLocks noChangeArrowheads="1"/>
          </p:cNvSpPr>
          <p:nvPr/>
        </p:nvSpPr>
        <p:spPr bwMode="auto">
          <a:xfrm>
            <a:off x="4953000" y="83820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P</a:t>
            </a:r>
          </a:p>
        </p:txBody>
      </p:sp>
      <p:sp>
        <p:nvSpPr>
          <p:cNvPr id="12331" name="Text Box 55"/>
          <p:cNvSpPr txBox="1">
            <a:spLocks noChangeArrowheads="1"/>
          </p:cNvSpPr>
          <p:nvPr/>
        </p:nvSpPr>
        <p:spPr bwMode="auto">
          <a:xfrm>
            <a:off x="7620000" y="54102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12332" name="Text Box 56"/>
          <p:cNvSpPr txBox="1">
            <a:spLocks noChangeArrowheads="1"/>
          </p:cNvSpPr>
          <p:nvPr/>
        </p:nvSpPr>
        <p:spPr bwMode="auto">
          <a:xfrm>
            <a:off x="2971800" y="4038601"/>
            <a:ext cx="1295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Heat in</a:t>
            </a:r>
          </a:p>
        </p:txBody>
      </p:sp>
      <p:sp>
        <p:nvSpPr>
          <p:cNvPr id="12333" name="Text Box 57"/>
          <p:cNvSpPr txBox="1">
            <a:spLocks noChangeArrowheads="1"/>
          </p:cNvSpPr>
          <p:nvPr/>
        </p:nvSpPr>
        <p:spPr bwMode="auto">
          <a:xfrm>
            <a:off x="1828800" y="1143001"/>
            <a:ext cx="60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</a:rPr>
              <a:t>T</a:t>
            </a:r>
          </a:p>
        </p:txBody>
      </p:sp>
      <p:sp>
        <p:nvSpPr>
          <p:cNvPr id="41018" name="Text Box 58"/>
          <p:cNvSpPr txBox="1">
            <a:spLocks noChangeArrowheads="1"/>
          </p:cNvSpPr>
          <p:nvPr/>
        </p:nvSpPr>
        <p:spPr bwMode="auto">
          <a:xfrm>
            <a:off x="9144000" y="3810001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P</a:t>
            </a:r>
            <a:r>
              <a:rPr lang="en-US" sz="2000" b="1" baseline="-25000">
                <a:solidFill>
                  <a:srgbClr val="FF0066"/>
                </a:solidFill>
              </a:rPr>
              <a:t>2</a:t>
            </a:r>
            <a:endParaRPr lang="en-US" sz="2000" b="1">
              <a:solidFill>
                <a:srgbClr val="FF0066"/>
              </a:solidFill>
            </a:endParaRPr>
          </a:p>
        </p:txBody>
      </p:sp>
      <p:sp>
        <p:nvSpPr>
          <p:cNvPr id="41019" name="Text Box 59"/>
          <p:cNvSpPr txBox="1">
            <a:spLocks noChangeArrowheads="1"/>
          </p:cNvSpPr>
          <p:nvPr/>
        </p:nvSpPr>
        <p:spPr bwMode="auto">
          <a:xfrm>
            <a:off x="8534400" y="4419601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66"/>
                </a:solidFill>
              </a:rPr>
              <a:t>P</a:t>
            </a:r>
            <a:r>
              <a:rPr lang="en-US" b="1" baseline="-25000">
                <a:solidFill>
                  <a:srgbClr val="FF0066"/>
                </a:solidFill>
              </a:rPr>
              <a:t>3</a:t>
            </a:r>
          </a:p>
        </p:txBody>
      </p:sp>
      <p:sp>
        <p:nvSpPr>
          <p:cNvPr id="41020" name="Line 60"/>
          <p:cNvSpPr>
            <a:spLocks noChangeShapeType="1"/>
          </p:cNvSpPr>
          <p:nvPr/>
        </p:nvSpPr>
        <p:spPr bwMode="auto">
          <a:xfrm flipV="1">
            <a:off x="5562600" y="4038600"/>
            <a:ext cx="838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1" name="Line 61"/>
          <p:cNvSpPr>
            <a:spLocks noChangeShapeType="1"/>
          </p:cNvSpPr>
          <p:nvPr/>
        </p:nvSpPr>
        <p:spPr bwMode="auto">
          <a:xfrm flipV="1">
            <a:off x="6477000" y="2743200"/>
            <a:ext cx="2438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2" name="Line 62"/>
          <p:cNvSpPr>
            <a:spLocks noChangeShapeType="1"/>
          </p:cNvSpPr>
          <p:nvPr/>
        </p:nvSpPr>
        <p:spPr bwMode="auto">
          <a:xfrm flipV="1">
            <a:off x="5486400" y="41148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3" name="Line 63"/>
          <p:cNvSpPr>
            <a:spLocks noChangeShapeType="1"/>
          </p:cNvSpPr>
          <p:nvPr/>
        </p:nvSpPr>
        <p:spPr bwMode="auto">
          <a:xfrm flipV="1">
            <a:off x="5943600" y="1828800"/>
            <a:ext cx="99060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4" name="Line 64"/>
          <p:cNvSpPr>
            <a:spLocks noChangeShapeType="1"/>
          </p:cNvSpPr>
          <p:nvPr/>
        </p:nvSpPr>
        <p:spPr bwMode="auto">
          <a:xfrm flipH="1">
            <a:off x="5181600" y="47244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25" name="Text Box 65"/>
          <p:cNvSpPr txBox="1">
            <a:spLocks noChangeArrowheads="1"/>
          </p:cNvSpPr>
          <p:nvPr/>
        </p:nvSpPr>
        <p:spPr bwMode="auto">
          <a:xfrm>
            <a:off x="5410200" y="2057401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solid</a:t>
            </a:r>
          </a:p>
        </p:txBody>
      </p:sp>
      <p:sp>
        <p:nvSpPr>
          <p:cNvPr id="41026" name="Text Box 66"/>
          <p:cNvSpPr txBox="1">
            <a:spLocks noChangeArrowheads="1"/>
          </p:cNvSpPr>
          <p:nvPr/>
        </p:nvSpPr>
        <p:spPr bwMode="auto">
          <a:xfrm>
            <a:off x="6934200" y="2133601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hlink"/>
                </a:solidFill>
              </a:rPr>
              <a:t>liquid</a:t>
            </a:r>
          </a:p>
        </p:txBody>
      </p:sp>
      <p:sp>
        <p:nvSpPr>
          <p:cNvPr id="41027" name="Text Box 67"/>
          <p:cNvSpPr txBox="1">
            <a:spLocks noChangeArrowheads="1"/>
          </p:cNvSpPr>
          <p:nvPr/>
        </p:nvSpPr>
        <p:spPr bwMode="auto">
          <a:xfrm>
            <a:off x="8077200" y="3581401"/>
            <a:ext cx="68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66"/>
                </a:solidFill>
              </a:rPr>
              <a:t>gas</a:t>
            </a:r>
          </a:p>
        </p:txBody>
      </p:sp>
      <p:sp>
        <p:nvSpPr>
          <p:cNvPr id="12344" name="Text Box 68"/>
          <p:cNvSpPr txBox="1">
            <a:spLocks noChangeArrowheads="1"/>
          </p:cNvSpPr>
          <p:nvPr/>
        </p:nvSpPr>
        <p:spPr bwMode="auto">
          <a:xfrm>
            <a:off x="5867400" y="381001"/>
            <a:ext cx="3733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345" name="Text Box 69"/>
          <p:cNvSpPr txBox="1">
            <a:spLocks noChangeArrowheads="1"/>
          </p:cNvSpPr>
          <p:nvPr/>
        </p:nvSpPr>
        <p:spPr bwMode="auto">
          <a:xfrm>
            <a:off x="5867400" y="381001"/>
            <a:ext cx="388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Adding more data at different </a:t>
            </a:r>
            <a:r>
              <a:rPr lang="en-US" sz="2400" b="1">
                <a:solidFill>
                  <a:srgbClr val="FF0066"/>
                </a:solidFill>
              </a:rPr>
              <a:t>Pressures, P</a:t>
            </a:r>
          </a:p>
        </p:txBody>
      </p:sp>
      <p:sp>
        <p:nvSpPr>
          <p:cNvPr id="12346" name="Text Box 70"/>
          <p:cNvSpPr txBox="1">
            <a:spLocks noChangeArrowheads="1"/>
          </p:cNvSpPr>
          <p:nvPr/>
        </p:nvSpPr>
        <p:spPr bwMode="auto">
          <a:xfrm>
            <a:off x="1828800" y="6019800"/>
            <a:ext cx="2362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66"/>
                </a:solidFill>
              </a:rPr>
              <a:t>Heating Curve</a:t>
            </a:r>
          </a:p>
        </p:txBody>
      </p:sp>
      <p:sp>
        <p:nvSpPr>
          <p:cNvPr id="12347" name="Text Box 71"/>
          <p:cNvSpPr txBox="1">
            <a:spLocks noChangeArrowheads="1"/>
          </p:cNvSpPr>
          <p:nvPr/>
        </p:nvSpPr>
        <p:spPr bwMode="auto">
          <a:xfrm>
            <a:off x="5867400" y="60198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Phase Diagram</a:t>
            </a:r>
          </a:p>
        </p:txBody>
      </p:sp>
      <p:sp>
        <p:nvSpPr>
          <p:cNvPr id="41032" name="Text Box 72"/>
          <p:cNvSpPr txBox="1">
            <a:spLocks noChangeArrowheads="1"/>
          </p:cNvSpPr>
          <p:nvPr/>
        </p:nvSpPr>
        <p:spPr bwMode="auto">
          <a:xfrm>
            <a:off x="1828800" y="4953001"/>
            <a:ext cx="2209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accent2"/>
                </a:solidFill>
              </a:rPr>
              <a:t> * =</a:t>
            </a:r>
            <a:r>
              <a:rPr lang="en-US" sz="2000" b="1"/>
              <a:t>sublim</a:t>
            </a:r>
            <a:r>
              <a:rPr lang="en-US" sz="2000" b="1">
                <a:solidFill>
                  <a:srgbClr val="FF0066"/>
                </a:solidFill>
              </a:rPr>
              <a:t>ation</a:t>
            </a:r>
          </a:p>
        </p:txBody>
      </p:sp>
    </p:spTree>
    <p:extLst>
      <p:ext uri="{BB962C8B-B14F-4D97-AF65-F5344CB8AC3E}">
        <p14:creationId xmlns:p14="http://schemas.microsoft.com/office/powerpoint/2010/main" val="6775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1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0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0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10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0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0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40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0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4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4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4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4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4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500"/>
                                        <p:tgtEl>
                                          <p:spTgt spid="4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4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500"/>
                                        <p:tgtEl>
                                          <p:spTgt spid="4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500"/>
                                        <p:tgtEl>
                                          <p:spTgt spid="4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1" dur="500"/>
                                        <p:tgtEl>
                                          <p:spTgt spid="4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6" dur="500"/>
                                        <p:tgtEl>
                                          <p:spTgt spid="4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9" dur="500"/>
                                        <p:tgtEl>
                                          <p:spTgt spid="4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4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3" grpId="0" animBg="1"/>
      <p:bldP spid="40974" grpId="0" animBg="1"/>
      <p:bldP spid="40975" grpId="0" animBg="1"/>
      <p:bldP spid="40978" grpId="0" animBg="1"/>
      <p:bldP spid="40979" grpId="0" animBg="1"/>
      <p:bldP spid="40980" grpId="0" animBg="1"/>
      <p:bldP spid="40981" grpId="0" animBg="1"/>
      <p:bldP spid="40982" grpId="0" animBg="1"/>
      <p:bldP spid="40991" grpId="0"/>
      <p:bldP spid="40993" grpId="0"/>
      <p:bldP spid="40994" grpId="0"/>
      <p:bldP spid="40998" grpId="0" animBg="1"/>
      <p:bldP spid="40999" grpId="0" animBg="1"/>
      <p:bldP spid="41001" grpId="0" animBg="1"/>
      <p:bldP spid="41005" grpId="0" animBg="1"/>
      <p:bldP spid="41006" grpId="0" animBg="1"/>
      <p:bldP spid="41007" grpId="0" animBg="1"/>
      <p:bldP spid="41008" grpId="0" animBg="1"/>
      <p:bldP spid="41008" grpId="1" animBg="1"/>
      <p:bldP spid="41009" grpId="0" animBg="1"/>
      <p:bldP spid="41009" grpId="1" animBg="1"/>
      <p:bldP spid="41010" grpId="0" animBg="1"/>
      <p:bldP spid="41010" grpId="1" animBg="1"/>
      <p:bldP spid="41011" grpId="0" animBg="1"/>
      <p:bldP spid="41011" grpId="1" animBg="1"/>
      <p:bldP spid="41012" grpId="0" animBg="1"/>
      <p:bldP spid="41012" grpId="1" animBg="1"/>
      <p:bldP spid="41013" grpId="0"/>
      <p:bldP spid="41018" grpId="0"/>
      <p:bldP spid="41018" grpId="1"/>
      <p:bldP spid="41019" grpId="0"/>
      <p:bldP spid="41019" grpId="1"/>
      <p:bldP spid="41020" grpId="0" animBg="1"/>
      <p:bldP spid="41021" grpId="0" animBg="1"/>
      <p:bldP spid="41022" grpId="0" animBg="1"/>
      <p:bldP spid="41023" grpId="0" animBg="1"/>
      <p:bldP spid="41024" grpId="0" animBg="1"/>
      <p:bldP spid="41025" grpId="0"/>
      <p:bldP spid="41026" grpId="0"/>
      <p:bldP spid="41027" grpId="0"/>
      <p:bldP spid="410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4635" y="2178424"/>
            <a:ext cx="56477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In-Class Practice reading a heating curve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33217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7507" y="1444240"/>
            <a:ext cx="6862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3.1. % Composition Problems (23 pts)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636519" y="376946"/>
            <a:ext cx="6452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Exam 3 Review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307507" y="2136449"/>
            <a:ext cx="7212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3.2. Lewis Octet and Formal Charge (24 pts)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1307506" y="2659669"/>
            <a:ext cx="6212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3.3. Resonance: part 1 (4 pts)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307507" y="952856"/>
            <a:ext cx="5896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3.0  Your name: ( 1 </a:t>
            </a:r>
            <a:r>
              <a:rPr lang="en-US" sz="2800" dirty="0" err="1" smtClean="0"/>
              <a:t>pt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307507" y="3848949"/>
            <a:ext cx="79219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3.5. Bond Order and Resonance: part 2 (8 pts)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1307507" y="3235579"/>
            <a:ext cx="6511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3.4. Beyond the Octet Rule (12 pts)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307506" y="4426721"/>
            <a:ext cx="801595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3.6. Molecular Structure Using VSEPR (10 pts)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392964" y="5067656"/>
            <a:ext cx="6939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3.7. Liquids and Solids (18 pts)</a:t>
            </a:r>
          </a:p>
        </p:txBody>
      </p:sp>
    </p:spTree>
    <p:extLst>
      <p:ext uri="{BB962C8B-B14F-4D97-AF65-F5344CB8AC3E}">
        <p14:creationId xmlns:p14="http://schemas.microsoft.com/office/powerpoint/2010/main" val="213120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341</Words>
  <Application>Microsoft Office PowerPoint</Application>
  <PresentationFormat>Widescreen</PresentationFormat>
  <Paragraphs>86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Vivaldi</vt:lpstr>
      <vt:lpstr>Office Theme</vt:lpstr>
      <vt:lpstr>Packager Shell Object</vt:lpstr>
      <vt:lpstr>PowerPoint Presentation</vt:lpstr>
      <vt:lpstr>PowerPoint Presentation</vt:lpstr>
      <vt:lpstr> ice melting- the Movie-frame by frame : heating/cooling curves (on board too, with numbers)</vt:lpstr>
      <vt:lpstr>PowerPoint Presentation</vt:lpstr>
      <vt:lpstr>PowerPoint Presentation</vt:lpstr>
      <vt:lpstr>PowerPoint Presentation</vt:lpstr>
      <vt:lpstr>PowerPoint Presentation</vt:lpstr>
    </vt:vector>
  </TitlesOfParts>
  <Company>Alfred State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Fong, Jerry</dc:creator>
  <cp:lastModifiedBy>User</cp:lastModifiedBy>
  <cp:revision>33</cp:revision>
  <dcterms:created xsi:type="dcterms:W3CDTF">2017-11-09T20:40:09Z</dcterms:created>
  <dcterms:modified xsi:type="dcterms:W3CDTF">2017-11-27T23:56:07Z</dcterms:modified>
</cp:coreProperties>
</file>